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426.xml" ContentType="application/vnd.openxmlformats-officedocument.presentationml.slide+xml"/>
  <Override PartName="/ppt/slides/slide473.xml" ContentType="application/vnd.openxmlformats-officedocument.presentationml.slide+xml"/>
  <Override PartName="/ppt/slides/slide120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388.xml" ContentType="application/vnd.openxmlformats-officedocument.presentationml.slide+xml"/>
  <Override PartName="/ppt/slides/slide404.xml" ContentType="application/vnd.openxmlformats-officedocument.presentationml.slide+xml"/>
  <Override PartName="/ppt/slides/slide451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50.xml" ContentType="application/vnd.openxmlformats-officedocument.presentationml.slide+xml"/>
  <Override PartName="/ppt/slides/slide243.xml" ContentType="application/vnd.openxmlformats-officedocument.presentationml.slide+xml"/>
  <Override PartName="/ppt/slides/slide29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21.xml" ContentType="application/vnd.openxmlformats-officedocument.presentationml.slide+xml"/>
  <Override PartName="/ppt/slides/slide319.xml" ContentType="application/vnd.openxmlformats-officedocument.presentationml.slide+xml"/>
  <Override PartName="/ppt/slides/slide366.xml" ContentType="application/vnd.openxmlformats-officedocument.presentationml.slide+xml"/>
  <Override PartName="/ppt/slides/slide505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158.xml" ContentType="application/vnd.openxmlformats-officedocument.presentationml.slide+xml"/>
  <Override PartName="/ppt/slides/slide344.xml" ContentType="application/vnd.openxmlformats-officedocument.presentationml.slide+xml"/>
  <Override PartName="/ppt/slides/slide391.xml" ContentType="application/vnd.openxmlformats-officedocument.presentationml.slide+xml"/>
  <Override PartName="/ppt/slides/slide48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467.xml" ContentType="application/vnd.openxmlformats-officedocument.presentationml.slide+xml"/>
  <Default Extension="xlsx" ContentType="application/vnd.openxmlformats-officedocument.spreadsheetml.sheet"/>
  <Override PartName="/ppt/notesSlides/notesSlide7.xml" ContentType="application/vnd.openxmlformats-officedocument.presentationml.notesSlide+xml"/>
  <Override PartName="/ppt/slides/slide88.xml" ContentType="application/vnd.openxmlformats-officedocument.presentationml.slide+xml"/>
  <Override PartName="/ppt/slides/slide259.xml" ContentType="application/vnd.openxmlformats-officedocument.presentationml.slide+xml"/>
  <Override PartName="/ppt/slides/slide322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14.xml" ContentType="application/vnd.openxmlformats-officedocument.presentationml.slide+xml"/>
  <Override PartName="/ppt/slides/slide161.xml" ContentType="application/vnd.openxmlformats-officedocument.presentationml.slide+xml"/>
  <Override PartName="/ppt/slides/slide300.xml" ContentType="application/vnd.openxmlformats-officedocument.presentationml.slide+xml"/>
  <Override PartName="/ppt/slides/slide445.xml" ContentType="application/vnd.openxmlformats-officedocument.presentationml.slide+xml"/>
  <Override PartName="/ppt/slides/slide492.xml" ContentType="application/vnd.openxmlformats-officedocument.presentationml.slide+xml"/>
  <Default Extension="png" ContentType="image/png"/>
  <Override PartName="/ppt/slides/slide237.xml" ContentType="application/vnd.openxmlformats-officedocument.presentationml.slide+xml"/>
  <Override PartName="/ppt/slides/slide284.xml" ContentType="application/vnd.openxmlformats-officedocument.presentationml.slide+xml"/>
  <Override PartName="/ppt/slides/slide423.xml" ContentType="application/vnd.openxmlformats-officedocument.presentationml.slide+xml"/>
  <Override PartName="/ppt/slides/slide470.xml" ContentType="application/vnd.openxmlformats-officedocument.presentationml.slide+xml"/>
  <Override PartName="/ppt/theme/theme2.xml" ContentType="application/vnd.openxmlformats-officedocument.theme+xml"/>
  <Override PartName="/ppt/slides/slide44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62.xml" ContentType="application/vnd.openxmlformats-officedocument.presentationml.slide+xml"/>
  <Default Extension="emf" ContentType="image/x-emf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401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240.xml" ContentType="application/vnd.openxmlformats-officedocument.presentationml.slide+xml"/>
  <Override PartName="/ppt/slides/slide338.xml" ContentType="application/vnd.openxmlformats-officedocument.presentationml.slide+xml"/>
  <Override PartName="/ppt/slides/slide385.xml" ContentType="application/vnd.openxmlformats-officedocument.presentationml.slide+xml"/>
  <Override PartName="/ppt/slides/slide524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77.xml" ContentType="application/vnd.openxmlformats-officedocument.presentationml.slide+xml"/>
  <Override PartName="/ppt/slides/slide316.xml" ContentType="application/vnd.openxmlformats-officedocument.presentationml.slide+xml"/>
  <Override PartName="/ppt/slides/slide363.xml" ContentType="application/vnd.openxmlformats-officedocument.presentationml.slide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39.xml" ContentType="application/vnd.openxmlformats-officedocument.presentationml.slide+xml"/>
  <Override PartName="/ppt/slides/slide486.xml" ContentType="application/vnd.openxmlformats-officedocument.presentationml.slide+xml"/>
  <Override PartName="/ppt/slides/slide502.xml" ContentType="application/vnd.openxmlformats-officedocument.presentationml.slide+xml"/>
  <Override PartName="/ppt/slides/slide278.xml" ContentType="application/vnd.openxmlformats-officedocument.presentationml.slide+xml"/>
  <Override PartName="/ppt/slides/slide341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417.xml" ContentType="application/vnd.openxmlformats-officedocument.presentationml.slide+xml"/>
  <Override PartName="/ppt/slides/slide464.xml" ContentType="application/vnd.openxmlformats-officedocument.presentationml.slide+xml"/>
  <Override PartName="/ppt/diagrams/colors1.xml" ContentType="application/vnd.openxmlformats-officedocument.drawingml.diagramColors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s/slide442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16.xml" ContentType="application/vnd.openxmlformats-officedocument.presentationml.slide+xml"/>
  <Override PartName="/ppt/slides/slide63.xml" ContentType="application/vnd.openxmlformats-officedocument.presentationml.slide+xml"/>
  <Override PartName="/ppt/slides/slide234.xml" ContentType="application/vnd.openxmlformats-officedocument.presentationml.slide+xml"/>
  <Override PartName="/ppt/slides/slide281.xml" ContentType="application/vnd.openxmlformats-officedocument.presentationml.slide+xml"/>
  <Override PartName="/ppt/slides/slide379.xml" ContentType="application/vnd.openxmlformats-officedocument.presentationml.slide+xml"/>
  <Override PartName="/ppt/slides/slide41.xml" ContentType="application/vnd.openxmlformats-officedocument.presentationml.slide+xml"/>
  <Override PartName="/ppt/slides/slide357.xml" ContentType="application/vnd.openxmlformats-officedocument.presentationml.slide+xml"/>
  <Override PartName="/ppt/slides/slide420.xml" ContentType="application/vnd.openxmlformats-officedocument.presentationml.slide+xml"/>
  <Override PartName="/ppt/slides/slide518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35.xml" ContentType="application/vnd.openxmlformats-officedocument.presentationml.slide+xml"/>
  <Override PartName="/ppt/slides/slide382.xml" ContentType="application/vnd.openxmlformats-officedocument.presentationml.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slides/slide458.xml" ContentType="application/vnd.openxmlformats-officedocument.presentationml.slide+xml"/>
  <Override PartName="/ppt/slides/slide521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297.xml" ContentType="application/vnd.openxmlformats-officedocument.presentationml.slide+xml"/>
  <Override PartName="/ppt/slides/slide313.xml" ContentType="application/vnd.openxmlformats-officedocument.presentationml.slide+xml"/>
  <Override PartName="/ppt/slides/slide360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52.xml" ContentType="application/vnd.openxmlformats-officedocument.presentationml.slide+xml"/>
  <Override PartName="/ppt/slides/slide436.xml" ContentType="application/vnd.openxmlformats-officedocument.presentationml.slide+xml"/>
  <Override PartName="/ppt/slides/slide48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30.xml" ContentType="application/vnd.openxmlformats-officedocument.presentationml.slide+xml"/>
  <Override PartName="/ppt/slides/slide228.xml" ContentType="application/vnd.openxmlformats-officedocument.presentationml.slide+xml"/>
  <Override PartName="/ppt/slides/slide275.xml" ContentType="application/vnd.openxmlformats-officedocument.presentationml.slide+xml"/>
  <Override PartName="/ppt/slides/slide414.xml" ContentType="application/vnd.openxmlformats-officedocument.presentationml.slide+xml"/>
  <Override PartName="/ppt/slides/slide461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35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53.xml" ContentType="application/vnd.openxmlformats-officedocument.presentationml.slide+xml"/>
  <Override PartName="/ppt/slides/slide398.xml" ContentType="application/vnd.openxmlformats-officedocument.presentationml.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s/slide329.xml" ContentType="application/vnd.openxmlformats-officedocument.presentationml.slide+xml"/>
  <Override PartName="/ppt/slides/slide37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168.xml" ContentType="application/vnd.openxmlformats-officedocument.presentationml.slide+xml"/>
  <Override PartName="/ppt/slides/slide231.xml" ContentType="application/vnd.openxmlformats-officedocument.presentationml.slide+xml"/>
  <Override PartName="/ppt/slides/slide515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307.xml" ContentType="application/vnd.openxmlformats-officedocument.presentationml.slide+xml"/>
  <Override PartName="/ppt/slides/slide354.xml" ContentType="application/vnd.openxmlformats-officedocument.presentationml.slide+xml"/>
  <Override PartName="/ppt/slides/slide499.xml" ContentType="application/vnd.openxmlformats-officedocument.presentationml.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slides/slide193.xml" ContentType="application/vnd.openxmlformats-officedocument.presentationml.slide+xml"/>
  <Override PartName="/ppt/slides/slide332.xml" ContentType="application/vnd.openxmlformats-officedocument.presentationml.slide+xml"/>
  <Override PartName="/ppt/slides/slide477.xml" ContentType="application/vnd.openxmlformats-officedocument.presentationml.slide+xml"/>
  <Override PartName="/ppt/slides/slide124.xml" ContentType="application/vnd.openxmlformats-officedocument.presentationml.slide+xml"/>
  <Override PartName="/ppt/slides/slide171.xml" ContentType="application/vnd.openxmlformats-officedocument.presentationml.slide+xml"/>
  <Override PartName="/ppt/slides/slide269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310.xml" ContentType="application/vnd.openxmlformats-officedocument.presentationml.slide+xml"/>
  <Override PartName="/ppt/slides/slide408.xml" ContentType="application/vnd.openxmlformats-officedocument.presentationml.slide+xml"/>
  <Override PartName="/ppt/slides/slide455.xml" ContentType="application/vnd.openxmlformats-officedocument.presentationml.slide+xml"/>
  <Override PartName="/ppt/slides/slide4.xml" ContentType="application/vnd.openxmlformats-officedocument.presentationml.slide+xml"/>
  <Override PartName="/ppt/slides/slide54.xml" ContentType="application/vnd.openxmlformats-officedocument.presentationml.slide+xml"/>
  <Override PartName="/ppt/slides/slide102.xml" ContentType="application/vnd.openxmlformats-officedocument.presentationml.slide+xml"/>
  <Override PartName="/ppt/slides/slide247.xml" ContentType="application/vnd.openxmlformats-officedocument.presentationml.slide+xml"/>
  <Override PartName="/ppt/slides/slide294.xml" ContentType="application/vnd.openxmlformats-officedocument.presentationml.slide+xml"/>
  <Override PartName="/ppt/slides/slide433.xml" ContentType="application/vnd.openxmlformats-officedocument.presentationml.slide+xml"/>
  <Override PartName="/ppt/slides/slide480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slides/slide509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32.xml" ContentType="application/vnd.openxmlformats-officedocument.presentationml.slide+xml"/>
  <Override PartName="/ppt/slides/slide348.xml" ContentType="application/vnd.openxmlformats-officedocument.presentationml.slide+xml"/>
  <Override PartName="/ppt/slides/slide395.xml" ContentType="application/vnd.openxmlformats-officedocument.presentationml.slide+xml"/>
  <Override PartName="/ppt/slides/slide411.xml" ContentType="application/vnd.openxmlformats-officedocument.presentationml.slide+xml"/>
  <Override PartName="/ppt/slides/slide10.xml" ContentType="application/vnd.openxmlformats-officedocument.presentationml.slide+xml"/>
  <Override PartName="/ppt/slides/slide187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326.xml" ContentType="application/vnd.openxmlformats-officedocument.presentationml.slide+xml"/>
  <Override PartName="/ppt/slides/slide373.xml" ContentType="application/vnd.openxmlformats-officedocument.presentationml.slide+xml"/>
  <Override PartName="/ppt/slides/slide512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304.xml" ContentType="application/vnd.openxmlformats-officedocument.presentationml.slide+xml"/>
  <Override PartName="/ppt/slides/slide351.xml" ContentType="application/vnd.openxmlformats-officedocument.presentationml.slide+xml"/>
  <Override PartName="/ppt/slides/slide449.xml" ContentType="application/vnd.openxmlformats-officedocument.presentationml.slide+xml"/>
  <Override PartName="/ppt/slides/slide49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slides/slide288.xml" ContentType="application/vnd.openxmlformats-officedocument.presentationml.slide+xml"/>
  <Override PartName="/ppt/slides/slide340.xml" ContentType="application/vnd.openxmlformats-officedocument.presentationml.slide+xml"/>
  <Override PartName="/ppt/slides/slide438.xml" ContentType="application/vnd.openxmlformats-officedocument.presentationml.slide+xml"/>
  <Override PartName="/ppt/slides/slide485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77.xml" ContentType="application/vnd.openxmlformats-officedocument.presentationml.slide+xml"/>
  <Override PartName="/ppt/slides/slide416.xml" ContentType="application/vnd.openxmlformats-officedocument.presentationml.slide+xml"/>
  <Override PartName="/ppt/slides/slide427.xml" ContentType="application/vnd.openxmlformats-officedocument.presentationml.slide+xml"/>
  <Override PartName="/ppt/slides/slide463.xml" ContentType="application/vnd.openxmlformats-officedocument.presentationml.slide+xml"/>
  <Override PartName="/ppt/slides/slide474.xml" ContentType="application/vnd.openxmlformats-officedocument.presentationml.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slides/slide266.xml" ContentType="application/vnd.openxmlformats-officedocument.presentationml.slide+xml"/>
  <Override PartName="/ppt/slides/slide405.xml" ContentType="application/vnd.openxmlformats-officedocument.presentationml.slide+xml"/>
  <Override PartName="/ppt/slides/slide452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s/slide291.xml" ContentType="application/vnd.openxmlformats-officedocument.presentationml.slide+xml"/>
  <Override PartName="/ppt/slides/slide378.xml" ContentType="application/vnd.openxmlformats-officedocument.presentationml.slide+xml"/>
  <Override PartName="/ppt/slides/slide389.xml" ContentType="application/vnd.openxmlformats-officedocument.presentationml.slide+xml"/>
  <Override PartName="/ppt/slides/slide44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280.xml" ContentType="application/vnd.openxmlformats-officedocument.presentationml.slide+xml"/>
  <Override PartName="/ppt/slides/slide367.xml" ContentType="application/vnd.openxmlformats-officedocument.presentationml.slide+xml"/>
  <Override PartName="/ppt/slides/slide430.xml" ContentType="application/vnd.openxmlformats-officedocument.presentationml.slide+xml"/>
  <Override PartName="/ppt/slides/slide517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309.xml" ContentType="application/vnd.openxmlformats-officedocument.presentationml.slide+xml"/>
  <Override PartName="/ppt/slides/slide356.xml" ContentType="application/vnd.openxmlformats-officedocument.presentationml.slide+xml"/>
  <Override PartName="/ppt/slides/slide506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slides/slide345.xml" ContentType="application/vnd.openxmlformats-officedocument.presentationml.slide+xml"/>
  <Override PartName="/ppt/slides/slide392.xml" ContentType="application/vnd.openxmlformats-officedocument.presentationml.slide+xml"/>
  <Override PartName="/ppt/slides/slide479.xml" ContentType="application/vnd.openxmlformats-officedocument.presentationml.slide+xml"/>
  <Default Extension="vml" ContentType="application/vnd.openxmlformats-officedocument.vmlDrawing"/>
  <Default Extension="gif" ContentType="image/gif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323.xml" ContentType="application/vnd.openxmlformats-officedocument.presentationml.slide+xml"/>
  <Override PartName="/ppt/slides/slide334.xml" ContentType="application/vnd.openxmlformats-officedocument.presentationml.slide+xml"/>
  <Override PartName="/ppt/slides/slide370.xml" ContentType="application/vnd.openxmlformats-officedocument.presentationml.slide+xml"/>
  <Override PartName="/ppt/slides/slide381.xml" ContentType="application/vnd.openxmlformats-officedocument.presentationml.slide+xml"/>
  <Override PartName="/ppt/slides/slide468.xml" ContentType="application/vnd.openxmlformats-officedocument.presentationml.slide+xml"/>
  <Override PartName="/ppt/slides/slide520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slides/slide312.xml" ContentType="application/vnd.openxmlformats-officedocument.presentationml.slide+xml"/>
  <Override PartName="/ppt/slides/slide446.xml" ContentType="application/vnd.openxmlformats-officedocument.presentationml.slide+xml"/>
  <Override PartName="/ppt/slides/slide457.xml" ContentType="application/vnd.openxmlformats-officedocument.presentationml.slide+xml"/>
  <Override PartName="/ppt/slides/slide493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s/slide285.xml" ContentType="application/vnd.openxmlformats-officedocument.presentationml.slide+xml"/>
  <Override PartName="/ppt/slides/slide296.xml" ContentType="application/vnd.openxmlformats-officedocument.presentationml.slide+xml"/>
  <Override PartName="/ppt/slides/slide301.xml" ContentType="application/vnd.openxmlformats-officedocument.presentationml.slide+xml"/>
  <Override PartName="/ppt/slides/slide435.xml" ContentType="application/vnd.openxmlformats-officedocument.presentationml.slide+xml"/>
  <Override PartName="/ppt/slides/slide482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274.xml" ContentType="application/vnd.openxmlformats-officedocument.presentationml.slide+xml"/>
  <Override PartName="/ppt/slides/slide424.xml" ContentType="application/vnd.openxmlformats-officedocument.presentationml.slide+xml"/>
  <Override PartName="/ppt/slides/slide471.xml" ContentType="application/vnd.openxmlformats-officedocument.presentationml.slide+xml"/>
  <Override PartName="/ppt/theme/theme3.xml" ContentType="application/vnd.openxmlformats-officedocument.theme+xml"/>
  <Override PartName="/ppt/notesSlides/notesSlide47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Override PartName="/ppt/slides/slide397.xml" ContentType="application/vnd.openxmlformats-officedocument.presentationml.slide+xml"/>
  <Override PartName="/ppt/slides/slide402.xml" ContentType="application/vnd.openxmlformats-officedocument.presentationml.slide+xml"/>
  <Override PartName="/ppt/slides/slide413.xml" ContentType="application/vnd.openxmlformats-officedocument.presentationml.slide+xml"/>
  <Override PartName="/ppt/slides/slide460.xml" ContentType="application/vnd.openxmlformats-officedocument.presentationml.slide+xml"/>
  <Default Extension="xls" ContentType="application/vnd.ms-exce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s/slide339.xml" ContentType="application/vnd.openxmlformats-officedocument.presentationml.slide+xml"/>
  <Override PartName="/ppt/slides/slide386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s/slide328.xml" ContentType="application/vnd.openxmlformats-officedocument.presentationml.slide+xml"/>
  <Override PartName="/ppt/slides/slide375.xml" ContentType="application/vnd.openxmlformats-officedocument.presentationml.slide+xml"/>
  <Override PartName="/ppt/slides/slide514.xml" ContentType="application/vnd.openxmlformats-officedocument.presentationml.slide+xml"/>
  <Override PartName="/ppt/slides/slide525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s/slide167.xml" ContentType="application/vnd.openxmlformats-officedocument.presentationml.slide+xml"/>
  <Override PartName="/ppt/slides/slide306.xml" ContentType="application/vnd.openxmlformats-officedocument.presentationml.slide+xml"/>
  <Override PartName="/ppt/slides/slide317.xml" ContentType="application/vnd.openxmlformats-officedocument.presentationml.slide+xml"/>
  <Override PartName="/ppt/slides/slide353.xml" ContentType="application/vnd.openxmlformats-officedocument.presentationml.slide+xml"/>
  <Override PartName="/ppt/slides/slide364.xml" ContentType="application/vnd.openxmlformats-officedocument.presentationml.slide+xml"/>
  <Override PartName="/ppt/slides/slide498.xml" ContentType="application/vnd.openxmlformats-officedocument.presentationml.slide+xml"/>
  <Override PartName="/ppt/slides/slide503.xml" ContentType="application/vnd.openxmlformats-officedocument.presentationml.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342.xml" ContentType="application/vnd.openxmlformats-officedocument.presentationml.slide+xml"/>
  <Override PartName="/ppt/slides/slide487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slides/slide279.xml" ContentType="application/vnd.openxmlformats-officedocument.presentationml.slide+xml"/>
  <Override PartName="/ppt/slides/slide331.xml" ContentType="application/vnd.openxmlformats-officedocument.presentationml.slide+xml"/>
  <Override PartName="/ppt/slides/slide418.xml" ContentType="application/vnd.openxmlformats-officedocument.presentationml.slide+xml"/>
  <Override PartName="/ppt/slides/slide429.xml" ContentType="application/vnd.openxmlformats-officedocument.presentationml.slide+xml"/>
  <Override PartName="/ppt/slides/slide465.xml" ContentType="application/vnd.openxmlformats-officedocument.presentationml.slide+xml"/>
  <Override PartName="/ppt/slides/slide476.xml" ContentType="application/vnd.openxmlformats-officedocument.presentationml.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slides/slide320.xml" ContentType="application/vnd.openxmlformats-officedocument.presentationml.slide+xml"/>
  <Override PartName="/ppt/slides/slide407.xml" ContentType="application/vnd.openxmlformats-officedocument.presentationml.slide+xml"/>
  <Override PartName="/ppt/slides/slide454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246.xml" ContentType="application/vnd.openxmlformats-officedocument.presentationml.slide+xml"/>
  <Override PartName="/ppt/slides/slide293.xml" ContentType="application/vnd.openxmlformats-officedocument.presentationml.slide+xml"/>
  <Override PartName="/ppt/slides/slide443.xml" ContentType="application/vnd.openxmlformats-officedocument.presentationml.slide+xml"/>
  <Override PartName="/ppt/slides/slide490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53.xml" ContentType="application/vnd.openxmlformats-officedocument.presentationml.slide+xml"/>
  <Override PartName="/ppt/slides/slide235.xml" ContentType="application/vnd.openxmlformats-officedocument.presentationml.slide+xml"/>
  <Override PartName="/ppt/slides/slide282.xml" ContentType="application/vnd.openxmlformats-officedocument.presentationml.slide+xml"/>
  <Override PartName="/ppt/slides/slide369.xml" ContentType="application/vnd.openxmlformats-officedocument.presentationml.slide+xml"/>
  <Override PartName="/ppt/slides/slide421.xml" ContentType="application/vnd.openxmlformats-officedocument.presentationml.slide+xml"/>
  <Override PartName="/ppt/slides/slide432.xml" ContentType="application/vnd.openxmlformats-officedocument.presentationml.slide+xml"/>
  <Override PartName="/ppt/slides/slide519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  <Override PartName="/ppt/slides/slide358.xml" ContentType="application/vnd.openxmlformats-officedocument.presentationml.slide+xml"/>
  <Override PartName="/ppt/slides/slide410.xml" ContentType="application/vnd.openxmlformats-officedocument.presentationml.slide+xml"/>
  <Override PartName="/ppt/slides/slide508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347.xml" ContentType="application/vnd.openxmlformats-officedocument.presentationml.slide+xml"/>
  <Override PartName="/ppt/slides/slide394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slides/slide325.xml" ContentType="application/vnd.openxmlformats-officedocument.presentationml.slide+xml"/>
  <Override PartName="/ppt/slides/slide336.xml" ContentType="application/vnd.openxmlformats-officedocument.presentationml.slide+xml"/>
  <Override PartName="/ppt/slides/slide372.xml" ContentType="application/vnd.openxmlformats-officedocument.presentationml.slide+xml"/>
  <Override PartName="/ppt/slides/slide383.xml" ContentType="application/vnd.openxmlformats-officedocument.presentationml.slide+xml"/>
  <Override PartName="/ppt/slides/slide522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314.xml" ContentType="application/vnd.openxmlformats-officedocument.presentationml.slide+xml"/>
  <Override PartName="/ppt/slides/slide361.xml" ContentType="application/vnd.openxmlformats-officedocument.presentationml.slide+xml"/>
  <Override PartName="/ppt/slides/slide448.xml" ContentType="application/vnd.openxmlformats-officedocument.presentationml.slide+xml"/>
  <Override PartName="/ppt/slides/slide459.xml" ContentType="application/vnd.openxmlformats-officedocument.presentationml.slide+xml"/>
  <Override PartName="/ppt/slides/slide495.xml" ContentType="application/vnd.openxmlformats-officedocument.presentationml.slide+xml"/>
  <Override PartName="/ppt/slides/slide511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slides/slide287.xml" ContentType="application/vnd.openxmlformats-officedocument.presentationml.slide+xml"/>
  <Override PartName="/ppt/slides/slide298.xml" ContentType="application/vnd.openxmlformats-officedocument.presentationml.slide+xml"/>
  <Override PartName="/ppt/slides/slide303.xml" ContentType="application/vnd.openxmlformats-officedocument.presentationml.slide+xml"/>
  <Override PartName="/ppt/slides/slide350.xml" ContentType="application/vnd.openxmlformats-officedocument.presentationml.slide+xml"/>
  <Override PartName="/ppt/slides/slide437.xml" ContentType="application/vnd.openxmlformats-officedocument.presentationml.slide+xml"/>
  <Override PartName="/ppt/slides/slide484.xml" ContentType="application/vnd.openxmlformats-officedocument.presentationml.slide+xml"/>
  <Override PartName="/ppt/slides/slide500.xml" ContentType="application/vnd.openxmlformats-officedocument.presentationml.slide+xml"/>
  <Override PartName="/ppt/slides/slide58.xml" ContentType="application/vnd.openxmlformats-officedocument.presentationml.slide+xml"/>
  <Override PartName="/ppt/slides/slide229.xml" ContentType="application/vnd.openxmlformats-officedocument.presentationml.slide+xml"/>
  <Override PartName="/ppt/slides/slide2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31.xml" ContentType="application/vnd.openxmlformats-officedocument.presentationml.slide+xml"/>
  <Override PartName="/ppt/slides/slide399.xml" ContentType="application/vnd.openxmlformats-officedocument.presentationml.slide+xml"/>
  <Override PartName="/ppt/slides/slide415.xml" ContentType="application/vnd.openxmlformats-officedocument.presentationml.slide+xml"/>
  <Override PartName="/ppt/slides/slide462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s/slide440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377.xml" ContentType="application/vnd.openxmlformats-officedocument.presentationml.slide+xml"/>
  <Override PartName="/ppt/slides/slide51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69.xml" ContentType="application/vnd.openxmlformats-officedocument.presentationml.slide+xml"/>
  <Override PartName="/ppt/slides/slide308.xml" ContentType="application/vnd.openxmlformats-officedocument.presentationml.slide+xml"/>
  <Override PartName="/ppt/slides/slide355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333.xml" ContentType="application/vnd.openxmlformats-officedocument.presentationml.slide+xml"/>
  <Override PartName="/ppt/slides/slide380.xml" ContentType="application/vnd.openxmlformats-officedocument.presentationml.slide+xml"/>
  <Override PartName="/ppt/slides/slide478.xml" ContentType="application/vnd.openxmlformats-officedocument.presentationml.slide+xml"/>
  <Override PartName="/ppt/diagrams/layout1.xml" ContentType="application/vnd.openxmlformats-officedocument.drawingml.diagramLayout+xml"/>
  <Override PartName="/ppt/slides/slide77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409.xml" ContentType="application/vnd.openxmlformats-officedocument.presentationml.slide+xml"/>
  <Override PartName="/ppt/slides/slide456.xml" ContentType="application/vnd.openxmlformats-officedocument.presentationml.slide+xml"/>
  <Override PartName="/ppt/slides/slide5.xml" ContentType="application/vnd.openxmlformats-officedocument.presentationml.slide+xml"/>
  <Override PartName="/ppt/slides/slide103.xml" ContentType="application/vnd.openxmlformats-officedocument.presentationml.slide+xml"/>
  <Override PartName="/ppt/slides/slide150.xml" ContentType="application/vnd.openxmlformats-officedocument.presentationml.slide+xml"/>
  <Override PartName="/ppt/slides/slide248.xml" ContentType="application/vnd.openxmlformats-officedocument.presentationml.slide+xml"/>
  <Override PartName="/ppt/slides/slide295.xml" ContentType="application/vnd.openxmlformats-officedocument.presentationml.slide+xml"/>
  <Override PartName="/ppt/slides/slide311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55.xml" ContentType="application/vnd.openxmlformats-officedocument.presentationml.slide+xml"/>
  <Override PartName="/ppt/slides/slide434.xml" ContentType="application/vnd.openxmlformats-officedocument.presentationml.slide+xml"/>
  <Override PartName="/ppt/slides/slide481.xml" ContentType="application/vnd.openxmlformats-officedocument.presentationml.slide+xml"/>
  <Override PartName="/ppt/slides/slide33.xml" ContentType="application/vnd.openxmlformats-officedocument.presentationml.slide+xml"/>
  <Override PartName="/ppt/slides/slide80.xml" ContentType="application/vnd.openxmlformats-officedocument.presentationml.slide+xml"/>
  <Override PartName="/ppt/slides/slide226.xml" ContentType="application/vnd.openxmlformats-officedocument.presentationml.slide+xml"/>
  <Override PartName="/ppt/slides/slide273.xml" ContentType="application/vnd.openxmlformats-officedocument.presentationml.slide+xml"/>
  <Override PartName="/ppt/slides/slide412.xml" ContentType="application/vnd.openxmlformats-officedocument.presentationml.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ppt/slides/slide349.xml" ContentType="application/vnd.openxmlformats-officedocument.presentationml.slide+xml"/>
  <Override PartName="/ppt/slides/slide396.xml" ContentType="application/vnd.openxmlformats-officedocument.presentationml.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327.xml" ContentType="application/vnd.openxmlformats-officedocument.presentationml.slide+xml"/>
  <Override PartName="/ppt/slides/slide374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51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305.xml" ContentType="application/vnd.openxmlformats-officedocument.presentationml.slide+xml"/>
  <Override PartName="/ppt/slides/slide352.xml" ContentType="application/vnd.openxmlformats-officedocument.presentationml.slide+xml"/>
  <Override PartName="/ppt/slides/slide497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289.xml" ContentType="application/vnd.openxmlformats-officedocument.presentationml.slide+xml"/>
  <Override PartName="/ppt/slides/slide330.xml" ContentType="application/vnd.openxmlformats-officedocument.presentationml.slide+xml"/>
  <Override PartName="/ppt/slides/slide428.xml" ContentType="application/vnd.openxmlformats-officedocument.presentationml.slide+xml"/>
  <Override PartName="/ppt/slides/slide475.xml" ContentType="application/vnd.openxmlformats-officedocument.presentationml.slide+xml"/>
  <Override PartName="/ppt/slides/slide122.xml" ContentType="application/vnd.openxmlformats-officedocument.presentationml.slide+xml"/>
  <Override PartName="/ppt/slides/slide267.xml" ContentType="application/vnd.openxmlformats-officedocument.presentationml.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406.xml" ContentType="application/vnd.openxmlformats-officedocument.presentationml.slide+xml"/>
  <Override PartName="/ppt/slides/slide453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52.xml" ContentType="application/vnd.openxmlformats-officedocument.presentationml.slide+xml"/>
  <Override PartName="/ppt/slides/slide100.xml" ContentType="application/vnd.openxmlformats-officedocument.presentationml.slide+xml"/>
  <Override PartName="/ppt/slides/slide245.xml" ContentType="application/vnd.openxmlformats-officedocument.presentationml.slide+xml"/>
  <Override PartName="/ppt/slides/slide292.xml" ContentType="application/vnd.openxmlformats-officedocument.presentationml.slide+xml"/>
  <Override PartName="/ppt/slides/slide431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slides/slide223.xml" ContentType="application/vnd.openxmlformats-officedocument.presentationml.slide+xml"/>
  <Override PartName="/ppt/slides/slide270.xml" ContentType="application/vnd.openxmlformats-officedocument.presentationml.slide+xml"/>
  <Override PartName="/ppt/slides/slide368.xml" ContentType="application/vnd.openxmlformats-officedocument.presentationml.slide+xml"/>
  <Override PartName="/ppt/slides/slide507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30.xml" ContentType="application/vnd.openxmlformats-officedocument.presentationml.slide+xml"/>
  <Override PartName="/ppt/slides/slide346.xml" ContentType="application/vnd.openxmlformats-officedocument.presentationml.slide+xml"/>
  <Override PartName="/ppt/slides/slide393.xml" ContentType="application/vnd.openxmlformats-officedocument.presentationml.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469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324.xml" ContentType="application/vnd.openxmlformats-officedocument.presentationml.slide+xml"/>
  <Override PartName="/ppt/slides/slide371.xml" ContentType="application/vnd.openxmlformats-officedocument.presentationml.slide+xml"/>
  <Override PartName="/ppt/slides/slide510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s/slide302.xml" ContentType="application/vnd.openxmlformats-officedocument.presentationml.slide+xml"/>
  <Override PartName="/ppt/slides/slide447.xml" ContentType="application/vnd.openxmlformats-officedocument.presentationml.slide+xml"/>
  <Override PartName="/ppt/slides/slide494.xml" ContentType="application/vnd.openxmlformats-officedocument.presentationml.slide+xml"/>
  <Override PartName="/ppt/slides/slide141.xml" ContentType="application/vnd.openxmlformats-officedocument.presentationml.slide+xml"/>
  <Override PartName="/ppt/slides/slide239.xml" ContentType="application/vnd.openxmlformats-officedocument.presentationml.slide+xml"/>
  <Override PartName="/ppt/slides/slide286.xml" ContentType="application/vnd.openxmlformats-officedocument.presentationml.slide+xml"/>
  <Override PartName="/ppt/slides/slide425.xml" ContentType="application/vnd.openxmlformats-officedocument.presentationml.slide+xml"/>
  <Override PartName="/ppt/slides/slide472.xml" ContentType="application/vnd.openxmlformats-officedocument.presentationml.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217.xml" ContentType="application/vnd.openxmlformats-officedocument.presentationml.slide+xml"/>
  <Override PartName="/ppt/slides/slide264.xml" ContentType="application/vnd.openxmlformats-officedocument.presentationml.slide+xml"/>
  <Override PartName="/ppt/slides/slide24.xml" ContentType="application/vnd.openxmlformats-officedocument.presentationml.slide+xml"/>
  <Override PartName="/ppt/slides/slide71.xml" ContentType="application/vnd.openxmlformats-officedocument.presentationml.slide+xml"/>
  <Override PartName="/ppt/slides/slide403.xml" ContentType="application/vnd.openxmlformats-officedocument.presentationml.slide+xml"/>
  <Override PartName="/ppt/slides/slide450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242.xml" ContentType="application/vnd.openxmlformats-officedocument.presentationml.slide+xml"/>
  <Override PartName="/ppt/slides/slide387.xml" ContentType="application/vnd.openxmlformats-officedocument.presentationml.slide+xml"/>
  <Override PartName="/ppt/slides/slide526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s/slide179.xml" ContentType="application/vnd.openxmlformats-officedocument.presentationml.slide+xml"/>
  <Override PartName="/ppt/slides/slide318.xml" ContentType="application/vnd.openxmlformats-officedocument.presentationml.slide+xml"/>
  <Override PartName="/ppt/slides/slide365.xml" ContentType="application/vnd.openxmlformats-officedocument.presentationml.slide+xml"/>
  <Override PartName="/ppt/slides/slide157.xml" ContentType="application/vnd.openxmlformats-officedocument.presentationml.slide+xml"/>
  <Override PartName="/ppt/slides/slide220.xml" ContentType="application/vnd.openxmlformats-officedocument.presentationml.slide+xml"/>
  <Override PartName="/ppt/slides/slide488.xml" ContentType="application/vnd.openxmlformats-officedocument.presentationml.slide+xml"/>
  <Override PartName="/ppt/slides/slide504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343.xml" ContentType="application/vnd.openxmlformats-officedocument.presentationml.slide+xml"/>
  <Override PartName="/ppt/slides/slide390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7.xml" ContentType="application/vnd.openxmlformats-officedocument.presentationml.slide+xml"/>
  <Override PartName="/ppt/slides/slide135.xml" ContentType="application/vnd.openxmlformats-officedocument.presentationml.slide+xml"/>
  <Override PartName="/ppt/slides/slide182.xml" ContentType="application/vnd.openxmlformats-officedocument.presentationml.slide+xml"/>
  <Override PartName="/ppt/slides/slide321.xml" ContentType="application/vnd.openxmlformats-officedocument.presentationml.slide+xml"/>
  <Override PartName="/ppt/slides/slide419.xml" ContentType="application/vnd.openxmlformats-officedocument.presentationml.slide+xml"/>
  <Override PartName="/ppt/slides/slide466.xml" ContentType="application/vnd.openxmlformats-officedocument.presentationml.slide+xml"/>
  <Override PartName="/ppt/diagrams/data1.xml" ContentType="application/vnd.openxmlformats-officedocument.drawingml.diagramData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444.xml" ContentType="application/vnd.openxmlformats-officedocument.presentationml.slide+xml"/>
  <Override PartName="/ppt/slides/slide491.xml" ContentType="application/vnd.openxmlformats-officedocument.presentationml.slide+xml"/>
  <Override PartName="/ppt/slides/slide18.xml" ContentType="application/vnd.openxmlformats-officedocument.presentationml.slide+xml"/>
  <Override PartName="/ppt/slides/slide65.xml" ContentType="application/vnd.openxmlformats-officedocument.presentationml.slide+xml"/>
  <Override PartName="/ppt/slides/slide236.xml" ContentType="application/vnd.openxmlformats-officedocument.presentationml.slide+xml"/>
  <Override PartName="/ppt/slides/slide283.xml" ContentType="application/vnd.openxmlformats-officedocument.presentationml.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422.xml" ContentType="application/vnd.openxmlformats-officedocument.presentationml.slide+xml"/>
  <Override PartName="/ppt/theme/theme1.xml" ContentType="application/vnd.openxmlformats-officedocument.them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359.xml" ContentType="application/vnd.openxmlformats-officedocument.presentationml.slide+xml"/>
  <Override PartName="/ppt/slides/slide400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21.xml" ContentType="application/vnd.openxmlformats-officedocument.presentationml.slide+xml"/>
  <Override PartName="/ppt/slides/slide198.xml" ContentType="application/vnd.openxmlformats-officedocument.presentationml.slide+xml"/>
  <Override PartName="/ppt/slides/slide337.xml" ContentType="application/vnd.openxmlformats-officedocument.presentationml.slide+xml"/>
  <Override PartName="/ppt/slides/slide384.xml" ContentType="application/vnd.openxmlformats-officedocument.presentationml.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523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299.xml" ContentType="application/vnd.openxmlformats-officedocument.presentationml.slide+xml"/>
  <Override PartName="/ppt/slides/slide315.xml" ContentType="application/vnd.openxmlformats-officedocument.presentationml.slide+xml"/>
  <Override PartName="/ppt/slides/slide362.xml" ContentType="application/vnd.openxmlformats-officedocument.presentationml.slide+xml"/>
  <Override PartName="/ppt/slides/slide50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0" r:id="rId1"/>
  </p:sldMasterIdLst>
  <p:notesMasterIdLst>
    <p:notesMasterId r:id="rId528"/>
  </p:notesMasterIdLst>
  <p:handoutMasterIdLst>
    <p:handoutMasterId r:id="rId529"/>
  </p:handoutMasterIdLst>
  <p:sldIdLst>
    <p:sldId id="293" r:id="rId2"/>
    <p:sldId id="295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48" r:id="rId54"/>
    <p:sldId id="349" r:id="rId55"/>
    <p:sldId id="350" r:id="rId56"/>
    <p:sldId id="351" r:id="rId57"/>
    <p:sldId id="352" r:id="rId58"/>
    <p:sldId id="353" r:id="rId59"/>
    <p:sldId id="354" r:id="rId60"/>
    <p:sldId id="355" r:id="rId61"/>
    <p:sldId id="356" r:id="rId62"/>
    <p:sldId id="357" r:id="rId63"/>
    <p:sldId id="358" r:id="rId64"/>
    <p:sldId id="359" r:id="rId65"/>
    <p:sldId id="360" r:id="rId66"/>
    <p:sldId id="361" r:id="rId67"/>
    <p:sldId id="362" r:id="rId68"/>
    <p:sldId id="363" r:id="rId69"/>
    <p:sldId id="364" r:id="rId70"/>
    <p:sldId id="365" r:id="rId71"/>
    <p:sldId id="366" r:id="rId72"/>
    <p:sldId id="367" r:id="rId73"/>
    <p:sldId id="368" r:id="rId74"/>
    <p:sldId id="369" r:id="rId75"/>
    <p:sldId id="370" r:id="rId76"/>
    <p:sldId id="371" r:id="rId77"/>
    <p:sldId id="372" r:id="rId78"/>
    <p:sldId id="373" r:id="rId79"/>
    <p:sldId id="374" r:id="rId80"/>
    <p:sldId id="375" r:id="rId81"/>
    <p:sldId id="376" r:id="rId82"/>
    <p:sldId id="377" r:id="rId83"/>
    <p:sldId id="378" r:id="rId84"/>
    <p:sldId id="379" r:id="rId85"/>
    <p:sldId id="380" r:id="rId86"/>
    <p:sldId id="381" r:id="rId87"/>
    <p:sldId id="382" r:id="rId88"/>
    <p:sldId id="383" r:id="rId89"/>
    <p:sldId id="384" r:id="rId90"/>
    <p:sldId id="385" r:id="rId91"/>
    <p:sldId id="386" r:id="rId92"/>
    <p:sldId id="387" r:id="rId93"/>
    <p:sldId id="388" r:id="rId94"/>
    <p:sldId id="389" r:id="rId95"/>
    <p:sldId id="390" r:id="rId96"/>
    <p:sldId id="391" r:id="rId97"/>
    <p:sldId id="392" r:id="rId98"/>
    <p:sldId id="393" r:id="rId99"/>
    <p:sldId id="394" r:id="rId100"/>
    <p:sldId id="395" r:id="rId101"/>
    <p:sldId id="396" r:id="rId102"/>
    <p:sldId id="397" r:id="rId103"/>
    <p:sldId id="398" r:id="rId104"/>
    <p:sldId id="399" r:id="rId105"/>
    <p:sldId id="400" r:id="rId106"/>
    <p:sldId id="401" r:id="rId107"/>
    <p:sldId id="402" r:id="rId108"/>
    <p:sldId id="403" r:id="rId109"/>
    <p:sldId id="404" r:id="rId110"/>
    <p:sldId id="405" r:id="rId111"/>
    <p:sldId id="406" r:id="rId112"/>
    <p:sldId id="407" r:id="rId113"/>
    <p:sldId id="408" r:id="rId114"/>
    <p:sldId id="409" r:id="rId115"/>
    <p:sldId id="410" r:id="rId116"/>
    <p:sldId id="411" r:id="rId117"/>
    <p:sldId id="412" r:id="rId118"/>
    <p:sldId id="413" r:id="rId119"/>
    <p:sldId id="414" r:id="rId120"/>
    <p:sldId id="415" r:id="rId121"/>
    <p:sldId id="416" r:id="rId122"/>
    <p:sldId id="417" r:id="rId123"/>
    <p:sldId id="418" r:id="rId124"/>
    <p:sldId id="419" r:id="rId125"/>
    <p:sldId id="420" r:id="rId126"/>
    <p:sldId id="421" r:id="rId127"/>
    <p:sldId id="422" r:id="rId128"/>
    <p:sldId id="423" r:id="rId129"/>
    <p:sldId id="424" r:id="rId130"/>
    <p:sldId id="425" r:id="rId131"/>
    <p:sldId id="426" r:id="rId132"/>
    <p:sldId id="427" r:id="rId133"/>
    <p:sldId id="428" r:id="rId134"/>
    <p:sldId id="429" r:id="rId135"/>
    <p:sldId id="430" r:id="rId136"/>
    <p:sldId id="431" r:id="rId137"/>
    <p:sldId id="432" r:id="rId138"/>
    <p:sldId id="433" r:id="rId139"/>
    <p:sldId id="434" r:id="rId140"/>
    <p:sldId id="435" r:id="rId141"/>
    <p:sldId id="436" r:id="rId142"/>
    <p:sldId id="437" r:id="rId143"/>
    <p:sldId id="438" r:id="rId144"/>
    <p:sldId id="439" r:id="rId145"/>
    <p:sldId id="440" r:id="rId146"/>
    <p:sldId id="441" r:id="rId147"/>
    <p:sldId id="442" r:id="rId148"/>
    <p:sldId id="443" r:id="rId149"/>
    <p:sldId id="444" r:id="rId150"/>
    <p:sldId id="445" r:id="rId151"/>
    <p:sldId id="446" r:id="rId152"/>
    <p:sldId id="447" r:id="rId153"/>
    <p:sldId id="448" r:id="rId154"/>
    <p:sldId id="449" r:id="rId155"/>
    <p:sldId id="450" r:id="rId156"/>
    <p:sldId id="451" r:id="rId157"/>
    <p:sldId id="452" r:id="rId158"/>
    <p:sldId id="453" r:id="rId159"/>
    <p:sldId id="454" r:id="rId160"/>
    <p:sldId id="455" r:id="rId161"/>
    <p:sldId id="456" r:id="rId162"/>
    <p:sldId id="457" r:id="rId163"/>
    <p:sldId id="458" r:id="rId164"/>
    <p:sldId id="459" r:id="rId165"/>
    <p:sldId id="460" r:id="rId166"/>
    <p:sldId id="461" r:id="rId167"/>
    <p:sldId id="462" r:id="rId168"/>
    <p:sldId id="463" r:id="rId169"/>
    <p:sldId id="464" r:id="rId170"/>
    <p:sldId id="465" r:id="rId171"/>
    <p:sldId id="466" r:id="rId172"/>
    <p:sldId id="467" r:id="rId173"/>
    <p:sldId id="468" r:id="rId174"/>
    <p:sldId id="469" r:id="rId175"/>
    <p:sldId id="470" r:id="rId176"/>
    <p:sldId id="471" r:id="rId177"/>
    <p:sldId id="472" r:id="rId178"/>
    <p:sldId id="473" r:id="rId179"/>
    <p:sldId id="474" r:id="rId180"/>
    <p:sldId id="475" r:id="rId181"/>
    <p:sldId id="476" r:id="rId182"/>
    <p:sldId id="477" r:id="rId183"/>
    <p:sldId id="478" r:id="rId184"/>
    <p:sldId id="479" r:id="rId185"/>
    <p:sldId id="480" r:id="rId186"/>
    <p:sldId id="481" r:id="rId187"/>
    <p:sldId id="482" r:id="rId188"/>
    <p:sldId id="483" r:id="rId189"/>
    <p:sldId id="484" r:id="rId190"/>
    <p:sldId id="485" r:id="rId191"/>
    <p:sldId id="486" r:id="rId192"/>
    <p:sldId id="487" r:id="rId193"/>
    <p:sldId id="488" r:id="rId194"/>
    <p:sldId id="489" r:id="rId195"/>
    <p:sldId id="490" r:id="rId196"/>
    <p:sldId id="491" r:id="rId197"/>
    <p:sldId id="492" r:id="rId198"/>
    <p:sldId id="493" r:id="rId199"/>
    <p:sldId id="494" r:id="rId200"/>
    <p:sldId id="495" r:id="rId201"/>
    <p:sldId id="496" r:id="rId202"/>
    <p:sldId id="497" r:id="rId203"/>
    <p:sldId id="498" r:id="rId204"/>
    <p:sldId id="499" r:id="rId205"/>
    <p:sldId id="500" r:id="rId206"/>
    <p:sldId id="501" r:id="rId207"/>
    <p:sldId id="502" r:id="rId208"/>
    <p:sldId id="503" r:id="rId209"/>
    <p:sldId id="504" r:id="rId210"/>
    <p:sldId id="505" r:id="rId211"/>
    <p:sldId id="506" r:id="rId212"/>
    <p:sldId id="507" r:id="rId213"/>
    <p:sldId id="508" r:id="rId214"/>
    <p:sldId id="509" r:id="rId215"/>
    <p:sldId id="510" r:id="rId216"/>
    <p:sldId id="511" r:id="rId217"/>
    <p:sldId id="512" r:id="rId218"/>
    <p:sldId id="513" r:id="rId219"/>
    <p:sldId id="514" r:id="rId220"/>
    <p:sldId id="515" r:id="rId221"/>
    <p:sldId id="516" r:id="rId222"/>
    <p:sldId id="517" r:id="rId223"/>
    <p:sldId id="518" r:id="rId224"/>
    <p:sldId id="519" r:id="rId225"/>
    <p:sldId id="520" r:id="rId226"/>
    <p:sldId id="521" r:id="rId227"/>
    <p:sldId id="522" r:id="rId228"/>
    <p:sldId id="523" r:id="rId229"/>
    <p:sldId id="524" r:id="rId230"/>
    <p:sldId id="525" r:id="rId231"/>
    <p:sldId id="526" r:id="rId232"/>
    <p:sldId id="527" r:id="rId233"/>
    <p:sldId id="528" r:id="rId234"/>
    <p:sldId id="529" r:id="rId235"/>
    <p:sldId id="530" r:id="rId236"/>
    <p:sldId id="531" r:id="rId237"/>
    <p:sldId id="532" r:id="rId238"/>
    <p:sldId id="533" r:id="rId239"/>
    <p:sldId id="534" r:id="rId240"/>
    <p:sldId id="535" r:id="rId241"/>
    <p:sldId id="536" r:id="rId242"/>
    <p:sldId id="537" r:id="rId243"/>
    <p:sldId id="538" r:id="rId244"/>
    <p:sldId id="539" r:id="rId245"/>
    <p:sldId id="540" r:id="rId246"/>
    <p:sldId id="541" r:id="rId247"/>
    <p:sldId id="542" r:id="rId248"/>
    <p:sldId id="543" r:id="rId249"/>
    <p:sldId id="544" r:id="rId250"/>
    <p:sldId id="545" r:id="rId251"/>
    <p:sldId id="546" r:id="rId252"/>
    <p:sldId id="547" r:id="rId253"/>
    <p:sldId id="548" r:id="rId254"/>
    <p:sldId id="549" r:id="rId255"/>
    <p:sldId id="550" r:id="rId256"/>
    <p:sldId id="551" r:id="rId257"/>
    <p:sldId id="552" r:id="rId258"/>
    <p:sldId id="553" r:id="rId259"/>
    <p:sldId id="554" r:id="rId260"/>
    <p:sldId id="555" r:id="rId261"/>
    <p:sldId id="556" r:id="rId262"/>
    <p:sldId id="557" r:id="rId263"/>
    <p:sldId id="558" r:id="rId264"/>
    <p:sldId id="559" r:id="rId265"/>
    <p:sldId id="560" r:id="rId266"/>
    <p:sldId id="561" r:id="rId267"/>
    <p:sldId id="562" r:id="rId268"/>
    <p:sldId id="563" r:id="rId269"/>
    <p:sldId id="564" r:id="rId270"/>
    <p:sldId id="565" r:id="rId271"/>
    <p:sldId id="566" r:id="rId272"/>
    <p:sldId id="567" r:id="rId273"/>
    <p:sldId id="568" r:id="rId274"/>
    <p:sldId id="569" r:id="rId275"/>
    <p:sldId id="570" r:id="rId276"/>
    <p:sldId id="571" r:id="rId277"/>
    <p:sldId id="572" r:id="rId278"/>
    <p:sldId id="573" r:id="rId279"/>
    <p:sldId id="574" r:id="rId280"/>
    <p:sldId id="575" r:id="rId281"/>
    <p:sldId id="576" r:id="rId282"/>
    <p:sldId id="577" r:id="rId283"/>
    <p:sldId id="578" r:id="rId284"/>
    <p:sldId id="579" r:id="rId285"/>
    <p:sldId id="580" r:id="rId286"/>
    <p:sldId id="581" r:id="rId287"/>
    <p:sldId id="582" r:id="rId288"/>
    <p:sldId id="583" r:id="rId289"/>
    <p:sldId id="584" r:id="rId290"/>
    <p:sldId id="585" r:id="rId291"/>
    <p:sldId id="586" r:id="rId292"/>
    <p:sldId id="587" r:id="rId293"/>
    <p:sldId id="588" r:id="rId294"/>
    <p:sldId id="589" r:id="rId295"/>
    <p:sldId id="590" r:id="rId296"/>
    <p:sldId id="591" r:id="rId297"/>
    <p:sldId id="592" r:id="rId298"/>
    <p:sldId id="593" r:id="rId299"/>
    <p:sldId id="594" r:id="rId300"/>
    <p:sldId id="595" r:id="rId301"/>
    <p:sldId id="596" r:id="rId302"/>
    <p:sldId id="597" r:id="rId303"/>
    <p:sldId id="598" r:id="rId304"/>
    <p:sldId id="599" r:id="rId305"/>
    <p:sldId id="600" r:id="rId306"/>
    <p:sldId id="601" r:id="rId307"/>
    <p:sldId id="602" r:id="rId308"/>
    <p:sldId id="603" r:id="rId309"/>
    <p:sldId id="604" r:id="rId310"/>
    <p:sldId id="605" r:id="rId311"/>
    <p:sldId id="606" r:id="rId312"/>
    <p:sldId id="607" r:id="rId313"/>
    <p:sldId id="608" r:id="rId314"/>
    <p:sldId id="609" r:id="rId315"/>
    <p:sldId id="610" r:id="rId316"/>
    <p:sldId id="611" r:id="rId317"/>
    <p:sldId id="612" r:id="rId318"/>
    <p:sldId id="613" r:id="rId319"/>
    <p:sldId id="614" r:id="rId320"/>
    <p:sldId id="615" r:id="rId321"/>
    <p:sldId id="616" r:id="rId322"/>
    <p:sldId id="617" r:id="rId323"/>
    <p:sldId id="618" r:id="rId324"/>
    <p:sldId id="619" r:id="rId325"/>
    <p:sldId id="620" r:id="rId326"/>
    <p:sldId id="621" r:id="rId327"/>
    <p:sldId id="622" r:id="rId328"/>
    <p:sldId id="623" r:id="rId329"/>
    <p:sldId id="624" r:id="rId330"/>
    <p:sldId id="625" r:id="rId331"/>
    <p:sldId id="626" r:id="rId332"/>
    <p:sldId id="627" r:id="rId333"/>
    <p:sldId id="628" r:id="rId334"/>
    <p:sldId id="629" r:id="rId335"/>
    <p:sldId id="630" r:id="rId336"/>
    <p:sldId id="631" r:id="rId337"/>
    <p:sldId id="632" r:id="rId338"/>
    <p:sldId id="633" r:id="rId339"/>
    <p:sldId id="634" r:id="rId340"/>
    <p:sldId id="635" r:id="rId341"/>
    <p:sldId id="636" r:id="rId342"/>
    <p:sldId id="637" r:id="rId343"/>
    <p:sldId id="638" r:id="rId344"/>
    <p:sldId id="639" r:id="rId345"/>
    <p:sldId id="640" r:id="rId346"/>
    <p:sldId id="641" r:id="rId347"/>
    <p:sldId id="642" r:id="rId348"/>
    <p:sldId id="643" r:id="rId349"/>
    <p:sldId id="644" r:id="rId350"/>
    <p:sldId id="645" r:id="rId351"/>
    <p:sldId id="646" r:id="rId352"/>
    <p:sldId id="647" r:id="rId353"/>
    <p:sldId id="648" r:id="rId354"/>
    <p:sldId id="649" r:id="rId355"/>
    <p:sldId id="650" r:id="rId356"/>
    <p:sldId id="651" r:id="rId357"/>
    <p:sldId id="652" r:id="rId358"/>
    <p:sldId id="653" r:id="rId359"/>
    <p:sldId id="654" r:id="rId360"/>
    <p:sldId id="655" r:id="rId361"/>
    <p:sldId id="656" r:id="rId362"/>
    <p:sldId id="657" r:id="rId363"/>
    <p:sldId id="658" r:id="rId364"/>
    <p:sldId id="659" r:id="rId365"/>
    <p:sldId id="660" r:id="rId366"/>
    <p:sldId id="661" r:id="rId367"/>
    <p:sldId id="662" r:id="rId368"/>
    <p:sldId id="663" r:id="rId369"/>
    <p:sldId id="664" r:id="rId370"/>
    <p:sldId id="665" r:id="rId371"/>
    <p:sldId id="666" r:id="rId372"/>
    <p:sldId id="667" r:id="rId373"/>
    <p:sldId id="668" r:id="rId374"/>
    <p:sldId id="669" r:id="rId375"/>
    <p:sldId id="670" r:id="rId376"/>
    <p:sldId id="671" r:id="rId377"/>
    <p:sldId id="672" r:id="rId378"/>
    <p:sldId id="673" r:id="rId379"/>
    <p:sldId id="674" r:id="rId380"/>
    <p:sldId id="675" r:id="rId381"/>
    <p:sldId id="676" r:id="rId382"/>
    <p:sldId id="677" r:id="rId383"/>
    <p:sldId id="678" r:id="rId384"/>
    <p:sldId id="679" r:id="rId385"/>
    <p:sldId id="680" r:id="rId386"/>
    <p:sldId id="681" r:id="rId387"/>
    <p:sldId id="682" r:id="rId388"/>
    <p:sldId id="683" r:id="rId389"/>
    <p:sldId id="684" r:id="rId390"/>
    <p:sldId id="685" r:id="rId391"/>
    <p:sldId id="686" r:id="rId392"/>
    <p:sldId id="687" r:id="rId393"/>
    <p:sldId id="688" r:id="rId394"/>
    <p:sldId id="689" r:id="rId395"/>
    <p:sldId id="690" r:id="rId396"/>
    <p:sldId id="691" r:id="rId397"/>
    <p:sldId id="692" r:id="rId398"/>
    <p:sldId id="693" r:id="rId399"/>
    <p:sldId id="694" r:id="rId400"/>
    <p:sldId id="695" r:id="rId401"/>
    <p:sldId id="696" r:id="rId402"/>
    <p:sldId id="697" r:id="rId403"/>
    <p:sldId id="698" r:id="rId404"/>
    <p:sldId id="699" r:id="rId405"/>
    <p:sldId id="700" r:id="rId406"/>
    <p:sldId id="701" r:id="rId407"/>
    <p:sldId id="702" r:id="rId408"/>
    <p:sldId id="703" r:id="rId409"/>
    <p:sldId id="704" r:id="rId410"/>
    <p:sldId id="705" r:id="rId411"/>
    <p:sldId id="706" r:id="rId412"/>
    <p:sldId id="707" r:id="rId413"/>
    <p:sldId id="708" r:id="rId414"/>
    <p:sldId id="709" r:id="rId415"/>
    <p:sldId id="710" r:id="rId416"/>
    <p:sldId id="711" r:id="rId417"/>
    <p:sldId id="712" r:id="rId418"/>
    <p:sldId id="713" r:id="rId419"/>
    <p:sldId id="714" r:id="rId420"/>
    <p:sldId id="715" r:id="rId421"/>
    <p:sldId id="716" r:id="rId422"/>
    <p:sldId id="717" r:id="rId423"/>
    <p:sldId id="718" r:id="rId424"/>
    <p:sldId id="719" r:id="rId425"/>
    <p:sldId id="720" r:id="rId426"/>
    <p:sldId id="721" r:id="rId427"/>
    <p:sldId id="722" r:id="rId428"/>
    <p:sldId id="723" r:id="rId429"/>
    <p:sldId id="724" r:id="rId430"/>
    <p:sldId id="725" r:id="rId431"/>
    <p:sldId id="726" r:id="rId432"/>
    <p:sldId id="727" r:id="rId433"/>
    <p:sldId id="728" r:id="rId434"/>
    <p:sldId id="729" r:id="rId435"/>
    <p:sldId id="730" r:id="rId436"/>
    <p:sldId id="731" r:id="rId437"/>
    <p:sldId id="732" r:id="rId438"/>
    <p:sldId id="733" r:id="rId439"/>
    <p:sldId id="734" r:id="rId440"/>
    <p:sldId id="735" r:id="rId441"/>
    <p:sldId id="736" r:id="rId442"/>
    <p:sldId id="737" r:id="rId443"/>
    <p:sldId id="738" r:id="rId444"/>
    <p:sldId id="739" r:id="rId445"/>
    <p:sldId id="740" r:id="rId446"/>
    <p:sldId id="741" r:id="rId447"/>
    <p:sldId id="742" r:id="rId448"/>
    <p:sldId id="743" r:id="rId449"/>
    <p:sldId id="744" r:id="rId450"/>
    <p:sldId id="745" r:id="rId451"/>
    <p:sldId id="746" r:id="rId452"/>
    <p:sldId id="747" r:id="rId453"/>
    <p:sldId id="748" r:id="rId454"/>
    <p:sldId id="749" r:id="rId455"/>
    <p:sldId id="750" r:id="rId456"/>
    <p:sldId id="751" r:id="rId457"/>
    <p:sldId id="752" r:id="rId458"/>
    <p:sldId id="753" r:id="rId459"/>
    <p:sldId id="754" r:id="rId460"/>
    <p:sldId id="755" r:id="rId461"/>
    <p:sldId id="756" r:id="rId462"/>
    <p:sldId id="757" r:id="rId463"/>
    <p:sldId id="758" r:id="rId464"/>
    <p:sldId id="759" r:id="rId465"/>
    <p:sldId id="760" r:id="rId466"/>
    <p:sldId id="761" r:id="rId467"/>
    <p:sldId id="762" r:id="rId468"/>
    <p:sldId id="763" r:id="rId469"/>
    <p:sldId id="764" r:id="rId470"/>
    <p:sldId id="765" r:id="rId471"/>
    <p:sldId id="766" r:id="rId472"/>
    <p:sldId id="767" r:id="rId473"/>
    <p:sldId id="768" r:id="rId474"/>
    <p:sldId id="769" r:id="rId475"/>
    <p:sldId id="770" r:id="rId476"/>
    <p:sldId id="771" r:id="rId477"/>
    <p:sldId id="772" r:id="rId478"/>
    <p:sldId id="773" r:id="rId479"/>
    <p:sldId id="774" r:id="rId480"/>
    <p:sldId id="775" r:id="rId481"/>
    <p:sldId id="776" r:id="rId482"/>
    <p:sldId id="777" r:id="rId483"/>
    <p:sldId id="778" r:id="rId484"/>
    <p:sldId id="779" r:id="rId485"/>
    <p:sldId id="780" r:id="rId486"/>
    <p:sldId id="781" r:id="rId487"/>
    <p:sldId id="782" r:id="rId488"/>
    <p:sldId id="783" r:id="rId489"/>
    <p:sldId id="784" r:id="rId490"/>
    <p:sldId id="785" r:id="rId491"/>
    <p:sldId id="786" r:id="rId492"/>
    <p:sldId id="787" r:id="rId493"/>
    <p:sldId id="788" r:id="rId494"/>
    <p:sldId id="789" r:id="rId495"/>
    <p:sldId id="790" r:id="rId496"/>
    <p:sldId id="791" r:id="rId497"/>
    <p:sldId id="792" r:id="rId498"/>
    <p:sldId id="793" r:id="rId499"/>
    <p:sldId id="794" r:id="rId500"/>
    <p:sldId id="795" r:id="rId501"/>
    <p:sldId id="796" r:id="rId502"/>
    <p:sldId id="797" r:id="rId503"/>
    <p:sldId id="798" r:id="rId504"/>
    <p:sldId id="799" r:id="rId505"/>
    <p:sldId id="800" r:id="rId506"/>
    <p:sldId id="801" r:id="rId507"/>
    <p:sldId id="802" r:id="rId508"/>
    <p:sldId id="803" r:id="rId509"/>
    <p:sldId id="804" r:id="rId510"/>
    <p:sldId id="805" r:id="rId511"/>
    <p:sldId id="806" r:id="rId512"/>
    <p:sldId id="807" r:id="rId513"/>
    <p:sldId id="808" r:id="rId514"/>
    <p:sldId id="809" r:id="rId515"/>
    <p:sldId id="810" r:id="rId516"/>
    <p:sldId id="811" r:id="rId517"/>
    <p:sldId id="812" r:id="rId518"/>
    <p:sldId id="813" r:id="rId519"/>
    <p:sldId id="814" r:id="rId520"/>
    <p:sldId id="815" r:id="rId521"/>
    <p:sldId id="816" r:id="rId522"/>
    <p:sldId id="817" r:id="rId523"/>
    <p:sldId id="818" r:id="rId524"/>
    <p:sldId id="819" r:id="rId525"/>
    <p:sldId id="820" r:id="rId526"/>
    <p:sldId id="821" r:id="rId527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696"/>
    <a:srgbClr val="D5E2FF"/>
    <a:srgbClr val="AFDDFF"/>
    <a:srgbClr val="DBD5F3"/>
    <a:srgbClr val="D5ED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3845" autoAdjust="0"/>
    <p:restoredTop sz="94600" autoAdjust="0"/>
  </p:normalViewPr>
  <p:slideViewPr>
    <p:cSldViewPr snapToGrid="0">
      <p:cViewPr>
        <p:scale>
          <a:sx n="100" d="100"/>
          <a:sy n="100" d="100"/>
        </p:scale>
        <p:origin x="4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531" Type="http://schemas.openxmlformats.org/officeDocument/2006/relationships/viewProps" Target="viewProps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tableStyles" Target="tableStyles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25" Type="http://schemas.openxmlformats.org/officeDocument/2006/relationships/slide" Target="slides/slide524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526" Type="http://schemas.openxmlformats.org/officeDocument/2006/relationships/slide" Target="slides/slide52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slide" Target="slides/slide51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slide" Target="slides/slide526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handoutMaster" Target="handoutMasters/handout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530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theme" Target="theme/theme1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비율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생산성 향상</c:v>
                </c:pt>
                <c:pt idx="1">
                  <c:v>소프트웨어 결함 축소</c:v>
                </c:pt>
                <c:pt idx="2">
                  <c:v>시장투입시기 당김</c:v>
                </c:pt>
                <c:pt idx="3">
                  <c:v>비용절감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0.9</c:v>
                </c:pt>
                <c:pt idx="1">
                  <c:v>0.85000000000000064</c:v>
                </c:pt>
                <c:pt idx="2">
                  <c:v>0.83000000000000063</c:v>
                </c:pt>
                <c:pt idx="3">
                  <c:v>0.66000000000000103</c:v>
                </c:pt>
              </c:numCache>
            </c:numRef>
          </c:val>
        </c:ser>
        <c:axId val="72408448"/>
        <c:axId val="72225920"/>
      </c:barChart>
      <c:catAx>
        <c:axId val="72408448"/>
        <c:scaling>
          <c:orientation val="minMax"/>
        </c:scaling>
        <c:axPos val="b"/>
        <c:tickLblPos val="nextTo"/>
        <c:txPr>
          <a:bodyPr/>
          <a:lstStyle/>
          <a:p>
            <a:pPr>
              <a:defRPr sz="1200" b="1">
                <a:latin typeface="맑은 고딕" pitchFamily="50" charset="-127"/>
                <a:ea typeface="맑은 고딕" pitchFamily="50" charset="-127"/>
              </a:defRPr>
            </a:pPr>
            <a:endParaRPr lang="ko-KR"/>
          </a:p>
        </c:txPr>
        <c:crossAx val="72225920"/>
        <c:crosses val="autoZero"/>
        <c:auto val="1"/>
        <c:lblAlgn val="ctr"/>
        <c:lblOffset val="100"/>
      </c:catAx>
      <c:valAx>
        <c:axId val="72225920"/>
        <c:scaling>
          <c:orientation val="minMax"/>
        </c:scaling>
        <c:axPos val="l"/>
        <c:majorGridlines/>
        <c:numFmt formatCode="0%" sourceLinked="1"/>
        <c:tickLblPos val="nextTo"/>
        <c:crossAx val="72408448"/>
        <c:crosses val="autoZero"/>
        <c:crossBetween val="between"/>
      </c:valAx>
    </c:plotArea>
    <c:plotVisOnly val="1"/>
  </c:chart>
  <c:txPr>
    <a:bodyPr/>
    <a:lstStyle/>
    <a:p>
      <a:pPr>
        <a:defRPr sz="1800"/>
      </a:pPr>
      <a:endParaRPr lang="ko-KR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E442BB-DC00-48E9-9B58-081B221F7AAD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1FAA5967-8C73-458D-B5B7-E1D4A8DE0263}">
      <dgm:prSet phldrT="[텍스트]" custT="1"/>
      <dgm:spPr/>
      <dgm:t>
        <a:bodyPr/>
        <a:lstStyle/>
        <a:p>
          <a:pPr latinLnBrk="1"/>
          <a:r>
            <a:rPr lang="ko-KR" altLang="en-US" sz="1200" dirty="0" smtClean="0"/>
            <a:t>모든 코드에 대한</a:t>
          </a:r>
          <a:endParaRPr lang="en-US" altLang="ko-KR" sz="1200" dirty="0" smtClean="0"/>
        </a:p>
        <a:p>
          <a:pPr latinLnBrk="1"/>
          <a:r>
            <a:rPr lang="ko-KR" altLang="en-US" sz="1200" dirty="0" smtClean="0"/>
            <a:t>단위테스트 매일 수행</a:t>
          </a:r>
          <a:endParaRPr lang="ko-KR" altLang="en-US" sz="1200" dirty="0"/>
        </a:p>
      </dgm:t>
    </dgm:pt>
    <dgm:pt modelId="{7B6CCBB9-DC60-444B-B94B-B0AB7A401819}" type="parTrans" cxnId="{17C84B9C-8AC9-4D73-A3A4-98532EE85D8E}">
      <dgm:prSet/>
      <dgm:spPr/>
      <dgm:t>
        <a:bodyPr/>
        <a:lstStyle/>
        <a:p>
          <a:pPr latinLnBrk="1"/>
          <a:endParaRPr lang="ko-KR" altLang="en-US" sz="1200"/>
        </a:p>
      </dgm:t>
    </dgm:pt>
    <dgm:pt modelId="{47DA6BCE-BF84-4CF3-B369-F91860BB0A48}" type="sibTrans" cxnId="{17C84B9C-8AC9-4D73-A3A4-98532EE85D8E}">
      <dgm:prSet/>
      <dgm:spPr/>
      <dgm:t>
        <a:bodyPr/>
        <a:lstStyle/>
        <a:p>
          <a:pPr latinLnBrk="1"/>
          <a:endParaRPr lang="ko-KR" altLang="en-US" sz="1200"/>
        </a:p>
      </dgm:t>
    </dgm:pt>
    <dgm:pt modelId="{5CF819A3-3C8C-4D7A-A663-A82943E041B5}">
      <dgm:prSet phldrT="[텍스트]" custT="1"/>
      <dgm:spPr/>
      <dgm:t>
        <a:bodyPr/>
        <a:lstStyle/>
        <a:p>
          <a:pPr latinLnBrk="1"/>
          <a:r>
            <a:rPr lang="ko-KR" altLang="en-US" sz="1200" dirty="0" smtClean="0"/>
            <a:t>시스템 품질 상태 및</a:t>
          </a:r>
          <a:endParaRPr lang="en-US" altLang="ko-KR" sz="1200" dirty="0" smtClean="0"/>
        </a:p>
        <a:p>
          <a:pPr latinLnBrk="1"/>
          <a:r>
            <a:rPr lang="ko-KR" altLang="en-US" sz="1200" dirty="0" smtClean="0"/>
            <a:t>가치에 대한 피드백</a:t>
          </a:r>
          <a:endParaRPr lang="ko-KR" altLang="en-US" sz="1200" dirty="0"/>
        </a:p>
      </dgm:t>
    </dgm:pt>
    <dgm:pt modelId="{0609620C-86EC-460F-B02C-DABAB3B4F84B}" type="parTrans" cxnId="{19ADFAC9-3832-47ED-8B47-D334298DD461}">
      <dgm:prSet/>
      <dgm:spPr/>
      <dgm:t>
        <a:bodyPr/>
        <a:lstStyle/>
        <a:p>
          <a:pPr latinLnBrk="1"/>
          <a:endParaRPr lang="ko-KR" altLang="en-US" sz="1200"/>
        </a:p>
      </dgm:t>
    </dgm:pt>
    <dgm:pt modelId="{E1159DD1-81DB-48E7-966C-054FC9BE1DFF}" type="sibTrans" cxnId="{19ADFAC9-3832-47ED-8B47-D334298DD461}">
      <dgm:prSet/>
      <dgm:spPr/>
      <dgm:t>
        <a:bodyPr/>
        <a:lstStyle/>
        <a:p>
          <a:pPr latinLnBrk="1"/>
          <a:endParaRPr lang="ko-KR" altLang="en-US" sz="1200"/>
        </a:p>
      </dgm:t>
    </dgm:pt>
    <dgm:pt modelId="{7DEB6DC0-DF1E-4FE7-A1DE-A8EA039D5A30}">
      <dgm:prSet phldrT="[텍스트]" custT="1"/>
      <dgm:spPr/>
      <dgm:t>
        <a:bodyPr/>
        <a:lstStyle/>
        <a:p>
          <a:pPr latinLnBrk="1"/>
          <a:r>
            <a:rPr lang="ko-KR" altLang="en-US" sz="1200" dirty="0" smtClean="0"/>
            <a:t>시스템 인도 전날 밤</a:t>
          </a:r>
          <a:endParaRPr lang="en-US" altLang="ko-KR" sz="1200" dirty="0" smtClean="0"/>
        </a:p>
        <a:p>
          <a:pPr latinLnBrk="1"/>
          <a:r>
            <a:rPr lang="ko-KR" altLang="en-US" sz="1200" dirty="0" smtClean="0"/>
            <a:t>중대한 오류 발견 감소</a:t>
          </a:r>
          <a:endParaRPr lang="ko-KR" altLang="en-US" sz="1200" dirty="0"/>
        </a:p>
      </dgm:t>
    </dgm:pt>
    <dgm:pt modelId="{1A5FB76E-4B6E-48D2-A0CE-FEF6E545C99E}" type="parTrans" cxnId="{A14A15F9-23DE-488E-851F-CFC5413DE498}">
      <dgm:prSet/>
      <dgm:spPr/>
      <dgm:t>
        <a:bodyPr/>
        <a:lstStyle/>
        <a:p>
          <a:pPr latinLnBrk="1"/>
          <a:endParaRPr lang="ko-KR" altLang="en-US" sz="1200"/>
        </a:p>
      </dgm:t>
    </dgm:pt>
    <dgm:pt modelId="{A0895806-B8F5-4DCE-BFA1-F84FE6E7CBA1}" type="sibTrans" cxnId="{A14A15F9-23DE-488E-851F-CFC5413DE498}">
      <dgm:prSet/>
      <dgm:spPr/>
      <dgm:t>
        <a:bodyPr/>
        <a:lstStyle/>
        <a:p>
          <a:pPr latinLnBrk="1"/>
          <a:endParaRPr lang="ko-KR" altLang="en-US" sz="1200"/>
        </a:p>
      </dgm:t>
    </dgm:pt>
    <dgm:pt modelId="{E2A1073C-5975-4530-83C8-BBCF957C118A}" type="pres">
      <dgm:prSet presAssocID="{49E442BB-DC00-48E9-9B58-081B221F7AAD}" presName="CompostProcess" presStyleCnt="0">
        <dgm:presLayoutVars>
          <dgm:dir/>
          <dgm:resizeHandles val="exact"/>
        </dgm:presLayoutVars>
      </dgm:prSet>
      <dgm:spPr/>
    </dgm:pt>
    <dgm:pt modelId="{90A1BD0E-A4B2-415E-8E6B-8E67D36DD8D7}" type="pres">
      <dgm:prSet presAssocID="{49E442BB-DC00-48E9-9B58-081B221F7AAD}" presName="arrow" presStyleLbl="bgShp" presStyleIdx="0" presStyleCnt="1" custLinFactNeighborX="2012"/>
      <dgm:spPr/>
    </dgm:pt>
    <dgm:pt modelId="{96D5697E-6271-4227-A76C-26766D5CB6A5}" type="pres">
      <dgm:prSet presAssocID="{49E442BB-DC00-48E9-9B58-081B221F7AAD}" presName="linearProcess" presStyleCnt="0"/>
      <dgm:spPr/>
    </dgm:pt>
    <dgm:pt modelId="{F187E811-C769-4BEF-88D0-816721D35B54}" type="pres">
      <dgm:prSet presAssocID="{1FAA5967-8C73-458D-B5B7-E1D4A8DE0263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D5A504-A22D-4C9E-97B8-CB4C394CD2E4}" type="pres">
      <dgm:prSet presAssocID="{47DA6BCE-BF84-4CF3-B369-F91860BB0A48}" presName="sibTrans" presStyleCnt="0"/>
      <dgm:spPr/>
    </dgm:pt>
    <dgm:pt modelId="{1EBF7D7B-9D43-425F-80F4-92669B7FB21E}" type="pres">
      <dgm:prSet presAssocID="{5CF819A3-3C8C-4D7A-A663-A82943E041B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D42617-3A72-4DED-8682-7D4D62380305}" type="pres">
      <dgm:prSet presAssocID="{E1159DD1-81DB-48E7-966C-054FC9BE1DFF}" presName="sibTrans" presStyleCnt="0"/>
      <dgm:spPr/>
    </dgm:pt>
    <dgm:pt modelId="{97A306DA-B846-42FC-A201-368EF04476DE}" type="pres">
      <dgm:prSet presAssocID="{7DEB6DC0-DF1E-4FE7-A1DE-A8EA039D5A30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2D62058-0FDE-4C29-B716-4B5EC2C621CC}" type="presOf" srcId="{1FAA5967-8C73-458D-B5B7-E1D4A8DE0263}" destId="{F187E811-C769-4BEF-88D0-816721D35B54}" srcOrd="0" destOrd="0" presId="urn:microsoft.com/office/officeart/2005/8/layout/hProcess9"/>
    <dgm:cxn modelId="{23AA048B-6038-4238-AD13-7B82A255E4C5}" type="presOf" srcId="{5CF819A3-3C8C-4D7A-A663-A82943E041B5}" destId="{1EBF7D7B-9D43-425F-80F4-92669B7FB21E}" srcOrd="0" destOrd="0" presId="urn:microsoft.com/office/officeart/2005/8/layout/hProcess9"/>
    <dgm:cxn modelId="{19ADFAC9-3832-47ED-8B47-D334298DD461}" srcId="{49E442BB-DC00-48E9-9B58-081B221F7AAD}" destId="{5CF819A3-3C8C-4D7A-A663-A82943E041B5}" srcOrd="1" destOrd="0" parTransId="{0609620C-86EC-460F-B02C-DABAB3B4F84B}" sibTransId="{E1159DD1-81DB-48E7-966C-054FC9BE1DFF}"/>
    <dgm:cxn modelId="{0199A332-0084-40F9-9032-553D9C729AB4}" type="presOf" srcId="{7DEB6DC0-DF1E-4FE7-A1DE-A8EA039D5A30}" destId="{97A306DA-B846-42FC-A201-368EF04476DE}" srcOrd="0" destOrd="0" presId="urn:microsoft.com/office/officeart/2005/8/layout/hProcess9"/>
    <dgm:cxn modelId="{A14A15F9-23DE-488E-851F-CFC5413DE498}" srcId="{49E442BB-DC00-48E9-9B58-081B221F7AAD}" destId="{7DEB6DC0-DF1E-4FE7-A1DE-A8EA039D5A30}" srcOrd="2" destOrd="0" parTransId="{1A5FB76E-4B6E-48D2-A0CE-FEF6E545C99E}" sibTransId="{A0895806-B8F5-4DCE-BFA1-F84FE6E7CBA1}"/>
    <dgm:cxn modelId="{327CB87D-7677-4D6D-B5C9-5104B73866E5}" type="presOf" srcId="{49E442BB-DC00-48E9-9B58-081B221F7AAD}" destId="{E2A1073C-5975-4530-83C8-BBCF957C118A}" srcOrd="0" destOrd="0" presId="urn:microsoft.com/office/officeart/2005/8/layout/hProcess9"/>
    <dgm:cxn modelId="{17C84B9C-8AC9-4D73-A3A4-98532EE85D8E}" srcId="{49E442BB-DC00-48E9-9B58-081B221F7AAD}" destId="{1FAA5967-8C73-458D-B5B7-E1D4A8DE0263}" srcOrd="0" destOrd="0" parTransId="{7B6CCBB9-DC60-444B-B94B-B0AB7A401819}" sibTransId="{47DA6BCE-BF84-4CF3-B369-F91860BB0A48}"/>
    <dgm:cxn modelId="{A760E65D-4707-41ED-8FB1-22E2CECFB30B}" type="presParOf" srcId="{E2A1073C-5975-4530-83C8-BBCF957C118A}" destId="{90A1BD0E-A4B2-415E-8E6B-8E67D36DD8D7}" srcOrd="0" destOrd="0" presId="urn:microsoft.com/office/officeart/2005/8/layout/hProcess9"/>
    <dgm:cxn modelId="{3FC8A3AD-4DE0-420A-8959-77AAC8DB2698}" type="presParOf" srcId="{E2A1073C-5975-4530-83C8-BBCF957C118A}" destId="{96D5697E-6271-4227-A76C-26766D5CB6A5}" srcOrd="1" destOrd="0" presId="urn:microsoft.com/office/officeart/2005/8/layout/hProcess9"/>
    <dgm:cxn modelId="{652CAE48-C5D3-495F-A9A6-699D4D908E1E}" type="presParOf" srcId="{96D5697E-6271-4227-A76C-26766D5CB6A5}" destId="{F187E811-C769-4BEF-88D0-816721D35B54}" srcOrd="0" destOrd="0" presId="urn:microsoft.com/office/officeart/2005/8/layout/hProcess9"/>
    <dgm:cxn modelId="{40B4EFD4-B8D8-41AD-AF1C-DD9CD7B6B367}" type="presParOf" srcId="{96D5697E-6271-4227-A76C-26766D5CB6A5}" destId="{2BD5A504-A22D-4C9E-97B8-CB4C394CD2E4}" srcOrd="1" destOrd="0" presId="urn:microsoft.com/office/officeart/2005/8/layout/hProcess9"/>
    <dgm:cxn modelId="{39FD0E0B-71FD-49F5-940F-58DDC9935890}" type="presParOf" srcId="{96D5697E-6271-4227-A76C-26766D5CB6A5}" destId="{1EBF7D7B-9D43-425F-80F4-92669B7FB21E}" srcOrd="2" destOrd="0" presId="urn:microsoft.com/office/officeart/2005/8/layout/hProcess9"/>
    <dgm:cxn modelId="{31F147B3-38B6-4AE6-AD03-70477333FDFC}" type="presParOf" srcId="{96D5697E-6271-4227-A76C-26766D5CB6A5}" destId="{79D42617-3A72-4DED-8682-7D4D62380305}" srcOrd="3" destOrd="0" presId="urn:microsoft.com/office/officeart/2005/8/layout/hProcess9"/>
    <dgm:cxn modelId="{75D338FF-AC84-4372-A670-E16D8B41669B}" type="presParOf" srcId="{96D5697E-6271-4227-A76C-26766D5CB6A5}" destId="{97A306DA-B846-42FC-A201-368EF04476DE}" srcOrd="4" destOrd="0" presId="urn:microsoft.com/office/officeart/2005/8/layout/hProcess9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6698" cy="511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5" tIns="47668" rIns="95335" bIns="47668" numCol="1" anchor="t" anchorCtr="0" compatLnSpc="1">
            <a:prstTxWarp prst="textNoShape">
              <a:avLst/>
            </a:prstTxWarp>
          </a:bodyPr>
          <a:lstStyle>
            <a:lvl1pPr>
              <a:defRPr sz="1300" noProof="1">
                <a:latin typeface="Times New Roman" pitchFamily="18" charset="0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931" y="1"/>
            <a:ext cx="3076698" cy="511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5" tIns="47668" rIns="95335" bIns="47668" numCol="1" anchor="t" anchorCtr="0" compatLnSpc="1">
            <a:prstTxWarp prst="textNoShape">
              <a:avLst/>
            </a:prstTxWarp>
          </a:bodyPr>
          <a:lstStyle>
            <a:lvl1pPr algn="r">
              <a:defRPr sz="1300" noProof="1">
                <a:latin typeface="Times New Roman" pitchFamily="18" charset="0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568"/>
            <a:ext cx="3076698" cy="511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5" tIns="47668" rIns="95335" bIns="47668" numCol="1" anchor="b" anchorCtr="0" compatLnSpc="1">
            <a:prstTxWarp prst="textNoShape">
              <a:avLst/>
            </a:prstTxWarp>
          </a:bodyPr>
          <a:lstStyle>
            <a:lvl1pPr>
              <a:defRPr sz="1300" noProof="1">
                <a:latin typeface="Times New Roman" pitchFamily="18" charset="0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931" y="9721568"/>
            <a:ext cx="3076698" cy="511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5" tIns="47668" rIns="95335" bIns="47668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 New Roman" pitchFamily="18" charset="0"/>
                <a:ea typeface="굴림" charset="-127"/>
              </a:defRPr>
            </a:lvl1pPr>
          </a:lstStyle>
          <a:p>
            <a:pPr>
              <a:defRPr/>
            </a:pPr>
            <a:fld id="{3795EEDF-3C80-4262-BD71-91681F631AD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6698" cy="511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5" tIns="47668" rIns="95335" bIns="47668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Times New Roman" pitchFamily="18" charset="0"/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931" y="1"/>
            <a:ext cx="3076698" cy="511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5" tIns="47668" rIns="95335" bIns="47668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 New Roman" pitchFamily="18" charset="0"/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265" y="4860784"/>
            <a:ext cx="5678772" cy="4605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5" tIns="47668" rIns="95335" bIns="476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568"/>
            <a:ext cx="3076698" cy="511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5" tIns="47668" rIns="95335" bIns="47668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Times New Roman" pitchFamily="18" charset="0"/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931" y="9721568"/>
            <a:ext cx="3076698" cy="511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5" tIns="47668" rIns="95335" bIns="47668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 New Roman" pitchFamily="18" charset="0"/>
                <a:ea typeface="굴림" charset="-127"/>
              </a:defRPr>
            </a:lvl1pPr>
          </a:lstStyle>
          <a:p>
            <a:pPr>
              <a:defRPr/>
            </a:pPr>
            <a:fld id="{4E69BD5D-0CED-435E-B256-DC26BA295B1D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48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6574" y="4861443"/>
            <a:ext cx="5206153" cy="460557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ko-KR"/>
              <a:t>SEPA(Software Engineering Process Authority): </a:t>
            </a:r>
            <a:r>
              <a:rPr lang="ko-KR" altLang="en-US"/>
              <a:t>공식적인 </a:t>
            </a:r>
            <a:r>
              <a:rPr lang="en-US" altLang="ko-KR"/>
              <a:t>SEPA</a:t>
            </a:r>
            <a:r>
              <a:rPr lang="ko-KR" altLang="en-US"/>
              <a:t>가 존재하지 않을 경우</a:t>
            </a:r>
            <a:r>
              <a:rPr lang="en-US" altLang="ko-KR"/>
              <a:t>, </a:t>
            </a:r>
            <a:r>
              <a:rPr lang="ko-KR" altLang="en-US"/>
              <a:t>관련 그룹의 대표가 이 역할을 수행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53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6574" y="4861443"/>
            <a:ext cx="5206153" cy="460557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ko-KR" altLang="en-US"/>
              <a:t>상아탑</a:t>
            </a:r>
            <a:r>
              <a:rPr lang="en-US" altLang="ko-KR"/>
              <a:t>(Ivory tower): </a:t>
            </a:r>
            <a:r>
              <a:rPr lang="ko-KR" altLang="en-US"/>
              <a:t>학문과 진리를 탐구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55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6574" y="4861443"/>
            <a:ext cx="5206153" cy="460557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660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6574" y="4861443"/>
            <a:ext cx="5206153" cy="460557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ko-KR"/>
              <a:t>Rational TEM(Technical Engagement Manager): RUP</a:t>
            </a:r>
            <a:r>
              <a:rPr lang="ko-KR" altLang="en-US"/>
              <a:t>와 </a:t>
            </a:r>
            <a:r>
              <a:rPr lang="en-US" altLang="ko-KR"/>
              <a:t>Rational Suite </a:t>
            </a:r>
            <a:r>
              <a:rPr lang="ko-KR" altLang="en-US"/>
              <a:t>의 성공적인 구축을 위하여 기술적으로 책임이 있는 </a:t>
            </a:r>
            <a:r>
              <a:rPr lang="en-US" altLang="ko-KR"/>
              <a:t>(Rational</a:t>
            </a:r>
            <a:r>
              <a:rPr lang="ko-KR" altLang="en-US"/>
              <a:t>사의</a:t>
            </a:r>
            <a:r>
              <a:rPr lang="en-US" altLang="ko-KR"/>
              <a:t>) </a:t>
            </a:r>
            <a:r>
              <a:rPr lang="ko-KR" altLang="en-US"/>
              <a:t>직원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600" y="4862265"/>
            <a:ext cx="5680103" cy="4605575"/>
          </a:xfrm>
          <a:prstGeom prst="rect">
            <a:avLst/>
          </a:prstGeom>
        </p:spPr>
        <p:txBody>
          <a:bodyPr lIns="95325" tIns="47662" rIns="95325" bIns="47662">
            <a:normAutofit/>
          </a:bodyPr>
          <a:lstStyle/>
          <a:p>
            <a:r>
              <a:rPr lang="en-US" altLang="ko-KR" dirty="0" smtClean="0"/>
              <a:t>Eclipse</a:t>
            </a:r>
            <a:r>
              <a:rPr lang="ko-KR" altLang="en-US" baseline="0" dirty="0" smtClean="0"/>
              <a:t> 설치하기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err="1" smtClean="0"/>
              <a:t>Junit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설치하기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smtClean="0"/>
              <a:t>Database </a:t>
            </a:r>
            <a:r>
              <a:rPr lang="ko-KR" altLang="en-US" baseline="0" dirty="0" smtClean="0"/>
              <a:t>설치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웹 프로젝트 구성 </a:t>
            </a:r>
            <a:r>
              <a:rPr lang="en-US" altLang="ko-KR" baseline="0" dirty="0" smtClean="0"/>
              <a:t>(??) – </a:t>
            </a:r>
            <a:r>
              <a:rPr lang="ko-KR" altLang="en-US" baseline="0" dirty="0" smtClean="0"/>
              <a:t>나중에 해야 하나</a:t>
            </a:r>
            <a:r>
              <a:rPr lang="en-US" altLang="ko-KR" baseline="0" dirty="0" smtClean="0"/>
              <a:t>?</a:t>
            </a:r>
          </a:p>
          <a:p>
            <a:r>
              <a:rPr lang="ko-KR" altLang="en-US" dirty="0" smtClean="0"/>
              <a:t>설치한 </a:t>
            </a:r>
            <a:r>
              <a:rPr lang="en-US" altLang="ko-KR" dirty="0" err="1" smtClean="0"/>
              <a:t>jUnit</a:t>
            </a:r>
            <a:r>
              <a:rPr lang="ko-KR" altLang="en-US" dirty="0" smtClean="0"/>
              <a:t>으로 간단한 테스트 작성하고 실행해 보기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600" y="4862265"/>
            <a:ext cx="5680103" cy="4605575"/>
          </a:xfrm>
          <a:prstGeom prst="rect">
            <a:avLst/>
          </a:prstGeom>
        </p:spPr>
        <p:txBody>
          <a:bodyPr lIns="95325" tIns="47662" rIns="95325" bIns="47662">
            <a:normAutofit/>
          </a:bodyPr>
          <a:lstStyle/>
          <a:p>
            <a:r>
              <a:rPr lang="en-US" altLang="ko-KR" dirty="0" smtClean="0"/>
              <a:t>Ant</a:t>
            </a:r>
            <a:r>
              <a:rPr lang="ko-KR" altLang="en-US" dirty="0" smtClean="0"/>
              <a:t>설치 및 </a:t>
            </a:r>
            <a:r>
              <a:rPr lang="en-US" altLang="ko-KR" dirty="0" smtClean="0"/>
              <a:t>ant</a:t>
            </a:r>
            <a:r>
              <a:rPr lang="en-US" altLang="ko-KR" baseline="0" dirty="0" smtClean="0"/>
              <a:t> build </a:t>
            </a:r>
            <a:r>
              <a:rPr lang="ko-KR" altLang="en-US" baseline="0" dirty="0" smtClean="0"/>
              <a:t>예제 파일 작성</a:t>
            </a:r>
            <a:endParaRPr lang="en-US" altLang="ko-KR" baseline="0" dirty="0" smtClean="0"/>
          </a:p>
          <a:p>
            <a:r>
              <a:rPr lang="en-US" altLang="ko-KR" baseline="0" dirty="0" smtClean="0"/>
              <a:t>Maven </a:t>
            </a:r>
            <a:r>
              <a:rPr lang="ko-KR" altLang="en-US" baseline="0" dirty="0" smtClean="0"/>
              <a:t>설치 및 </a:t>
            </a:r>
            <a:r>
              <a:rPr lang="en-US" altLang="ko-KR" baseline="0" dirty="0" smtClean="0"/>
              <a:t>maven build &amp; unit test</a:t>
            </a:r>
            <a:r>
              <a:rPr lang="ko-KR" altLang="en-US" baseline="0" dirty="0" smtClean="0"/>
              <a:t>예제 파일 작성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이클립스에서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ant, maven build </a:t>
            </a:r>
            <a:r>
              <a:rPr lang="ko-KR" altLang="en-US" baseline="0" dirty="0" smtClean="0"/>
              <a:t>실행하기 및 테스트 구동하기 예제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Eclipse</a:t>
            </a:r>
            <a:r>
              <a:rPr lang="ko-KR" altLang="en-US" baseline="0" dirty="0" smtClean="0"/>
              <a:t>에서 테스트 구동하는 거는 첫날 하니까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빼고 다른 걸 넣을까</a:t>
            </a:r>
            <a:r>
              <a:rPr lang="en-US" altLang="ko-KR" baseline="0" dirty="0" smtClean="0"/>
              <a:t>??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09599" y="4862265"/>
            <a:ext cx="5680103" cy="4605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5" descr="main_06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77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5"/>
          <p:cNvSpPr>
            <a:spLocks noChangeArrowheads="1"/>
          </p:cNvSpPr>
          <p:nvPr/>
        </p:nvSpPr>
        <p:spPr bwMode="gray">
          <a:xfrm>
            <a:off x="2162175" y="6408738"/>
            <a:ext cx="47847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ko-KR" sz="1000" noProof="1"/>
          </a:p>
        </p:txBody>
      </p:sp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-1588" y="2524125"/>
            <a:ext cx="9145588" cy="43338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7" name="그림 10" descr="logo_png_300_01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5811838" y="6272213"/>
            <a:ext cx="3246437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5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863600" y="5122863"/>
            <a:ext cx="7510463" cy="800100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2200" b="0" smtClean="0">
                <a:solidFill>
                  <a:srgbClr val="000000"/>
                </a:solidFill>
              </a:defRPr>
            </a:lvl1pPr>
          </a:lstStyle>
          <a:p>
            <a:r>
              <a:rPr lang="de-DE" smtClean="0"/>
              <a:t>Formatvorlage des Untertitelmasters durch Klicken bearbeiten</a:t>
            </a:r>
          </a:p>
        </p:txBody>
      </p:sp>
      <p:sp>
        <p:nvSpPr>
          <p:cNvPr id="17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63600" y="3930650"/>
            <a:ext cx="7485063" cy="960438"/>
          </a:xfrm>
          <a:prstGeom prst="rect">
            <a:avLst/>
          </a:prstGeom>
        </p:spPr>
        <p:txBody>
          <a:bodyPr anchor="t"/>
          <a:lstStyle>
            <a:lvl1pPr>
              <a:defRPr sz="3200" smtClean="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4325" y="119063"/>
            <a:ext cx="5540375" cy="60007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14325" y="1614488"/>
            <a:ext cx="8524875" cy="43910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xfrm>
            <a:off x="219075" y="6580188"/>
            <a:ext cx="1343025" cy="247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ko-KR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08775" y="119063"/>
            <a:ext cx="2130425" cy="5886450"/>
          </a:xfrm>
          <a:prstGeom prst="rect">
            <a:avLst/>
          </a:prstGeo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14325" y="119063"/>
            <a:ext cx="6242050" cy="58864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xfrm>
            <a:off x="219075" y="6580188"/>
            <a:ext cx="1343025" cy="247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ko-KR"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2820" y="47625"/>
            <a:ext cx="8368811" cy="47625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7989" y="692150"/>
            <a:ext cx="8242788" cy="55451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040066" y="6554788"/>
            <a:ext cx="1063869" cy="2651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A0447D-0E5C-45A1-B460-F1BCE057EB5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282820" y="73026"/>
            <a:ext cx="8368811" cy="6164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040066" y="6554788"/>
            <a:ext cx="1063869" cy="2651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744A5B-AB9D-4796-A4C8-BF86B83FCE5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42875" y="581025"/>
            <a:ext cx="7734300" cy="598488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1"/>
          </p:nvPr>
        </p:nvSpPr>
        <p:spPr>
          <a:xfrm>
            <a:off x="161923" y="1238249"/>
            <a:ext cx="8782051" cy="5248275"/>
          </a:xfrm>
          <a:prstGeom prst="rect">
            <a:avLst/>
          </a:prstGeom>
        </p:spPr>
        <p:txBody>
          <a:bodyPr>
            <a:normAutofit/>
          </a:bodyPr>
          <a:lstStyle>
            <a:lvl1pPr marL="361950" indent="-361950">
              <a:buClr>
                <a:schemeClr val="accent2"/>
              </a:buClr>
              <a:buFont typeface="Wingdings" pitchFamily="2" charset="2"/>
              <a:buChar char="u"/>
              <a:defRPr baseline="0"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  <a:lvl2pPr marL="714375" indent="-352425">
              <a:buClr>
                <a:schemeClr val="accent2"/>
              </a:buClr>
              <a:buFont typeface="Wingdings" pitchFamily="2" charset="2"/>
              <a:buChar char="l"/>
              <a:defRPr sz="1600" b="0" i="0" baseline="0">
                <a:latin typeface="Times New Roman" pitchFamily="18" charset="0"/>
                <a:ea typeface="맑은 고딕" pitchFamily="50" charset="-127"/>
              </a:defRPr>
            </a:lvl2pPr>
            <a:lvl3pPr marL="895350" indent="-180975">
              <a:spcBef>
                <a:spcPts val="720"/>
              </a:spcBef>
              <a:buClr>
                <a:schemeClr val="accent2"/>
              </a:buClr>
              <a:defRPr sz="1400" baseline="0">
                <a:latin typeface="Times New Roman" pitchFamily="18" charset="0"/>
                <a:ea typeface="맑은 고딕" pitchFamily="50" charset="-127"/>
              </a:defRPr>
            </a:lvl3pPr>
            <a:lvl4pPr marL="895350" indent="180975">
              <a:buClr>
                <a:schemeClr val="accent2"/>
              </a:buClr>
              <a:buFont typeface="Arial" pitchFamily="34" charset="0"/>
              <a:buChar char="•"/>
              <a:defRPr sz="1200">
                <a:latin typeface="맑은 고딕" pitchFamily="50" charset="-127"/>
                <a:ea typeface="맑은 고딕" pitchFamily="50" charset="-127"/>
              </a:defRPr>
            </a:lvl4pPr>
            <a:lvl5pPr marL="1257300" indent="-180975">
              <a:buClr>
                <a:schemeClr val="accent2"/>
              </a:buClr>
              <a:buFont typeface="Wingdings" pitchFamily="2" charset="2"/>
              <a:buChar char="Ø"/>
              <a:defRPr sz="1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넷째 수준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xfrm>
            <a:off x="219075" y="6580188"/>
            <a:ext cx="1343025" cy="247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ko-KR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13665" y="263003"/>
            <a:ext cx="3556001" cy="48207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14325" y="1614488"/>
            <a:ext cx="4186238" cy="43910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2963" y="1614488"/>
            <a:ext cx="4186237" cy="43910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xfrm>
            <a:off x="219075" y="6580188"/>
            <a:ext cx="1343025" cy="247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ko-KR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0"/>
          </p:nvPr>
        </p:nvSpPr>
        <p:spPr>
          <a:xfrm>
            <a:off x="219075" y="6580188"/>
            <a:ext cx="1343025" cy="247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ko-KR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4325" y="1216343"/>
            <a:ext cx="5540375" cy="600075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0"/>
          </p:nvPr>
        </p:nvSpPr>
        <p:spPr>
          <a:xfrm>
            <a:off x="219075" y="6580188"/>
            <a:ext cx="1343025" cy="247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ko-KR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ftr" sz="quarter" idx="10"/>
          </p:nvPr>
        </p:nvSpPr>
        <p:spPr>
          <a:xfrm>
            <a:off x="219075" y="6580188"/>
            <a:ext cx="1343025" cy="247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ko-KR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xfrm>
            <a:off x="219075" y="6580188"/>
            <a:ext cx="1343025" cy="247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ko-KR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xfrm>
            <a:off x="219075" y="6580188"/>
            <a:ext cx="1343025" cy="247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ko-KR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5"/>
          <p:cNvSpPr>
            <a:spLocks noChangeArrowheads="1"/>
          </p:cNvSpPr>
          <p:nvPr/>
        </p:nvSpPr>
        <p:spPr bwMode="gray">
          <a:xfrm>
            <a:off x="2162175" y="6408738"/>
            <a:ext cx="47847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ko-KR" sz="1000" noProof="1"/>
          </a:p>
        </p:txBody>
      </p:sp>
      <p:pic>
        <p:nvPicPr>
          <p:cNvPr id="1028" name="그림 7" descr="logo_png_300_01.png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7277049" y="6515100"/>
            <a:ext cx="1781226" cy="295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그림 8" descr="ppt_sub03.jpg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0" y="1"/>
            <a:ext cx="9144000" cy="2838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0"/>
          <p:cNvSpPr txBox="1">
            <a:spLocks noChangeArrowheads="1"/>
          </p:cNvSpPr>
          <p:nvPr/>
        </p:nvSpPr>
        <p:spPr bwMode="gray">
          <a:xfrm>
            <a:off x="200025" y="6523038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-127"/>
                <a:cs typeface="+mn-cs"/>
              </a:rPr>
              <a:t>Page </a:t>
            </a:r>
            <a:r>
              <a:rPr kumimoji="0" lang="de-DE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-127"/>
                <a:cs typeface="+mn-cs"/>
                <a:sym typeface="Wingdings" pitchFamily="2" charset="2"/>
              </a:rPr>
              <a:t></a:t>
            </a:r>
            <a:r>
              <a:rPr kumimoji="0" lang="de-DE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-127"/>
                <a:cs typeface="+mn-cs"/>
              </a:rPr>
              <a:t> </a:t>
            </a:r>
            <a:fld id="{24774776-F5C4-47CE-8ED7-AFF334691B62}" type="slidenum">
              <a:rPr kumimoji="0" lang="de-DE" altLang="ko-KR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-127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charset="-127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6" r:id="rId12"/>
    <p:sldLayoutId id="2147483807" r:id="rId13"/>
  </p:sldLayoutIdLst>
  <p:transition spd="med">
    <p:fade/>
  </p:transition>
  <p:hf sldNum="0" hdr="0" ftr="0" dt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rgbClr val="FFFFFF"/>
          </a:solidFill>
          <a:latin typeface="Arial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rgbClr val="FFFFFF"/>
          </a:solidFill>
          <a:latin typeface="Arial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rgbClr val="FFFFFF"/>
          </a:solidFill>
          <a:latin typeface="Arial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rgbClr val="FFFFFF"/>
          </a:solidFill>
          <a:latin typeface="Arial" charset="0"/>
        </a:defRPr>
      </a:lvl5pPr>
      <a:lvl6pPr marL="457200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rgbClr val="FFFFFF"/>
          </a:solidFill>
          <a:latin typeface="Arial" charset="0"/>
        </a:defRPr>
      </a:lvl6pPr>
      <a:lvl7pPr marL="914400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rgbClr val="FFFFFF"/>
          </a:solidFill>
          <a:latin typeface="Arial" charset="0"/>
        </a:defRPr>
      </a:lvl7pPr>
      <a:lvl8pPr marL="1371600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rgbClr val="FFFFFF"/>
          </a:solidFill>
          <a:latin typeface="Arial" charset="0"/>
        </a:defRPr>
      </a:lvl8pPr>
      <a:lvl9pPr marL="1828800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rgbClr val="FFFFFF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6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381000" indent="-188913" algn="l" rtl="0" eaLnBrk="0" fontAlgn="base" hangingPunct="0">
        <a:spcBef>
          <a:spcPct val="30000"/>
        </a:spcBef>
        <a:spcAft>
          <a:spcPct val="0"/>
        </a:spcAft>
        <a:buClr>
          <a:schemeClr val="accent1"/>
        </a:buClr>
        <a:buChar char="-"/>
        <a:defRPr sz="2800">
          <a:solidFill>
            <a:schemeClr val="tx1"/>
          </a:solidFill>
          <a:latin typeface="+mn-lt"/>
        </a:defRPr>
      </a:lvl2pPr>
      <a:lvl3pPr marL="561975" indent="-179388" algn="l" rtl="0" eaLnBrk="0" fontAlgn="base" hangingPunct="0">
        <a:spcBef>
          <a:spcPct val="30000"/>
        </a:spcBef>
        <a:spcAft>
          <a:spcPct val="0"/>
        </a:spcAft>
        <a:buClr>
          <a:schemeClr val="accent1"/>
        </a:buClr>
        <a:buChar char="-"/>
        <a:defRPr sz="1600">
          <a:solidFill>
            <a:schemeClr val="tx1"/>
          </a:solidFill>
          <a:latin typeface="+mn-lt"/>
        </a:defRPr>
      </a:lvl3pPr>
      <a:lvl4pPr marL="768350" indent="-204788" algn="l" rtl="0" eaLnBrk="0" fontAlgn="base" hangingPunct="0">
        <a:spcBef>
          <a:spcPct val="30000"/>
        </a:spcBef>
        <a:spcAft>
          <a:spcPct val="0"/>
        </a:spcAft>
        <a:buClr>
          <a:schemeClr val="accent1"/>
        </a:buClr>
        <a:buChar char="-"/>
        <a:defRPr sz="1600">
          <a:solidFill>
            <a:schemeClr val="tx1"/>
          </a:solidFill>
          <a:latin typeface="+mn-lt"/>
        </a:defRPr>
      </a:lvl4pPr>
      <a:lvl5pPr marL="1050925" indent="-16827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5pPr>
      <a:lvl6pPr marL="1508125" indent="-16827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6pPr>
      <a:lvl7pPr marL="1965325" indent="-16827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7pPr>
      <a:lvl8pPr marL="2422525" indent="-16827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8pPr>
      <a:lvl9pPr marL="2879725" indent="-16827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hthon.org/" TargetMode="External"/><Relationship Id="rId3" Type="http://schemas.openxmlformats.org/officeDocument/2006/relationships/hyperlink" Target="http://www.apache.org/" TargetMode="External"/><Relationship Id="rId7" Type="http://schemas.openxmlformats.org/officeDocument/2006/relationships/hyperlink" Target="http://www.perl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ozilla.org/" TargetMode="External"/><Relationship Id="rId5" Type="http://schemas.openxmlformats.org/officeDocument/2006/relationships/hyperlink" Target="http://www.linux.org/" TargetMode="External"/><Relationship Id="rId4" Type="http://schemas.openxmlformats.org/officeDocument/2006/relationships/hyperlink" Target="http://gcc.gnu.org/" TargetMode="External"/><Relationship Id="rId9" Type="http://schemas.openxmlformats.org/officeDocument/2006/relationships/hyperlink" Target="http://tcl.sourceforge.net/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sourceforge.net/services/buy/index.ph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ourceforge.net/" TargetMode="External"/><Relationship Id="rId4" Type="http://schemas.openxmlformats.org/officeDocument/2006/relationships/image" Target="../media/image31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://dmoz.org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lashdot.org/" TargetMode="Externa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hyperlink" Target="http://java-source.net/open-source/code-coverage" TargetMode="External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frog.org/sites/artifactory/1.2/" TargetMode="External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://localhost:8081/artifact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wmf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hyperlink" Target="http://subversion.tigris.org/" TargetMode="Externa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inval.com/~steve/software/cvs-bugzilla" TargetMode="External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hyperlink" Target="http://martinfowler.com/articles/continuousIntegrati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wmf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hyperlink" Target="http://martinfowler.com/articles/continuousIntegration.html" TargetMode="External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bm.com/developerworks/java/library/j-ap09056/index.html" TargetMode="External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hyperlink" Target="http://continuum.apache.org/docs/1.1/installation/installation.html" TargetMode="External"/><Relationship Id="rId2" Type="http://schemas.openxmlformats.org/officeDocument/2006/relationships/hyperlink" Target="http://continuum.apache.org/download.html" TargetMode="External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9090/continuum" TargetMode="External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hyperlink" Target="http://continuum.apache.org/docs/1.1/user_guides/managing_project/addProject.html" TargetMode="External"/><Relationship Id="rId2" Type="http://schemas.openxmlformats.org/officeDocument/2006/relationships/hyperlink" Target="http://svn.nextree.co.kr/common/trunk/BasicPOM/pom.xml" TargetMode="External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extremeprogramming.org/map/iteration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extremeprogramming.org/rules/sequential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Excel_97-2003_____1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hyperlink" Target="http://www.extremeprogramming.org/map/iterati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제목 1"/>
          <p:cNvSpPr>
            <a:spLocks noGrp="1"/>
          </p:cNvSpPr>
          <p:nvPr>
            <p:ph type="ctrTitle"/>
          </p:nvPr>
        </p:nvSpPr>
        <p:spPr bwMode="auto">
          <a:xfrm>
            <a:off x="836613" y="3368675"/>
            <a:ext cx="8050212" cy="2803525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sz="3000" spc="150" noProof="1">
                <a:latin typeface="맑은 고딕" pitchFamily="50" charset="-127"/>
                <a:ea typeface="맑은 고딕" pitchFamily="50" charset="-127"/>
              </a:rPr>
              <a:t>과 정 명 </a:t>
            </a:r>
            <a:r>
              <a:rPr lang="ko-KR" altLang="ko-KR" sz="3000" noProof="1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3000" noProof="1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noProof="1" smtClean="0">
                <a:latin typeface="맑은 고딕" pitchFamily="50" charset="-127"/>
                <a:ea typeface="맑은 고딕" pitchFamily="50" charset="-127"/>
              </a:rPr>
              <a:t>Agile </a:t>
            </a:r>
            <a:r>
              <a:rPr lang="ko-KR" altLang="en-US" sz="3000" noProof="1" smtClean="0">
                <a:latin typeface="맑은 고딕" pitchFamily="50" charset="-127"/>
                <a:ea typeface="맑은 고딕" pitchFamily="50" charset="-127"/>
              </a:rPr>
              <a:t>소프트웨어 개발</a:t>
            </a:r>
            <a:r>
              <a:rPr lang="ko-KR" altLang="ko-KR" sz="3000" noProof="1">
                <a:latin typeface="굴림" charset="-127"/>
                <a:ea typeface="굴림" charset="-127"/>
              </a:rPr>
              <a:t/>
            </a:r>
            <a:br>
              <a:rPr lang="ko-KR" altLang="ko-KR" sz="3000" noProof="1">
                <a:latin typeface="굴림" charset="-127"/>
                <a:ea typeface="굴림" charset="-127"/>
              </a:rPr>
            </a:br>
            <a:r>
              <a:rPr lang="ko-KR" altLang="ko-KR" sz="3000" noProof="1">
                <a:latin typeface="굴림" charset="-127"/>
                <a:ea typeface="굴림" charset="-127"/>
              </a:rPr>
              <a:t/>
            </a:r>
            <a:br>
              <a:rPr lang="ko-KR" altLang="ko-KR" sz="3000" noProof="1">
                <a:latin typeface="굴림" charset="-127"/>
                <a:ea typeface="굴림" charset="-127"/>
              </a:rPr>
            </a:br>
            <a:r>
              <a:rPr lang="ko-KR" altLang="en-US" sz="3000" noProof="1">
                <a:latin typeface="맑은 고딕" pitchFamily="50" charset="-127"/>
                <a:ea typeface="맑은 고딕" pitchFamily="50" charset="-127"/>
              </a:rPr>
              <a:t>훈련기간 </a:t>
            </a:r>
            <a:r>
              <a:rPr lang="ko-KR" altLang="ko-KR" sz="3000" noProof="1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3000" noProof="1">
                <a:latin typeface="맑은 고딕" pitchFamily="50" charset="-127"/>
                <a:ea typeface="맑은 고딕" pitchFamily="50" charset="-127"/>
              </a:rPr>
              <a:t> 2009. </a:t>
            </a:r>
            <a:r>
              <a:rPr lang="en-US" altLang="ko-KR" sz="3000" noProof="1" smtClean="0">
                <a:latin typeface="맑은 고딕" pitchFamily="50" charset="-127"/>
                <a:ea typeface="맑은 고딕" pitchFamily="50" charset="-127"/>
              </a:rPr>
              <a:t>04. 27 </a:t>
            </a:r>
            <a:r>
              <a:rPr lang="en-US" altLang="ko-KR" sz="3000" noProof="1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en-US" altLang="ko-KR" sz="3000" noProof="1" smtClean="0">
                <a:latin typeface="맑은 고딕" pitchFamily="50" charset="-127"/>
                <a:ea typeface="맑은 고딕" pitchFamily="50" charset="-127"/>
              </a:rPr>
              <a:t>05. </a:t>
            </a:r>
            <a:r>
              <a:rPr lang="en-US" altLang="ko-KR" sz="3000" noProof="1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en-US" altLang="ko-KR" sz="180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3000" noProof="1">
                <a:latin typeface="굴림" charset="-127"/>
                <a:ea typeface="굴림" charset="-127"/>
              </a:rPr>
              <a:t/>
            </a:r>
            <a:br>
              <a:rPr lang="ko-KR" altLang="ko-KR" sz="3000" noProof="1">
                <a:latin typeface="굴림" charset="-127"/>
                <a:ea typeface="굴림" charset="-127"/>
              </a:rPr>
            </a:br>
            <a:r>
              <a:rPr lang="ko-KR" altLang="ko-KR" sz="3000" noProof="1">
                <a:latin typeface="굴림" charset="-127"/>
                <a:ea typeface="굴림" charset="-127"/>
              </a:rPr>
              <a:t/>
            </a:r>
            <a:br>
              <a:rPr lang="ko-KR" altLang="ko-KR" sz="3000" noProof="1">
                <a:latin typeface="굴림" charset="-127"/>
                <a:ea typeface="굴림" charset="-127"/>
              </a:rPr>
            </a:br>
            <a:r>
              <a:rPr lang="ko-KR" altLang="en-US" sz="3000" spc="150" noProof="1">
                <a:latin typeface="맑은 고딕" pitchFamily="50" charset="-127"/>
                <a:ea typeface="맑은 고딕" pitchFamily="50" charset="-127"/>
              </a:rPr>
              <a:t>강 사 명 </a:t>
            </a:r>
            <a:r>
              <a:rPr lang="ko-KR" altLang="ko-KR" sz="3000" noProof="1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sz="3000" noProof="1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noProof="1">
                <a:latin typeface="맑은 고딕" pitchFamily="50" charset="-127"/>
                <a:ea typeface="맑은 고딕" pitchFamily="50" charset="-127"/>
              </a:rPr>
              <a:t>동부 </a:t>
            </a:r>
            <a:r>
              <a:rPr lang="en-US" altLang="ko-KR" sz="3000" noProof="1">
                <a:latin typeface="맑은 고딕" pitchFamily="50" charset="-127"/>
                <a:ea typeface="맑은 고딕" pitchFamily="50" charset="-127"/>
              </a:rPr>
              <a:t>CNI </a:t>
            </a:r>
            <a:r>
              <a:rPr lang="ko-KR" altLang="en-US" sz="3000" noProof="1">
                <a:latin typeface="맑은 고딕" pitchFamily="50" charset="-127"/>
                <a:ea typeface="맑은 고딕" pitchFamily="50" charset="-127"/>
              </a:rPr>
              <a:t>이종국 차장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3000" noProof="1">
                <a:latin typeface="굴림" charset="-127"/>
                <a:ea typeface="굴림" charset="-127"/>
              </a:rPr>
              <a:t/>
            </a:r>
            <a:br>
              <a:rPr lang="ko-KR" altLang="ko-KR" sz="3000" noProof="1">
                <a:latin typeface="굴림" charset="-127"/>
                <a:ea typeface="굴림" charset="-127"/>
              </a:rPr>
            </a:br>
            <a:endParaRPr lang="ko-KR" altLang="en-US" sz="3000" b="0" dirty="0">
              <a:ea typeface="굴림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 주기 비교 </a:t>
            </a:r>
            <a:r>
              <a:rPr lang="en-US" altLang="ko-KR"/>
              <a:t>- RUP</a:t>
            </a:r>
          </a:p>
        </p:txBody>
      </p:sp>
      <p:sp>
        <p:nvSpPr>
          <p:cNvPr id="601091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Phase </a:t>
            </a:r>
          </a:p>
          <a:p>
            <a:pPr lvl="1"/>
            <a:r>
              <a:rPr lang="en-US" altLang="ko-KR" b="1"/>
              <a:t>RUP : Inception -&gt; Elaboration -&gt;Construction-&gt;Transition</a:t>
            </a:r>
          </a:p>
        </p:txBody>
      </p:sp>
      <p:sp>
        <p:nvSpPr>
          <p:cNvPr id="601264" name="Rectangle 176"/>
          <p:cNvSpPr>
            <a:spLocks noChangeArrowheads="1"/>
          </p:cNvSpPr>
          <p:nvPr/>
        </p:nvSpPr>
        <p:spPr bwMode="auto">
          <a:xfrm>
            <a:off x="533400" y="2071678"/>
            <a:ext cx="8153400" cy="3886200"/>
          </a:xfrm>
          <a:prstGeom prst="rect">
            <a:avLst/>
          </a:prstGeom>
          <a:solidFill>
            <a:srgbClr val="FFEFF7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/>
          </a:p>
        </p:txBody>
      </p:sp>
      <p:sp>
        <p:nvSpPr>
          <p:cNvPr id="601094" name="Line 6"/>
          <p:cNvSpPr>
            <a:spLocks noChangeShapeType="1"/>
          </p:cNvSpPr>
          <p:nvPr/>
        </p:nvSpPr>
        <p:spPr bwMode="auto">
          <a:xfrm>
            <a:off x="762000" y="5424478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 sz="1000"/>
          </a:p>
        </p:txBody>
      </p:sp>
      <p:sp>
        <p:nvSpPr>
          <p:cNvPr id="601095" name="AutoShape 7"/>
          <p:cNvSpPr>
            <a:spLocks noChangeArrowheads="1"/>
          </p:cNvSpPr>
          <p:nvPr/>
        </p:nvSpPr>
        <p:spPr bwMode="auto">
          <a:xfrm flipV="1">
            <a:off x="2057400" y="5183178"/>
            <a:ext cx="152400" cy="22860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/>
          </a:p>
        </p:txBody>
      </p:sp>
      <p:sp>
        <p:nvSpPr>
          <p:cNvPr id="601097" name="AutoShape 9"/>
          <p:cNvSpPr>
            <a:spLocks noChangeArrowheads="1"/>
          </p:cNvSpPr>
          <p:nvPr/>
        </p:nvSpPr>
        <p:spPr bwMode="auto">
          <a:xfrm flipV="1">
            <a:off x="4343400" y="5195878"/>
            <a:ext cx="152400" cy="22860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/>
          </a:p>
        </p:txBody>
      </p:sp>
      <p:sp>
        <p:nvSpPr>
          <p:cNvPr id="601098" name="AutoShape 10"/>
          <p:cNvSpPr>
            <a:spLocks noChangeArrowheads="1"/>
          </p:cNvSpPr>
          <p:nvPr/>
        </p:nvSpPr>
        <p:spPr bwMode="auto">
          <a:xfrm flipV="1">
            <a:off x="6934200" y="5195878"/>
            <a:ext cx="152400" cy="22860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/>
          </a:p>
        </p:txBody>
      </p:sp>
      <p:sp>
        <p:nvSpPr>
          <p:cNvPr id="601100" name="Text Box 12"/>
          <p:cNvSpPr txBox="1">
            <a:spLocks noChangeArrowheads="1"/>
          </p:cNvSpPr>
          <p:nvPr/>
        </p:nvSpPr>
        <p:spPr bwMode="auto">
          <a:xfrm>
            <a:off x="685800" y="5165718"/>
            <a:ext cx="1524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00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601101" name="Text Box 13"/>
          <p:cNvSpPr txBox="1">
            <a:spLocks noChangeArrowheads="1"/>
          </p:cNvSpPr>
          <p:nvPr/>
        </p:nvSpPr>
        <p:spPr bwMode="auto">
          <a:xfrm>
            <a:off x="2514600" y="5165718"/>
            <a:ext cx="1524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000">
                <a:solidFill>
                  <a:schemeClr val="bg2"/>
                </a:solidFill>
              </a:rPr>
              <a:t>Elaboration</a:t>
            </a:r>
          </a:p>
        </p:txBody>
      </p:sp>
      <p:sp>
        <p:nvSpPr>
          <p:cNvPr id="601102" name="Text Box 14"/>
          <p:cNvSpPr txBox="1">
            <a:spLocks noChangeArrowheads="1"/>
          </p:cNvSpPr>
          <p:nvPr/>
        </p:nvSpPr>
        <p:spPr bwMode="auto">
          <a:xfrm>
            <a:off x="5029200" y="5165718"/>
            <a:ext cx="1524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000">
                <a:solidFill>
                  <a:schemeClr val="bg2"/>
                </a:solidFill>
              </a:rPr>
              <a:t>Construction</a:t>
            </a:r>
          </a:p>
        </p:txBody>
      </p:sp>
      <p:sp>
        <p:nvSpPr>
          <p:cNvPr id="601103" name="Text Box 15"/>
          <p:cNvSpPr txBox="1">
            <a:spLocks noChangeArrowheads="1"/>
          </p:cNvSpPr>
          <p:nvPr/>
        </p:nvSpPr>
        <p:spPr bwMode="auto">
          <a:xfrm>
            <a:off x="7086600" y="5165718"/>
            <a:ext cx="1524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000">
                <a:solidFill>
                  <a:schemeClr val="bg2"/>
                </a:solidFill>
              </a:rPr>
              <a:t>Transition</a:t>
            </a:r>
          </a:p>
        </p:txBody>
      </p:sp>
      <p:sp>
        <p:nvSpPr>
          <p:cNvPr id="601104" name="Line 16"/>
          <p:cNvSpPr>
            <a:spLocks noChangeShapeType="1"/>
          </p:cNvSpPr>
          <p:nvPr/>
        </p:nvSpPr>
        <p:spPr bwMode="auto">
          <a:xfrm>
            <a:off x="2133600" y="2681278"/>
            <a:ext cx="0" cy="2514600"/>
          </a:xfrm>
          <a:prstGeom prst="line">
            <a:avLst/>
          </a:prstGeom>
          <a:noFill/>
          <a:ln w="9525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 sz="1000"/>
          </a:p>
        </p:txBody>
      </p:sp>
      <p:sp>
        <p:nvSpPr>
          <p:cNvPr id="601106" name="Line 18"/>
          <p:cNvSpPr>
            <a:spLocks noChangeShapeType="1"/>
          </p:cNvSpPr>
          <p:nvPr/>
        </p:nvSpPr>
        <p:spPr bwMode="auto">
          <a:xfrm>
            <a:off x="4419600" y="2681278"/>
            <a:ext cx="0" cy="2514600"/>
          </a:xfrm>
          <a:prstGeom prst="line">
            <a:avLst/>
          </a:prstGeom>
          <a:noFill/>
          <a:ln w="9525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 sz="1000"/>
          </a:p>
        </p:txBody>
      </p:sp>
      <p:sp>
        <p:nvSpPr>
          <p:cNvPr id="601107" name="Line 19"/>
          <p:cNvSpPr>
            <a:spLocks noChangeShapeType="1"/>
          </p:cNvSpPr>
          <p:nvPr/>
        </p:nvSpPr>
        <p:spPr bwMode="auto">
          <a:xfrm>
            <a:off x="7010400" y="2681278"/>
            <a:ext cx="0" cy="2514600"/>
          </a:xfrm>
          <a:prstGeom prst="line">
            <a:avLst/>
          </a:prstGeom>
          <a:noFill/>
          <a:ln w="9525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 sz="1000"/>
          </a:p>
        </p:txBody>
      </p:sp>
      <p:sp>
        <p:nvSpPr>
          <p:cNvPr id="601183" name="Text Box 95"/>
          <p:cNvSpPr txBox="1">
            <a:spLocks noChangeArrowheads="1"/>
          </p:cNvSpPr>
          <p:nvPr/>
        </p:nvSpPr>
        <p:spPr bwMode="auto">
          <a:xfrm>
            <a:off x="2971800" y="5424479"/>
            <a:ext cx="1524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000"/>
              <a:t>Phase</a:t>
            </a:r>
          </a:p>
        </p:txBody>
      </p:sp>
      <p:sp>
        <p:nvSpPr>
          <p:cNvPr id="601184" name="Text Box 96"/>
          <p:cNvSpPr txBox="1">
            <a:spLocks noChangeArrowheads="1"/>
          </p:cNvSpPr>
          <p:nvPr/>
        </p:nvSpPr>
        <p:spPr bwMode="auto">
          <a:xfrm>
            <a:off x="914400" y="2071679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000"/>
              <a:t>&gt; 40,000 </a:t>
            </a:r>
            <a:r>
              <a:rPr lang="ko-KR" altLang="en-US" sz="1000"/>
              <a:t>라인</a:t>
            </a:r>
            <a:r>
              <a:rPr lang="en-US" altLang="ko-KR" sz="1000"/>
              <a:t>,115MM, 15</a:t>
            </a:r>
            <a:r>
              <a:rPr lang="ko-KR" altLang="en-US" sz="1000"/>
              <a:t>개월</a:t>
            </a:r>
          </a:p>
        </p:txBody>
      </p:sp>
      <p:grpSp>
        <p:nvGrpSpPr>
          <p:cNvPr id="2" name="Group 97"/>
          <p:cNvGrpSpPr>
            <a:grpSpLocks/>
          </p:cNvGrpSpPr>
          <p:nvPr/>
        </p:nvGrpSpPr>
        <p:grpSpPr bwMode="auto">
          <a:xfrm>
            <a:off x="990600" y="2300279"/>
            <a:ext cx="7391400" cy="1023938"/>
            <a:chOff x="720" y="2131"/>
            <a:chExt cx="4656" cy="645"/>
          </a:xfrm>
        </p:grpSpPr>
        <p:sp>
          <p:nvSpPr>
            <p:cNvPr id="601186" name="Rectangle 98"/>
            <p:cNvSpPr>
              <a:spLocks noChangeArrowheads="1"/>
            </p:cNvSpPr>
            <p:nvPr/>
          </p:nvSpPr>
          <p:spPr bwMode="auto">
            <a:xfrm>
              <a:off x="720" y="2131"/>
              <a:ext cx="4656" cy="624"/>
            </a:xfrm>
            <a:prstGeom prst="rect">
              <a:avLst/>
            </a:prstGeom>
            <a:solidFill>
              <a:srgbClr val="CDFFCD"/>
            </a:solidFill>
            <a:ln w="9525">
              <a:solidFill>
                <a:srgbClr val="6666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100"/>
            </a:p>
          </p:txBody>
        </p:sp>
        <p:sp>
          <p:nvSpPr>
            <p:cNvPr id="601187" name="Line 99"/>
            <p:cNvSpPr>
              <a:spLocks noChangeShapeType="1"/>
            </p:cNvSpPr>
            <p:nvPr/>
          </p:nvSpPr>
          <p:spPr bwMode="auto">
            <a:xfrm>
              <a:off x="2064" y="2131"/>
              <a:ext cx="0" cy="624"/>
            </a:xfrm>
            <a:prstGeom prst="line">
              <a:avLst/>
            </a:prstGeom>
            <a:noFill/>
            <a:ln w="9525">
              <a:solidFill>
                <a:srgbClr val="666699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100"/>
            </a:p>
          </p:txBody>
        </p:sp>
        <p:sp>
          <p:nvSpPr>
            <p:cNvPr id="601188" name="Line 100"/>
            <p:cNvSpPr>
              <a:spLocks noChangeShapeType="1"/>
            </p:cNvSpPr>
            <p:nvPr/>
          </p:nvSpPr>
          <p:spPr bwMode="auto">
            <a:xfrm>
              <a:off x="720" y="2323"/>
              <a:ext cx="4656" cy="0"/>
            </a:xfrm>
            <a:prstGeom prst="line">
              <a:avLst/>
            </a:prstGeom>
            <a:noFill/>
            <a:ln w="9525">
              <a:solidFill>
                <a:srgbClr val="666699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100"/>
            </a:p>
          </p:txBody>
        </p:sp>
        <p:sp>
          <p:nvSpPr>
            <p:cNvPr id="601189" name="Line 101"/>
            <p:cNvSpPr>
              <a:spLocks noChangeShapeType="1"/>
            </p:cNvSpPr>
            <p:nvPr/>
          </p:nvSpPr>
          <p:spPr bwMode="auto">
            <a:xfrm>
              <a:off x="2880" y="2131"/>
              <a:ext cx="0" cy="624"/>
            </a:xfrm>
            <a:prstGeom prst="line">
              <a:avLst/>
            </a:prstGeom>
            <a:noFill/>
            <a:ln w="9525">
              <a:solidFill>
                <a:srgbClr val="666699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100"/>
            </a:p>
          </p:txBody>
        </p:sp>
        <p:sp>
          <p:nvSpPr>
            <p:cNvPr id="601190" name="Line 102"/>
            <p:cNvSpPr>
              <a:spLocks noChangeShapeType="1"/>
            </p:cNvSpPr>
            <p:nvPr/>
          </p:nvSpPr>
          <p:spPr bwMode="auto">
            <a:xfrm>
              <a:off x="3696" y="2131"/>
              <a:ext cx="0" cy="624"/>
            </a:xfrm>
            <a:prstGeom prst="line">
              <a:avLst/>
            </a:prstGeom>
            <a:noFill/>
            <a:ln w="9525">
              <a:solidFill>
                <a:srgbClr val="666699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100"/>
            </a:p>
          </p:txBody>
        </p:sp>
        <p:sp>
          <p:nvSpPr>
            <p:cNvPr id="601191" name="Line 103"/>
            <p:cNvSpPr>
              <a:spLocks noChangeShapeType="1"/>
            </p:cNvSpPr>
            <p:nvPr/>
          </p:nvSpPr>
          <p:spPr bwMode="auto">
            <a:xfrm>
              <a:off x="4512" y="2131"/>
              <a:ext cx="0" cy="624"/>
            </a:xfrm>
            <a:prstGeom prst="line">
              <a:avLst/>
            </a:prstGeom>
            <a:noFill/>
            <a:ln w="9525">
              <a:solidFill>
                <a:srgbClr val="666699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100"/>
            </a:p>
          </p:txBody>
        </p:sp>
        <p:sp>
          <p:nvSpPr>
            <p:cNvPr id="601192" name="Text Box 104"/>
            <p:cNvSpPr txBox="1">
              <a:spLocks noChangeArrowheads="1"/>
            </p:cNvSpPr>
            <p:nvPr/>
          </p:nvSpPr>
          <p:spPr bwMode="auto">
            <a:xfrm>
              <a:off x="3696" y="2131"/>
              <a:ext cx="816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100" b="0"/>
                <a:t>Construction</a:t>
              </a:r>
            </a:p>
          </p:txBody>
        </p:sp>
        <p:sp>
          <p:nvSpPr>
            <p:cNvPr id="601193" name="Text Box 105"/>
            <p:cNvSpPr txBox="1">
              <a:spLocks noChangeArrowheads="1"/>
            </p:cNvSpPr>
            <p:nvPr/>
          </p:nvSpPr>
          <p:spPr bwMode="auto">
            <a:xfrm>
              <a:off x="2064" y="2131"/>
              <a:ext cx="816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100" b="0"/>
                <a:t>Inception</a:t>
              </a:r>
            </a:p>
          </p:txBody>
        </p:sp>
        <p:sp>
          <p:nvSpPr>
            <p:cNvPr id="601194" name="Text Box 106"/>
            <p:cNvSpPr txBox="1">
              <a:spLocks noChangeArrowheads="1"/>
            </p:cNvSpPr>
            <p:nvPr/>
          </p:nvSpPr>
          <p:spPr bwMode="auto">
            <a:xfrm>
              <a:off x="2880" y="2131"/>
              <a:ext cx="816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100" b="0"/>
                <a:t>Elaboration</a:t>
              </a:r>
            </a:p>
          </p:txBody>
        </p:sp>
        <p:sp>
          <p:nvSpPr>
            <p:cNvPr id="601195" name="Text Box 107"/>
            <p:cNvSpPr txBox="1">
              <a:spLocks noChangeArrowheads="1"/>
            </p:cNvSpPr>
            <p:nvPr/>
          </p:nvSpPr>
          <p:spPr bwMode="auto">
            <a:xfrm>
              <a:off x="4512" y="2131"/>
              <a:ext cx="816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100" b="0"/>
                <a:t>Transition</a:t>
              </a:r>
            </a:p>
          </p:txBody>
        </p:sp>
        <p:sp>
          <p:nvSpPr>
            <p:cNvPr id="601196" name="Line 108"/>
            <p:cNvSpPr>
              <a:spLocks noChangeShapeType="1"/>
            </p:cNvSpPr>
            <p:nvPr/>
          </p:nvSpPr>
          <p:spPr bwMode="auto">
            <a:xfrm>
              <a:off x="720" y="2467"/>
              <a:ext cx="4656" cy="0"/>
            </a:xfrm>
            <a:prstGeom prst="line">
              <a:avLst/>
            </a:prstGeom>
            <a:noFill/>
            <a:ln w="9525">
              <a:solidFill>
                <a:srgbClr val="666699"/>
              </a:solidFill>
              <a:prstDash val="sysDot"/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100"/>
            </a:p>
          </p:txBody>
        </p:sp>
        <p:sp>
          <p:nvSpPr>
            <p:cNvPr id="601197" name="Line 109"/>
            <p:cNvSpPr>
              <a:spLocks noChangeShapeType="1"/>
            </p:cNvSpPr>
            <p:nvPr/>
          </p:nvSpPr>
          <p:spPr bwMode="auto">
            <a:xfrm>
              <a:off x="720" y="2611"/>
              <a:ext cx="4656" cy="0"/>
            </a:xfrm>
            <a:prstGeom prst="line">
              <a:avLst/>
            </a:prstGeom>
            <a:noFill/>
            <a:ln w="9525">
              <a:solidFill>
                <a:srgbClr val="666699"/>
              </a:solidFill>
              <a:prstDash val="sysDot"/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100"/>
            </a:p>
          </p:txBody>
        </p:sp>
        <p:sp>
          <p:nvSpPr>
            <p:cNvPr id="601198" name="Text Box 110"/>
            <p:cNvSpPr txBox="1">
              <a:spLocks noChangeArrowheads="1"/>
            </p:cNvSpPr>
            <p:nvPr/>
          </p:nvSpPr>
          <p:spPr bwMode="auto">
            <a:xfrm>
              <a:off x="2064" y="2323"/>
              <a:ext cx="816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100" b="0"/>
                <a:t>3</a:t>
              </a:r>
            </a:p>
          </p:txBody>
        </p:sp>
        <p:sp>
          <p:nvSpPr>
            <p:cNvPr id="601199" name="Text Box 111"/>
            <p:cNvSpPr txBox="1">
              <a:spLocks noChangeArrowheads="1"/>
            </p:cNvSpPr>
            <p:nvPr/>
          </p:nvSpPr>
          <p:spPr bwMode="auto">
            <a:xfrm>
              <a:off x="2064" y="2470"/>
              <a:ext cx="816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100" b="0"/>
                <a:t>6</a:t>
              </a:r>
            </a:p>
          </p:txBody>
        </p:sp>
        <p:sp>
          <p:nvSpPr>
            <p:cNvPr id="601200" name="Text Box 112"/>
            <p:cNvSpPr txBox="1">
              <a:spLocks noChangeArrowheads="1"/>
            </p:cNvSpPr>
            <p:nvPr/>
          </p:nvSpPr>
          <p:spPr bwMode="auto">
            <a:xfrm>
              <a:off x="2064" y="2606"/>
              <a:ext cx="816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100" b="0"/>
                <a:t>1(6)</a:t>
              </a:r>
            </a:p>
          </p:txBody>
        </p:sp>
        <p:sp>
          <p:nvSpPr>
            <p:cNvPr id="601201" name="Text Box 113"/>
            <p:cNvSpPr txBox="1">
              <a:spLocks noChangeArrowheads="1"/>
            </p:cNvSpPr>
            <p:nvPr/>
          </p:nvSpPr>
          <p:spPr bwMode="auto">
            <a:xfrm>
              <a:off x="2880" y="2323"/>
              <a:ext cx="816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100" b="0"/>
                <a:t>5</a:t>
              </a:r>
            </a:p>
          </p:txBody>
        </p:sp>
        <p:sp>
          <p:nvSpPr>
            <p:cNvPr id="601202" name="Text Box 114"/>
            <p:cNvSpPr txBox="1">
              <a:spLocks noChangeArrowheads="1"/>
            </p:cNvSpPr>
            <p:nvPr/>
          </p:nvSpPr>
          <p:spPr bwMode="auto">
            <a:xfrm>
              <a:off x="2880" y="2470"/>
              <a:ext cx="816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100" b="0"/>
                <a:t>16</a:t>
              </a:r>
            </a:p>
          </p:txBody>
        </p:sp>
        <p:sp>
          <p:nvSpPr>
            <p:cNvPr id="601203" name="Text Box 115"/>
            <p:cNvSpPr txBox="1">
              <a:spLocks noChangeArrowheads="1"/>
            </p:cNvSpPr>
            <p:nvPr/>
          </p:nvSpPr>
          <p:spPr bwMode="auto">
            <a:xfrm>
              <a:off x="2880" y="2606"/>
              <a:ext cx="816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100" b="0"/>
                <a:t>2(8)</a:t>
              </a:r>
            </a:p>
          </p:txBody>
        </p:sp>
        <p:sp>
          <p:nvSpPr>
            <p:cNvPr id="601204" name="Text Box 116"/>
            <p:cNvSpPr txBox="1">
              <a:spLocks noChangeArrowheads="1"/>
            </p:cNvSpPr>
            <p:nvPr/>
          </p:nvSpPr>
          <p:spPr bwMode="auto">
            <a:xfrm>
              <a:off x="3696" y="2323"/>
              <a:ext cx="816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100" b="0"/>
                <a:t>10</a:t>
              </a:r>
            </a:p>
          </p:txBody>
        </p:sp>
        <p:sp>
          <p:nvSpPr>
            <p:cNvPr id="601205" name="Text Box 117"/>
            <p:cNvSpPr txBox="1">
              <a:spLocks noChangeArrowheads="1"/>
            </p:cNvSpPr>
            <p:nvPr/>
          </p:nvSpPr>
          <p:spPr bwMode="auto">
            <a:xfrm>
              <a:off x="3696" y="2470"/>
              <a:ext cx="816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100" b="0"/>
                <a:t>36</a:t>
              </a:r>
            </a:p>
          </p:txBody>
        </p:sp>
        <p:sp>
          <p:nvSpPr>
            <p:cNvPr id="601206" name="Text Box 118"/>
            <p:cNvSpPr txBox="1">
              <a:spLocks noChangeArrowheads="1"/>
            </p:cNvSpPr>
            <p:nvPr/>
          </p:nvSpPr>
          <p:spPr bwMode="auto">
            <a:xfrm>
              <a:off x="3696" y="2606"/>
              <a:ext cx="816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100" b="0"/>
                <a:t>4(9)</a:t>
              </a:r>
            </a:p>
          </p:txBody>
        </p:sp>
        <p:sp>
          <p:nvSpPr>
            <p:cNvPr id="601207" name="Text Box 119"/>
            <p:cNvSpPr txBox="1">
              <a:spLocks noChangeArrowheads="1"/>
            </p:cNvSpPr>
            <p:nvPr/>
          </p:nvSpPr>
          <p:spPr bwMode="auto">
            <a:xfrm>
              <a:off x="4512" y="2323"/>
              <a:ext cx="816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100" b="0"/>
                <a:t>8</a:t>
              </a:r>
            </a:p>
          </p:txBody>
        </p:sp>
        <p:sp>
          <p:nvSpPr>
            <p:cNvPr id="601208" name="Text Box 120"/>
            <p:cNvSpPr txBox="1">
              <a:spLocks noChangeArrowheads="1"/>
            </p:cNvSpPr>
            <p:nvPr/>
          </p:nvSpPr>
          <p:spPr bwMode="auto">
            <a:xfrm>
              <a:off x="4512" y="2451"/>
              <a:ext cx="816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100" b="0"/>
                <a:t>6</a:t>
              </a:r>
            </a:p>
          </p:txBody>
        </p:sp>
        <p:sp>
          <p:nvSpPr>
            <p:cNvPr id="601209" name="Text Box 121"/>
            <p:cNvSpPr txBox="1">
              <a:spLocks noChangeArrowheads="1"/>
            </p:cNvSpPr>
            <p:nvPr/>
          </p:nvSpPr>
          <p:spPr bwMode="auto">
            <a:xfrm>
              <a:off x="4512" y="2587"/>
              <a:ext cx="816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100" b="0"/>
                <a:t>1(6)</a:t>
              </a:r>
            </a:p>
          </p:txBody>
        </p:sp>
        <p:sp>
          <p:nvSpPr>
            <p:cNvPr id="601210" name="Text Box 122"/>
            <p:cNvSpPr txBox="1">
              <a:spLocks noChangeArrowheads="1"/>
            </p:cNvSpPr>
            <p:nvPr/>
          </p:nvSpPr>
          <p:spPr bwMode="auto">
            <a:xfrm>
              <a:off x="960" y="2323"/>
              <a:ext cx="816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sz="1100" b="0"/>
                <a:t>개발자 수</a:t>
              </a:r>
            </a:p>
          </p:txBody>
        </p:sp>
        <p:sp>
          <p:nvSpPr>
            <p:cNvPr id="601211" name="Text Box 123"/>
            <p:cNvSpPr txBox="1">
              <a:spLocks noChangeArrowheads="1"/>
            </p:cNvSpPr>
            <p:nvPr/>
          </p:nvSpPr>
          <p:spPr bwMode="auto">
            <a:xfrm>
              <a:off x="960" y="2467"/>
              <a:ext cx="816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sz="1100" b="0"/>
                <a:t>주</a:t>
              </a:r>
            </a:p>
          </p:txBody>
        </p:sp>
        <p:sp>
          <p:nvSpPr>
            <p:cNvPr id="601212" name="Text Box 124"/>
            <p:cNvSpPr txBox="1">
              <a:spLocks noChangeArrowheads="1"/>
            </p:cNvSpPr>
            <p:nvPr/>
          </p:nvSpPr>
          <p:spPr bwMode="auto">
            <a:xfrm>
              <a:off x="720" y="2611"/>
              <a:ext cx="1344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100" b="0"/>
                <a:t>Iteration (</a:t>
              </a:r>
              <a:r>
                <a:rPr lang="ko-KR" altLang="en-US" sz="1100" b="0"/>
                <a:t>각 </a:t>
              </a:r>
              <a:r>
                <a:rPr lang="en-US" altLang="ko-KR" sz="1100" b="0"/>
                <a:t>iteration </a:t>
              </a:r>
              <a:r>
                <a:rPr lang="ko-KR" altLang="en-US" sz="1100" b="0"/>
                <a:t>주</a:t>
              </a:r>
              <a:r>
                <a:rPr lang="en-US" altLang="ko-KR" sz="1100" b="0"/>
                <a:t>)</a:t>
              </a:r>
            </a:p>
          </p:txBody>
        </p:sp>
      </p:grpSp>
      <p:grpSp>
        <p:nvGrpSpPr>
          <p:cNvPr id="3" name="Group 128"/>
          <p:cNvGrpSpPr>
            <a:grpSpLocks/>
          </p:cNvGrpSpPr>
          <p:nvPr/>
        </p:nvGrpSpPr>
        <p:grpSpPr bwMode="auto">
          <a:xfrm>
            <a:off x="990600" y="3595678"/>
            <a:ext cx="1143000" cy="381000"/>
            <a:chOff x="624" y="2640"/>
            <a:chExt cx="720" cy="240"/>
          </a:xfrm>
        </p:grpSpPr>
        <p:sp>
          <p:nvSpPr>
            <p:cNvPr id="601213" name="Rectangle 125"/>
            <p:cNvSpPr>
              <a:spLocks noChangeArrowheads="1"/>
            </p:cNvSpPr>
            <p:nvPr/>
          </p:nvSpPr>
          <p:spPr bwMode="auto">
            <a:xfrm>
              <a:off x="624" y="2736"/>
              <a:ext cx="72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ko-KR" sz="1000"/>
                <a:t>1</a:t>
              </a:r>
            </a:p>
          </p:txBody>
        </p:sp>
        <p:sp>
          <p:nvSpPr>
            <p:cNvPr id="601214" name="Line 126"/>
            <p:cNvSpPr>
              <a:spLocks noChangeShapeType="1"/>
            </p:cNvSpPr>
            <p:nvPr/>
          </p:nvSpPr>
          <p:spPr bwMode="auto">
            <a:xfrm>
              <a:off x="624" y="2688"/>
              <a:ext cx="720" cy="0"/>
            </a:xfrm>
            <a:prstGeom prst="line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000"/>
            </a:p>
          </p:txBody>
        </p:sp>
        <p:sp>
          <p:nvSpPr>
            <p:cNvPr id="601215" name="Rectangle 127"/>
            <p:cNvSpPr>
              <a:spLocks noChangeArrowheads="1"/>
            </p:cNvSpPr>
            <p:nvPr/>
          </p:nvSpPr>
          <p:spPr bwMode="auto">
            <a:xfrm>
              <a:off x="624" y="2640"/>
              <a:ext cx="720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/>
            </a:p>
          </p:txBody>
        </p:sp>
      </p:grpSp>
      <p:sp>
        <p:nvSpPr>
          <p:cNvPr id="601217" name="Rectangle 129"/>
          <p:cNvSpPr>
            <a:spLocks noChangeArrowheads="1"/>
          </p:cNvSpPr>
          <p:nvPr/>
        </p:nvSpPr>
        <p:spPr bwMode="auto">
          <a:xfrm>
            <a:off x="2133600" y="4205278"/>
            <a:ext cx="22860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/>
          </a:p>
        </p:txBody>
      </p:sp>
      <p:sp>
        <p:nvSpPr>
          <p:cNvPr id="601219" name="Rectangle 131"/>
          <p:cNvSpPr>
            <a:spLocks noChangeArrowheads="1"/>
          </p:cNvSpPr>
          <p:nvPr/>
        </p:nvSpPr>
        <p:spPr bwMode="auto">
          <a:xfrm>
            <a:off x="2133600" y="4433878"/>
            <a:ext cx="11430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ko-KR" sz="1000"/>
              <a:t>1</a:t>
            </a:r>
          </a:p>
        </p:txBody>
      </p:sp>
      <p:sp>
        <p:nvSpPr>
          <p:cNvPr id="601220" name="Rectangle 132"/>
          <p:cNvSpPr>
            <a:spLocks noChangeArrowheads="1"/>
          </p:cNvSpPr>
          <p:nvPr/>
        </p:nvSpPr>
        <p:spPr bwMode="auto">
          <a:xfrm>
            <a:off x="3276600" y="4433878"/>
            <a:ext cx="11430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ko-KR" sz="1000"/>
              <a:t>2</a:t>
            </a:r>
          </a:p>
        </p:txBody>
      </p:sp>
      <p:sp>
        <p:nvSpPr>
          <p:cNvPr id="601221" name="Rectangle 133"/>
          <p:cNvSpPr>
            <a:spLocks noChangeArrowheads="1"/>
          </p:cNvSpPr>
          <p:nvPr/>
        </p:nvSpPr>
        <p:spPr bwMode="auto">
          <a:xfrm>
            <a:off x="2133600" y="4205278"/>
            <a:ext cx="1524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/>
          </a:p>
        </p:txBody>
      </p:sp>
      <p:sp>
        <p:nvSpPr>
          <p:cNvPr id="601222" name="Rectangle 134"/>
          <p:cNvSpPr>
            <a:spLocks noChangeArrowheads="1"/>
          </p:cNvSpPr>
          <p:nvPr/>
        </p:nvSpPr>
        <p:spPr bwMode="auto">
          <a:xfrm>
            <a:off x="3124200" y="4205278"/>
            <a:ext cx="1524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/>
          </a:p>
        </p:txBody>
      </p:sp>
      <p:sp>
        <p:nvSpPr>
          <p:cNvPr id="601223" name="Rectangle 135"/>
          <p:cNvSpPr>
            <a:spLocks noChangeArrowheads="1"/>
          </p:cNvSpPr>
          <p:nvPr/>
        </p:nvSpPr>
        <p:spPr bwMode="auto">
          <a:xfrm>
            <a:off x="3276600" y="4205278"/>
            <a:ext cx="1524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/>
          </a:p>
        </p:txBody>
      </p:sp>
      <p:sp>
        <p:nvSpPr>
          <p:cNvPr id="601224" name="Rectangle 136"/>
          <p:cNvSpPr>
            <a:spLocks noChangeArrowheads="1"/>
          </p:cNvSpPr>
          <p:nvPr/>
        </p:nvSpPr>
        <p:spPr bwMode="auto">
          <a:xfrm>
            <a:off x="4267200" y="4205278"/>
            <a:ext cx="1524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/>
          </a:p>
        </p:txBody>
      </p:sp>
      <p:sp>
        <p:nvSpPr>
          <p:cNvPr id="601225" name="Text Box 137"/>
          <p:cNvSpPr txBox="1">
            <a:spLocks noChangeArrowheads="1"/>
          </p:cNvSpPr>
          <p:nvPr/>
        </p:nvSpPr>
        <p:spPr bwMode="auto">
          <a:xfrm>
            <a:off x="2590800" y="4662479"/>
            <a:ext cx="1295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000" b="0"/>
              <a:t>Iterations</a:t>
            </a:r>
          </a:p>
        </p:txBody>
      </p:sp>
      <p:sp>
        <p:nvSpPr>
          <p:cNvPr id="601226" name="Text Box 138"/>
          <p:cNvSpPr txBox="1">
            <a:spLocks noChangeArrowheads="1"/>
          </p:cNvSpPr>
          <p:nvPr/>
        </p:nvSpPr>
        <p:spPr bwMode="auto">
          <a:xfrm>
            <a:off x="838200" y="4090979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000" b="0"/>
              <a:t>Iteration planning</a:t>
            </a:r>
          </a:p>
        </p:txBody>
      </p:sp>
      <p:cxnSp>
        <p:nvCxnSpPr>
          <p:cNvPr id="601227" name="AutoShape 139"/>
          <p:cNvCxnSpPr>
            <a:cxnSpLocks noChangeShapeType="1"/>
            <a:stCxn id="601226" idx="3"/>
            <a:endCxn id="601221" idx="1"/>
          </p:cNvCxnSpPr>
          <p:nvPr/>
        </p:nvCxnSpPr>
        <p:spPr bwMode="auto">
          <a:xfrm>
            <a:off x="1905000" y="4291034"/>
            <a:ext cx="228600" cy="2854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601228" name="Text Box 140"/>
          <p:cNvSpPr txBox="1">
            <a:spLocks noChangeArrowheads="1"/>
          </p:cNvSpPr>
          <p:nvPr/>
        </p:nvSpPr>
        <p:spPr bwMode="auto">
          <a:xfrm>
            <a:off x="1981200" y="3519478"/>
            <a:ext cx="1828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r>
              <a:rPr lang="en-US" altLang="ko-KR" sz="1000" b="0"/>
              <a:t>Iteration monitoring </a:t>
            </a:r>
          </a:p>
          <a:p>
            <a:r>
              <a:rPr lang="en-US" altLang="ko-KR" sz="1000" b="0"/>
              <a:t>and control</a:t>
            </a:r>
          </a:p>
        </p:txBody>
      </p:sp>
      <p:sp>
        <p:nvSpPr>
          <p:cNvPr id="601230" name="Rectangle 142"/>
          <p:cNvSpPr>
            <a:spLocks noChangeArrowheads="1"/>
          </p:cNvSpPr>
          <p:nvPr/>
        </p:nvSpPr>
        <p:spPr bwMode="auto">
          <a:xfrm>
            <a:off x="2286000" y="4205278"/>
            <a:ext cx="8382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/>
          </a:p>
        </p:txBody>
      </p:sp>
      <p:cxnSp>
        <p:nvCxnSpPr>
          <p:cNvPr id="601231" name="AutoShape 143"/>
          <p:cNvCxnSpPr>
            <a:cxnSpLocks noChangeShapeType="1"/>
            <a:stCxn id="601228" idx="2"/>
            <a:endCxn id="601230" idx="0"/>
          </p:cNvCxnSpPr>
          <p:nvPr/>
        </p:nvCxnSpPr>
        <p:spPr bwMode="auto">
          <a:xfrm rot="5400000">
            <a:off x="2657505" y="3967183"/>
            <a:ext cx="285690" cy="1905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601232" name="Text Box 144"/>
          <p:cNvSpPr txBox="1">
            <a:spLocks noChangeArrowheads="1"/>
          </p:cNvSpPr>
          <p:nvPr/>
        </p:nvSpPr>
        <p:spPr bwMode="auto">
          <a:xfrm>
            <a:off x="3810000" y="3519478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000" b="0"/>
              <a:t>Iteration assessment</a:t>
            </a:r>
          </a:p>
        </p:txBody>
      </p:sp>
      <p:cxnSp>
        <p:nvCxnSpPr>
          <p:cNvPr id="601233" name="AutoShape 145"/>
          <p:cNvCxnSpPr>
            <a:cxnSpLocks noChangeShapeType="1"/>
            <a:stCxn id="601232" idx="2"/>
            <a:endCxn id="601222" idx="0"/>
          </p:cNvCxnSpPr>
          <p:nvPr/>
        </p:nvCxnSpPr>
        <p:spPr bwMode="auto">
          <a:xfrm rot="5400000">
            <a:off x="3629055" y="3490934"/>
            <a:ext cx="285690" cy="11430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601238" name="Rectangle 150"/>
          <p:cNvSpPr>
            <a:spLocks noChangeArrowheads="1"/>
          </p:cNvSpPr>
          <p:nvPr/>
        </p:nvSpPr>
        <p:spPr bwMode="auto">
          <a:xfrm>
            <a:off x="4419600" y="4205278"/>
            <a:ext cx="11430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/>
          </a:p>
        </p:txBody>
      </p:sp>
      <p:sp>
        <p:nvSpPr>
          <p:cNvPr id="601239" name="Rectangle 151"/>
          <p:cNvSpPr>
            <a:spLocks noChangeArrowheads="1"/>
          </p:cNvSpPr>
          <p:nvPr/>
        </p:nvSpPr>
        <p:spPr bwMode="auto">
          <a:xfrm>
            <a:off x="4419600" y="4433878"/>
            <a:ext cx="11430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ko-KR" sz="1000"/>
              <a:t>1</a:t>
            </a:r>
          </a:p>
        </p:txBody>
      </p:sp>
      <p:sp>
        <p:nvSpPr>
          <p:cNvPr id="601241" name="Rectangle 153"/>
          <p:cNvSpPr>
            <a:spLocks noChangeArrowheads="1"/>
          </p:cNvSpPr>
          <p:nvPr/>
        </p:nvSpPr>
        <p:spPr bwMode="auto">
          <a:xfrm>
            <a:off x="4419600" y="4205278"/>
            <a:ext cx="1524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/>
          </a:p>
        </p:txBody>
      </p:sp>
      <p:sp>
        <p:nvSpPr>
          <p:cNvPr id="601242" name="Rectangle 154"/>
          <p:cNvSpPr>
            <a:spLocks noChangeArrowheads="1"/>
          </p:cNvSpPr>
          <p:nvPr/>
        </p:nvSpPr>
        <p:spPr bwMode="auto">
          <a:xfrm>
            <a:off x="5410200" y="4205278"/>
            <a:ext cx="1524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/>
          </a:p>
        </p:txBody>
      </p:sp>
      <p:sp>
        <p:nvSpPr>
          <p:cNvPr id="601245" name="Rectangle 157"/>
          <p:cNvSpPr>
            <a:spLocks noChangeArrowheads="1"/>
          </p:cNvSpPr>
          <p:nvPr/>
        </p:nvSpPr>
        <p:spPr bwMode="auto">
          <a:xfrm>
            <a:off x="4572000" y="4205278"/>
            <a:ext cx="8382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/>
          </a:p>
        </p:txBody>
      </p:sp>
      <p:sp>
        <p:nvSpPr>
          <p:cNvPr id="601246" name="Line 158"/>
          <p:cNvSpPr>
            <a:spLocks noChangeShapeType="1"/>
          </p:cNvSpPr>
          <p:nvPr/>
        </p:nvSpPr>
        <p:spPr bwMode="auto">
          <a:xfrm>
            <a:off x="5562600" y="4205278"/>
            <a:ext cx="1447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 sz="1000"/>
          </a:p>
        </p:txBody>
      </p:sp>
      <p:sp>
        <p:nvSpPr>
          <p:cNvPr id="601247" name="Text Box 159"/>
          <p:cNvSpPr txBox="1">
            <a:spLocks noChangeArrowheads="1"/>
          </p:cNvSpPr>
          <p:nvPr/>
        </p:nvSpPr>
        <p:spPr bwMode="auto">
          <a:xfrm>
            <a:off x="5791200" y="3748078"/>
            <a:ext cx="121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000" b="0"/>
              <a:t>Construction iteration 2,3,4</a:t>
            </a:r>
          </a:p>
        </p:txBody>
      </p:sp>
      <p:sp>
        <p:nvSpPr>
          <p:cNvPr id="601248" name="Rectangle 160"/>
          <p:cNvSpPr>
            <a:spLocks noChangeArrowheads="1"/>
          </p:cNvSpPr>
          <p:nvPr/>
        </p:nvSpPr>
        <p:spPr bwMode="auto">
          <a:xfrm>
            <a:off x="4419600" y="4662478"/>
            <a:ext cx="228600" cy="7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/>
          </a:p>
        </p:txBody>
      </p:sp>
      <p:sp>
        <p:nvSpPr>
          <p:cNvPr id="601249" name="Rectangle 161"/>
          <p:cNvSpPr>
            <a:spLocks noChangeArrowheads="1"/>
          </p:cNvSpPr>
          <p:nvPr/>
        </p:nvSpPr>
        <p:spPr bwMode="auto">
          <a:xfrm>
            <a:off x="4648200" y="4662478"/>
            <a:ext cx="228600" cy="7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/>
          </a:p>
        </p:txBody>
      </p:sp>
      <p:sp>
        <p:nvSpPr>
          <p:cNvPr id="601250" name="Rectangle 162"/>
          <p:cNvSpPr>
            <a:spLocks noChangeArrowheads="1"/>
          </p:cNvSpPr>
          <p:nvPr/>
        </p:nvSpPr>
        <p:spPr bwMode="auto">
          <a:xfrm>
            <a:off x="4876800" y="4662478"/>
            <a:ext cx="228600" cy="7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/>
          </a:p>
        </p:txBody>
      </p:sp>
      <p:sp>
        <p:nvSpPr>
          <p:cNvPr id="601251" name="Rectangle 163"/>
          <p:cNvSpPr>
            <a:spLocks noChangeArrowheads="1"/>
          </p:cNvSpPr>
          <p:nvPr/>
        </p:nvSpPr>
        <p:spPr bwMode="auto">
          <a:xfrm>
            <a:off x="5105400" y="4662478"/>
            <a:ext cx="228600" cy="7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/>
          </a:p>
        </p:txBody>
      </p:sp>
      <p:sp>
        <p:nvSpPr>
          <p:cNvPr id="601252" name="Rectangle 164"/>
          <p:cNvSpPr>
            <a:spLocks noChangeArrowheads="1"/>
          </p:cNvSpPr>
          <p:nvPr/>
        </p:nvSpPr>
        <p:spPr bwMode="auto">
          <a:xfrm>
            <a:off x="5334000" y="4662478"/>
            <a:ext cx="228600" cy="7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/>
          </a:p>
        </p:txBody>
      </p:sp>
      <p:sp>
        <p:nvSpPr>
          <p:cNvPr id="601253" name="Text Box 165"/>
          <p:cNvSpPr txBox="1">
            <a:spLocks noChangeArrowheads="1"/>
          </p:cNvSpPr>
          <p:nvPr/>
        </p:nvSpPr>
        <p:spPr bwMode="auto">
          <a:xfrm>
            <a:off x="3581400" y="4921243"/>
            <a:ext cx="1295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000" b="0"/>
              <a:t>Build planning</a:t>
            </a:r>
          </a:p>
        </p:txBody>
      </p:sp>
      <p:cxnSp>
        <p:nvCxnSpPr>
          <p:cNvPr id="601254" name="AutoShape 166"/>
          <p:cNvCxnSpPr>
            <a:cxnSpLocks noChangeShapeType="1"/>
            <a:stCxn id="601253" idx="0"/>
            <a:endCxn id="601248" idx="2"/>
          </p:cNvCxnSpPr>
          <p:nvPr/>
        </p:nvCxnSpPr>
        <p:spPr bwMode="auto">
          <a:xfrm rot="5400000" flipH="1" flipV="1">
            <a:off x="4290218" y="4677560"/>
            <a:ext cx="182564" cy="3048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601255" name="Text Box 167"/>
          <p:cNvSpPr txBox="1">
            <a:spLocks noChangeArrowheads="1"/>
          </p:cNvSpPr>
          <p:nvPr/>
        </p:nvSpPr>
        <p:spPr bwMode="auto">
          <a:xfrm>
            <a:off x="4724400" y="4891079"/>
            <a:ext cx="990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000" b="0"/>
              <a:t>Build</a:t>
            </a:r>
          </a:p>
        </p:txBody>
      </p:sp>
      <p:cxnSp>
        <p:nvCxnSpPr>
          <p:cNvPr id="601256" name="AutoShape 168"/>
          <p:cNvCxnSpPr>
            <a:cxnSpLocks noChangeShapeType="1"/>
            <a:stCxn id="601255" idx="0"/>
            <a:endCxn id="601250" idx="2"/>
          </p:cNvCxnSpPr>
          <p:nvPr/>
        </p:nvCxnSpPr>
        <p:spPr bwMode="auto">
          <a:xfrm rot="16200000" flipV="1">
            <a:off x="5029201" y="4700578"/>
            <a:ext cx="152400" cy="2286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601257" name="Text Box 169"/>
          <p:cNvSpPr txBox="1">
            <a:spLocks noChangeArrowheads="1"/>
          </p:cNvSpPr>
          <p:nvPr/>
        </p:nvSpPr>
        <p:spPr bwMode="auto">
          <a:xfrm>
            <a:off x="5257800" y="5454643"/>
            <a:ext cx="1447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000"/>
              <a:t>Initial delivery</a:t>
            </a:r>
          </a:p>
        </p:txBody>
      </p:sp>
      <p:sp>
        <p:nvSpPr>
          <p:cNvPr id="601258" name="Rectangle 170"/>
          <p:cNvSpPr>
            <a:spLocks noChangeArrowheads="1"/>
          </p:cNvSpPr>
          <p:nvPr/>
        </p:nvSpPr>
        <p:spPr bwMode="auto">
          <a:xfrm>
            <a:off x="4953000" y="5272078"/>
            <a:ext cx="304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/>
          </a:p>
        </p:txBody>
      </p:sp>
      <p:cxnSp>
        <p:nvCxnSpPr>
          <p:cNvPr id="601259" name="AutoShape 171"/>
          <p:cNvCxnSpPr>
            <a:cxnSpLocks noChangeShapeType="1"/>
            <a:stCxn id="601257" idx="1"/>
            <a:endCxn id="601258" idx="2"/>
          </p:cNvCxnSpPr>
          <p:nvPr/>
        </p:nvCxnSpPr>
        <p:spPr bwMode="auto">
          <a:xfrm rot="10800000">
            <a:off x="5105400" y="5424480"/>
            <a:ext cx="152400" cy="153275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4" name="Group 172"/>
          <p:cNvGrpSpPr>
            <a:grpSpLocks/>
          </p:cNvGrpSpPr>
          <p:nvPr/>
        </p:nvGrpSpPr>
        <p:grpSpPr bwMode="auto">
          <a:xfrm>
            <a:off x="7010400" y="4662478"/>
            <a:ext cx="1143000" cy="381000"/>
            <a:chOff x="624" y="2640"/>
            <a:chExt cx="720" cy="240"/>
          </a:xfrm>
        </p:grpSpPr>
        <p:sp>
          <p:nvSpPr>
            <p:cNvPr id="601261" name="Rectangle 173"/>
            <p:cNvSpPr>
              <a:spLocks noChangeArrowheads="1"/>
            </p:cNvSpPr>
            <p:nvPr/>
          </p:nvSpPr>
          <p:spPr bwMode="auto">
            <a:xfrm>
              <a:off x="624" y="2736"/>
              <a:ext cx="720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ko-KR" sz="1000"/>
                <a:t>1</a:t>
              </a:r>
            </a:p>
          </p:txBody>
        </p:sp>
        <p:sp>
          <p:nvSpPr>
            <p:cNvPr id="601262" name="Line 174"/>
            <p:cNvSpPr>
              <a:spLocks noChangeShapeType="1"/>
            </p:cNvSpPr>
            <p:nvPr/>
          </p:nvSpPr>
          <p:spPr bwMode="auto">
            <a:xfrm>
              <a:off x="624" y="2688"/>
              <a:ext cx="720" cy="0"/>
            </a:xfrm>
            <a:prstGeom prst="line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000"/>
            </a:p>
          </p:txBody>
        </p:sp>
        <p:sp>
          <p:nvSpPr>
            <p:cNvPr id="601263" name="Rectangle 175"/>
            <p:cNvSpPr>
              <a:spLocks noChangeArrowheads="1"/>
            </p:cNvSpPr>
            <p:nvPr/>
          </p:nvSpPr>
          <p:spPr bwMode="auto">
            <a:xfrm>
              <a:off x="624" y="2640"/>
              <a:ext cx="720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/>
            </a:p>
          </p:txBody>
        </p:sp>
      </p:grpSp>
      <p:sp>
        <p:nvSpPr>
          <p:cNvPr id="601266" name="Rectangle 178"/>
          <p:cNvSpPr>
            <a:spLocks noChangeArrowheads="1"/>
          </p:cNvSpPr>
          <p:nvPr/>
        </p:nvSpPr>
        <p:spPr bwMode="auto">
          <a:xfrm>
            <a:off x="2133600" y="3290878"/>
            <a:ext cx="2286000" cy="228600"/>
          </a:xfrm>
          <a:prstGeom prst="rect">
            <a:avLst/>
          </a:prstGeom>
          <a:solidFill>
            <a:srgbClr val="FFC9E4"/>
          </a:solidFill>
          <a:ln w="9525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ko-KR" altLang="en-US" sz="1000" b="0"/>
              <a:t>차이가 나는 부분</a:t>
            </a:r>
          </a:p>
        </p:txBody>
      </p:sp>
    </p:spTree>
  </p:cSld>
  <p:clrMapOvr>
    <a:masterClrMapping/>
  </p:clrMapOvr>
  <p:transition spd="med"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/>
          <p:cNvSpPr/>
          <p:nvPr/>
        </p:nvSpPr>
        <p:spPr bwMode="auto">
          <a:xfrm>
            <a:off x="2739246" y="3405186"/>
            <a:ext cx="5202657" cy="32861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86" name="직사각형 85"/>
          <p:cNvSpPr/>
          <p:nvPr/>
        </p:nvSpPr>
        <p:spPr bwMode="auto">
          <a:xfrm>
            <a:off x="5340575" y="3405186"/>
            <a:ext cx="1950996" cy="2786082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소프트웨어 제품 개발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소프트웨어 제품 생성은 다양한 활동</a:t>
            </a:r>
            <a:r>
              <a:rPr lang="en-US" altLang="ko-KR" dirty="0" smtClean="0"/>
              <a:t>(Activities)</a:t>
            </a:r>
            <a:r>
              <a:rPr lang="ko-KR" altLang="en-US" dirty="0" smtClean="0"/>
              <a:t>이 존재</a:t>
            </a:r>
            <a:endParaRPr lang="en-US" altLang="ko-KR" dirty="0" smtClean="0"/>
          </a:p>
          <a:p>
            <a:r>
              <a:rPr lang="ko-KR" altLang="en-US" dirty="0" smtClean="0"/>
              <a:t>활동은 프로젝트 개발과 유지보수 상황에서 여러 차례로 반복 되어 짐</a:t>
            </a:r>
            <a:endParaRPr lang="en-US" altLang="ko-KR" dirty="0" smtClean="0"/>
          </a:p>
          <a:p>
            <a:r>
              <a:rPr lang="ko-KR" altLang="en-US" dirty="0" smtClean="0"/>
              <a:t>일부 프로젝트에서는 연결된 모든 활동을 가지는 것은 아니지만 이러한 활동은 좋은 개발 환경을 지원하는 것 중 하나임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847371" y="3548062"/>
            <a:ext cx="472969" cy="250033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휴먼모음T" pitchFamily="18" charset="-127"/>
                <a:ea typeface="휴먼모음T" pitchFamily="18" charset="-127"/>
              </a:rPr>
              <a:t>제품 마케팅</a:t>
            </a:r>
            <a:r>
              <a:rPr lang="en-US" altLang="ko-KR" sz="1200" dirty="0" smtClean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kumimoji="1" lang="en-US" altLang="ko-KR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휴먼모음T" pitchFamily="18" charset="-127"/>
                <a:ea typeface="휴먼모음T" pitchFamily="18" charset="-127"/>
              </a:rPr>
              <a:t>(Product Marketing)</a:t>
            </a:r>
            <a:endParaRPr kumimoji="1" lang="ko-KR" altLang="en-US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497703" y="3548062"/>
            <a:ext cx="472969" cy="250033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휴먼모음T" pitchFamily="18" charset="-127"/>
                <a:ea typeface="휴먼모음T" pitchFamily="18" charset="-127"/>
              </a:rPr>
              <a:t>요구사항 수집</a:t>
            </a:r>
            <a:endParaRPr kumimoji="1" lang="en-US" altLang="ko-KR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휴먼모음T" pitchFamily="18" charset="-127"/>
              <a:ea typeface="휴먼모음T" pitchFamily="18" charset="-127"/>
            </a:endParaRPr>
          </a:p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휴먼모음T" pitchFamily="18" charset="-127"/>
                <a:ea typeface="휴먼모음T" pitchFamily="18" charset="-127"/>
              </a:rPr>
              <a:t>(Gathering requirements)</a:t>
            </a:r>
            <a:endParaRPr kumimoji="1" lang="ko-KR" altLang="en-US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148036" y="3548062"/>
            <a:ext cx="472969" cy="250033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휴먼모음T" pitchFamily="18" charset="-127"/>
                <a:ea typeface="휴먼모음T" pitchFamily="18" charset="-127"/>
              </a:rPr>
              <a:t>기능명세 작성</a:t>
            </a:r>
            <a:endParaRPr kumimoji="1" lang="en-US" altLang="ko-KR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휴먼모음T" pitchFamily="18" charset="-127"/>
              <a:ea typeface="휴먼모음T" pitchFamily="18" charset="-127"/>
            </a:endParaRPr>
          </a:p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휴먼모음T" pitchFamily="18" charset="-127"/>
                <a:ea typeface="휴먼모음T" pitchFamily="18" charset="-127"/>
              </a:rPr>
              <a:t>(Writing functional Specification)</a:t>
            </a:r>
            <a:endParaRPr kumimoji="1" lang="ko-KR" altLang="en-US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798367" y="3548062"/>
            <a:ext cx="472969" cy="2500330"/>
          </a:xfrm>
          <a:prstGeom prst="rect">
            <a:avLst/>
          </a:prstGeom>
          <a:solidFill>
            <a:srgbClr val="FFFFBD"/>
          </a:solidFill>
          <a:ln>
            <a:headEnd type="none" w="med" len="med"/>
            <a:tailEnd type="none" w="med" len="med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휴먼모음T" pitchFamily="18" charset="-127"/>
                <a:ea typeface="휴먼모음T" pitchFamily="18" charset="-127"/>
              </a:rPr>
              <a:t>구현</a:t>
            </a:r>
            <a:r>
              <a:rPr lang="en-US" altLang="ko-KR" sz="1200" dirty="0" smtClean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kumimoji="1" lang="en-US" altLang="ko-KR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휴먼모음T" pitchFamily="18" charset="-127"/>
                <a:ea typeface="휴먼모음T" pitchFamily="18" charset="-127"/>
              </a:rPr>
              <a:t>(Implementation)</a:t>
            </a:r>
            <a:endParaRPr kumimoji="1" lang="ko-KR" altLang="en-US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3448700" y="3548062"/>
            <a:ext cx="472969" cy="2500330"/>
          </a:xfrm>
          <a:prstGeom prst="rect">
            <a:avLst/>
          </a:prstGeom>
          <a:solidFill>
            <a:srgbClr val="FFFFBD"/>
          </a:solidFill>
          <a:ln>
            <a:headEnd type="none" w="med" len="med"/>
            <a:tailEnd type="none" w="med" len="med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휴먼모음T" pitchFamily="18" charset="-127"/>
                <a:ea typeface="휴먼모음T" pitchFamily="18" charset="-127"/>
              </a:rPr>
              <a:t>테스팅</a:t>
            </a:r>
            <a:r>
              <a:rPr lang="en-US" altLang="ko-KR" sz="1200" dirty="0" smtClean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 (Testing)</a:t>
            </a:r>
            <a:endParaRPr kumimoji="1" lang="ko-KR" altLang="en-US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4099032" y="3548062"/>
            <a:ext cx="472969" cy="2500330"/>
          </a:xfrm>
          <a:prstGeom prst="rect">
            <a:avLst/>
          </a:prstGeom>
          <a:solidFill>
            <a:srgbClr val="FFFFBD"/>
          </a:solidFill>
          <a:ln>
            <a:headEnd type="none" w="med" len="med"/>
            <a:tailEnd type="none" w="med" len="med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휴먼모음T" pitchFamily="18" charset="-127"/>
                <a:ea typeface="휴먼모음T" pitchFamily="18" charset="-127"/>
              </a:rPr>
              <a:t>문서</a:t>
            </a:r>
            <a:r>
              <a:rPr lang="en-US" altLang="ko-KR" sz="1200" dirty="0" smtClean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kumimoji="1" lang="en-US" altLang="ko-KR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휴먼모음T" pitchFamily="18" charset="-127"/>
                <a:ea typeface="휴먼모음T" pitchFamily="18" charset="-127"/>
              </a:rPr>
              <a:t>(Documentation)</a:t>
            </a:r>
            <a:endParaRPr kumimoji="1" lang="ko-KR" altLang="en-US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4749364" y="3548062"/>
            <a:ext cx="472969" cy="2500330"/>
          </a:xfrm>
          <a:prstGeom prst="rect">
            <a:avLst/>
          </a:prstGeom>
          <a:solidFill>
            <a:srgbClr val="FFFFBD"/>
          </a:solidFill>
          <a:ln>
            <a:headEnd type="none" w="med" len="med"/>
            <a:tailEnd type="none" w="med" len="med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dirty="0" smtClean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릴리즈</a:t>
            </a:r>
            <a:r>
              <a:rPr kumimoji="1" lang="ko-KR" alt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휴먼모음T" pitchFamily="18" charset="-127"/>
                <a:ea typeface="휴먼모음T" pitchFamily="18" charset="-127"/>
              </a:rPr>
              <a:t> </a:t>
            </a:r>
            <a:r>
              <a:rPr kumimoji="1" lang="en-US" altLang="ko-KR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altLang="ko-KR" sz="1200" dirty="0" smtClean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Release)</a:t>
            </a:r>
            <a:endParaRPr kumimoji="1" lang="ko-KR" altLang="en-US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5399696" y="3548062"/>
            <a:ext cx="472969" cy="250033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dirty="0" smtClean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마케팅 </a:t>
            </a:r>
            <a:r>
              <a:rPr lang="en-US" altLang="ko-KR" sz="1200" dirty="0" smtClean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(Marketing)</a:t>
            </a:r>
            <a:r>
              <a:rPr lang="ko-KR" altLang="en-US" sz="1200" dirty="0" smtClean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endParaRPr kumimoji="1" lang="ko-KR" altLang="en-US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6050028" y="3548062"/>
            <a:ext cx="472969" cy="250033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휴먼모음T" pitchFamily="18" charset="-127"/>
                <a:ea typeface="휴먼모음T" pitchFamily="18" charset="-127"/>
              </a:rPr>
              <a:t>판매 </a:t>
            </a:r>
            <a:r>
              <a:rPr kumimoji="1" lang="en-US" altLang="ko-KR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휴먼모음T" pitchFamily="18" charset="-127"/>
                <a:ea typeface="휴먼모음T" pitchFamily="18" charset="-127"/>
              </a:rPr>
              <a:t>(Sales)</a:t>
            </a:r>
            <a:endParaRPr kumimoji="1" lang="ko-KR" altLang="en-US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6700360" y="3548062"/>
            <a:ext cx="472969" cy="250033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휴먼모음T" pitchFamily="18" charset="-127"/>
                <a:ea typeface="휴먼모음T" pitchFamily="18" charset="-127"/>
              </a:rPr>
              <a:t>지원 </a:t>
            </a:r>
            <a:r>
              <a:rPr kumimoji="1" lang="en-US" altLang="ko-KR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휴먼모음T" pitchFamily="18" charset="-127"/>
                <a:ea typeface="휴먼모음T" pitchFamily="18" charset="-127"/>
              </a:rPr>
              <a:t>(Support)</a:t>
            </a:r>
            <a:endParaRPr kumimoji="1" lang="ko-KR" altLang="en-US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7350692" y="3548062"/>
            <a:ext cx="472969" cy="2500330"/>
          </a:xfrm>
          <a:prstGeom prst="rect">
            <a:avLst/>
          </a:prstGeom>
          <a:solidFill>
            <a:srgbClr val="FFFFBD"/>
          </a:solidFill>
          <a:ln>
            <a:headEnd type="none" w="med" len="med"/>
            <a:tailEnd type="none" w="med" len="med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휴먼모음T" pitchFamily="18" charset="-127"/>
                <a:ea typeface="휴먼모음T" pitchFamily="18" charset="-127"/>
              </a:rPr>
              <a:t>유지보수 </a:t>
            </a:r>
            <a:r>
              <a:rPr kumimoji="1" lang="en-US" altLang="ko-KR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휴먼모음T" pitchFamily="18" charset="-127"/>
                <a:ea typeface="휴먼모음T" pitchFamily="18" charset="-127"/>
              </a:rPr>
              <a:t>(Maintenance)</a:t>
            </a:r>
            <a:endParaRPr kumimoji="1" lang="ko-KR" altLang="en-US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8001025" y="3548062"/>
            <a:ext cx="472969" cy="250033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휴먼모음T" pitchFamily="18" charset="-127"/>
                <a:ea typeface="휴먼모음T" pitchFamily="18" charset="-127"/>
              </a:rPr>
              <a:t>지원 종료 </a:t>
            </a:r>
            <a:r>
              <a:rPr kumimoji="1" lang="en-US" altLang="ko-KR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휴먼모음T" pitchFamily="18" charset="-127"/>
                <a:ea typeface="휴먼모음T" pitchFamily="18" charset="-127"/>
              </a:rPr>
              <a:t>(End of support)</a:t>
            </a:r>
            <a:endParaRPr kumimoji="1" lang="ko-KR" altLang="en-US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휴먼모음T" pitchFamily="18" charset="-127"/>
              <a:ea typeface="휴먼모음T" pitchFamily="18" charset="-127"/>
            </a:endParaRPr>
          </a:p>
        </p:txBody>
      </p:sp>
      <p:cxnSp>
        <p:nvCxnSpPr>
          <p:cNvPr id="18" name="꺾인 연결선 17"/>
          <p:cNvCxnSpPr>
            <a:stCxn id="9" idx="0"/>
            <a:endCxn id="8" idx="0"/>
          </p:cNvCxnSpPr>
          <p:nvPr/>
        </p:nvCxnSpPr>
        <p:spPr bwMode="auto">
          <a:xfrm rot="16200000" flipV="1">
            <a:off x="3359880" y="3222898"/>
            <a:ext cx="1588" cy="650331"/>
          </a:xfrm>
          <a:prstGeom prst="bentConnector3">
            <a:avLst>
              <a:gd name="adj1" fmla="val 14395466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21" name="꺾인 연결선 20"/>
          <p:cNvCxnSpPr>
            <a:stCxn id="7" idx="0"/>
            <a:endCxn id="6" idx="0"/>
          </p:cNvCxnSpPr>
          <p:nvPr/>
        </p:nvCxnSpPr>
        <p:spPr bwMode="auto">
          <a:xfrm rot="16200000" flipV="1">
            <a:off x="2059216" y="3222898"/>
            <a:ext cx="1588" cy="650331"/>
          </a:xfrm>
          <a:prstGeom prst="bentConnector3">
            <a:avLst>
              <a:gd name="adj1" fmla="val 14395466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25" name="직사각형 24"/>
          <p:cNvSpPr/>
          <p:nvPr/>
        </p:nvSpPr>
        <p:spPr bwMode="auto">
          <a:xfrm>
            <a:off x="906492" y="3548062"/>
            <a:ext cx="11824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1024734" y="3548062"/>
            <a:ext cx="11824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142976" y="3548062"/>
            <a:ext cx="11824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휴먼모음T" pitchFamily="18" charset="-127"/>
              <a:ea typeface="휴먼모음T" pitchFamily="18" charset="-127"/>
            </a:endParaRPr>
          </a:p>
        </p:txBody>
      </p:sp>
      <p:cxnSp>
        <p:nvCxnSpPr>
          <p:cNvPr id="28" name="꺾인 연결선 27"/>
          <p:cNvCxnSpPr>
            <a:stCxn id="14" idx="0"/>
            <a:endCxn id="25" idx="0"/>
          </p:cNvCxnSpPr>
          <p:nvPr/>
        </p:nvCxnSpPr>
        <p:spPr bwMode="auto">
          <a:xfrm rot="16200000" flipV="1">
            <a:off x="3951092" y="562446"/>
            <a:ext cx="1588" cy="5971231"/>
          </a:xfrm>
          <a:prstGeom prst="bentConnector3">
            <a:avLst>
              <a:gd name="adj1" fmla="val 41788741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2" name="꺾인 연결선 31"/>
          <p:cNvCxnSpPr>
            <a:stCxn id="13" idx="0"/>
            <a:endCxn id="26" idx="0"/>
          </p:cNvCxnSpPr>
          <p:nvPr/>
        </p:nvCxnSpPr>
        <p:spPr bwMode="auto">
          <a:xfrm rot="16200000" flipV="1">
            <a:off x="3685047" y="946733"/>
            <a:ext cx="1588" cy="5202657"/>
          </a:xfrm>
          <a:prstGeom prst="bentConnector3">
            <a:avLst>
              <a:gd name="adj1" fmla="val 33403033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6" name="꺾인 연결선 35"/>
          <p:cNvCxnSpPr>
            <a:stCxn id="12" idx="0"/>
            <a:endCxn id="27" idx="0"/>
          </p:cNvCxnSpPr>
          <p:nvPr/>
        </p:nvCxnSpPr>
        <p:spPr bwMode="auto">
          <a:xfrm rot="16200000" flipV="1">
            <a:off x="3419002" y="1331021"/>
            <a:ext cx="1588" cy="4434083"/>
          </a:xfrm>
          <a:prstGeom prst="bentConnector3">
            <a:avLst>
              <a:gd name="adj1" fmla="val 2222211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54" name="꺾인 연결선 53"/>
          <p:cNvCxnSpPr>
            <a:stCxn id="5" idx="3"/>
            <a:endCxn id="6" idx="1"/>
          </p:cNvCxnSpPr>
          <p:nvPr/>
        </p:nvCxnSpPr>
        <p:spPr bwMode="auto">
          <a:xfrm>
            <a:off x="1320339" y="4798227"/>
            <a:ext cx="177363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5" name="꺾인 연결선 54"/>
          <p:cNvCxnSpPr>
            <a:stCxn id="6" idx="3"/>
            <a:endCxn id="7" idx="1"/>
          </p:cNvCxnSpPr>
          <p:nvPr/>
        </p:nvCxnSpPr>
        <p:spPr bwMode="auto">
          <a:xfrm>
            <a:off x="1970672" y="4798227"/>
            <a:ext cx="177363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8" name="꺾인 연결선 57"/>
          <p:cNvCxnSpPr>
            <a:stCxn id="7" idx="3"/>
            <a:endCxn id="8" idx="1"/>
          </p:cNvCxnSpPr>
          <p:nvPr/>
        </p:nvCxnSpPr>
        <p:spPr bwMode="auto">
          <a:xfrm>
            <a:off x="2621004" y="4798227"/>
            <a:ext cx="177363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1" name="꺾인 연결선 60"/>
          <p:cNvCxnSpPr>
            <a:stCxn id="8" idx="3"/>
            <a:endCxn id="9" idx="1"/>
          </p:cNvCxnSpPr>
          <p:nvPr/>
        </p:nvCxnSpPr>
        <p:spPr bwMode="auto">
          <a:xfrm>
            <a:off x="3271336" y="4798227"/>
            <a:ext cx="177363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4" name="꺾인 연결선 63"/>
          <p:cNvCxnSpPr>
            <a:stCxn id="9" idx="3"/>
            <a:endCxn id="10" idx="1"/>
          </p:cNvCxnSpPr>
          <p:nvPr/>
        </p:nvCxnSpPr>
        <p:spPr bwMode="auto">
          <a:xfrm>
            <a:off x="3921668" y="4798227"/>
            <a:ext cx="177363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7" name="꺾인 연결선 66"/>
          <p:cNvCxnSpPr>
            <a:stCxn id="10" idx="3"/>
            <a:endCxn id="11" idx="1"/>
          </p:cNvCxnSpPr>
          <p:nvPr/>
        </p:nvCxnSpPr>
        <p:spPr bwMode="auto">
          <a:xfrm>
            <a:off x="4572000" y="4798227"/>
            <a:ext cx="177363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0" name="꺾인 연결선 69"/>
          <p:cNvCxnSpPr>
            <a:stCxn id="11" idx="3"/>
            <a:endCxn id="12" idx="1"/>
          </p:cNvCxnSpPr>
          <p:nvPr/>
        </p:nvCxnSpPr>
        <p:spPr bwMode="auto">
          <a:xfrm>
            <a:off x="5222332" y="4798227"/>
            <a:ext cx="177363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3" name="꺾인 연결선 72"/>
          <p:cNvCxnSpPr>
            <a:stCxn id="12" idx="3"/>
            <a:endCxn id="13" idx="1"/>
          </p:cNvCxnSpPr>
          <p:nvPr/>
        </p:nvCxnSpPr>
        <p:spPr bwMode="auto">
          <a:xfrm>
            <a:off x="5872664" y="4798227"/>
            <a:ext cx="177363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6" name="꺾인 연결선 75"/>
          <p:cNvCxnSpPr>
            <a:stCxn id="13" idx="3"/>
            <a:endCxn id="14" idx="1"/>
          </p:cNvCxnSpPr>
          <p:nvPr/>
        </p:nvCxnSpPr>
        <p:spPr bwMode="auto">
          <a:xfrm>
            <a:off x="6522997" y="4798227"/>
            <a:ext cx="177363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9" name="꺾인 연결선 78"/>
          <p:cNvCxnSpPr>
            <a:stCxn id="14" idx="3"/>
            <a:endCxn id="15" idx="1"/>
          </p:cNvCxnSpPr>
          <p:nvPr/>
        </p:nvCxnSpPr>
        <p:spPr bwMode="auto">
          <a:xfrm>
            <a:off x="7173329" y="4798227"/>
            <a:ext cx="177363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2" name="꺾인 연결선 81"/>
          <p:cNvCxnSpPr>
            <a:stCxn id="15" idx="3"/>
            <a:endCxn id="16" idx="1"/>
          </p:cNvCxnSpPr>
          <p:nvPr/>
        </p:nvCxnSpPr>
        <p:spPr bwMode="auto">
          <a:xfrm>
            <a:off x="7823661" y="4798227"/>
            <a:ext cx="177363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87" name="TextBox 86"/>
          <p:cNvSpPr txBox="1"/>
          <p:nvPr/>
        </p:nvSpPr>
        <p:spPr>
          <a:xfrm>
            <a:off x="3980790" y="6262709"/>
            <a:ext cx="2973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통합 환경 관점의 소프트웨어 제품 개발 활동</a:t>
            </a:r>
            <a:endParaRPr lang="ko-KR" altLang="en-US" sz="1200" dirty="0">
              <a:solidFill>
                <a:schemeClr val="tx1">
                  <a:lumMod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AutoShape 17"/>
          <p:cNvSpPr>
            <a:spLocks noChangeArrowheads="1"/>
          </p:cNvSpPr>
          <p:nvPr/>
        </p:nvSpPr>
        <p:spPr bwMode="auto">
          <a:xfrm rot="10800000">
            <a:off x="5859020" y="3857628"/>
            <a:ext cx="2933317" cy="642942"/>
          </a:xfrm>
          <a:prstGeom prst="chevron">
            <a:avLst>
              <a:gd name="adj" fmla="val 27605"/>
            </a:avLst>
          </a:prstGeom>
          <a:solidFill>
            <a:srgbClr val="DEF5BB"/>
          </a:solidFill>
          <a:ln w="381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소프트웨어 제품 개발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일부 프로젝트에서는 소프트웨어 제품 개발에 필요한 활동이 적거나 존재하지 않을 수 있음</a:t>
            </a:r>
            <a:endParaRPr lang="en-US" altLang="ko-KR" dirty="0" smtClean="0"/>
          </a:p>
          <a:p>
            <a:r>
              <a:rPr lang="ko-KR" altLang="en-US" dirty="0" smtClean="0"/>
              <a:t>또한 적용된 활동들도 프로젝트 마다 다른 의미로 사용될 수 있음</a:t>
            </a:r>
            <a:endParaRPr lang="en-US" altLang="ko-KR" dirty="0" smtClean="0"/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3080329" y="4405328"/>
            <a:ext cx="3138651" cy="1238250"/>
            <a:chOff x="4325" y="3106"/>
            <a:chExt cx="1763" cy="786"/>
          </a:xfrm>
        </p:grpSpPr>
        <p:grpSp>
          <p:nvGrpSpPr>
            <p:cNvPr id="6" name="Group 12"/>
            <p:cNvGrpSpPr>
              <a:grpSpLocks/>
            </p:cNvGrpSpPr>
            <p:nvPr/>
          </p:nvGrpSpPr>
          <p:grpSpPr bwMode="auto">
            <a:xfrm>
              <a:off x="4325" y="3290"/>
              <a:ext cx="1019" cy="602"/>
              <a:chOff x="4325" y="3290"/>
              <a:chExt cx="1019" cy="602"/>
            </a:xfrm>
          </p:grpSpPr>
          <p:sp>
            <p:nvSpPr>
              <p:cNvPr id="38" name="Freeform 13"/>
              <p:cNvSpPr>
                <a:spLocks/>
              </p:cNvSpPr>
              <p:nvPr/>
            </p:nvSpPr>
            <p:spPr bwMode="auto">
              <a:xfrm>
                <a:off x="4325" y="3290"/>
                <a:ext cx="1019" cy="602"/>
              </a:xfrm>
              <a:custGeom>
                <a:avLst/>
                <a:gdLst/>
                <a:ahLst/>
                <a:cxnLst>
                  <a:cxn ang="0">
                    <a:pos x="816" y="113"/>
                  </a:cxn>
                  <a:cxn ang="0">
                    <a:pos x="980" y="118"/>
                  </a:cxn>
                  <a:cxn ang="0">
                    <a:pos x="1024" y="134"/>
                  </a:cxn>
                  <a:cxn ang="0">
                    <a:pos x="1301" y="369"/>
                  </a:cxn>
                  <a:cxn ang="0">
                    <a:pos x="1438" y="550"/>
                  </a:cxn>
                  <a:cxn ang="0">
                    <a:pos x="1636" y="629"/>
                  </a:cxn>
                  <a:cxn ang="0">
                    <a:pos x="1722" y="663"/>
                  </a:cxn>
                  <a:cxn ang="0">
                    <a:pos x="1796" y="671"/>
                  </a:cxn>
                  <a:cxn ang="0">
                    <a:pos x="1876" y="678"/>
                  </a:cxn>
                  <a:cxn ang="0">
                    <a:pos x="1937" y="692"/>
                  </a:cxn>
                  <a:cxn ang="0">
                    <a:pos x="1992" y="734"/>
                  </a:cxn>
                  <a:cxn ang="0">
                    <a:pos x="1993" y="790"/>
                  </a:cxn>
                  <a:cxn ang="0">
                    <a:pos x="1968" y="832"/>
                  </a:cxn>
                  <a:cxn ang="0">
                    <a:pos x="2008" y="849"/>
                  </a:cxn>
                  <a:cxn ang="0">
                    <a:pos x="2039" y="901"/>
                  </a:cxn>
                  <a:cxn ang="0">
                    <a:pos x="2029" y="968"/>
                  </a:cxn>
                  <a:cxn ang="0">
                    <a:pos x="1994" y="996"/>
                  </a:cxn>
                  <a:cxn ang="0">
                    <a:pos x="1976" y="1023"/>
                  </a:cxn>
                  <a:cxn ang="0">
                    <a:pos x="1974" y="1065"/>
                  </a:cxn>
                  <a:cxn ang="0">
                    <a:pos x="1956" y="1101"/>
                  </a:cxn>
                  <a:cxn ang="0">
                    <a:pos x="1925" y="1126"/>
                  </a:cxn>
                  <a:cxn ang="0">
                    <a:pos x="1741" y="1124"/>
                  </a:cxn>
                  <a:cxn ang="0">
                    <a:pos x="1617" y="1172"/>
                  </a:cxn>
                  <a:cxn ang="0">
                    <a:pos x="1552" y="1206"/>
                  </a:cxn>
                  <a:cxn ang="0">
                    <a:pos x="1351" y="1167"/>
                  </a:cxn>
                  <a:cxn ang="0">
                    <a:pos x="960" y="1118"/>
                  </a:cxn>
                  <a:cxn ang="0">
                    <a:pos x="494" y="807"/>
                  </a:cxn>
                  <a:cxn ang="0">
                    <a:pos x="401" y="686"/>
                  </a:cxn>
                  <a:cxn ang="0">
                    <a:pos x="274" y="458"/>
                  </a:cxn>
                  <a:cxn ang="0">
                    <a:pos x="238" y="479"/>
                  </a:cxn>
                  <a:cxn ang="0">
                    <a:pos x="188" y="487"/>
                  </a:cxn>
                  <a:cxn ang="0">
                    <a:pos x="138" y="482"/>
                  </a:cxn>
                  <a:cxn ang="0">
                    <a:pos x="73" y="468"/>
                  </a:cxn>
                  <a:cxn ang="0">
                    <a:pos x="16" y="426"/>
                  </a:cxn>
                  <a:cxn ang="0">
                    <a:pos x="0" y="351"/>
                  </a:cxn>
                  <a:cxn ang="0">
                    <a:pos x="11" y="282"/>
                  </a:cxn>
                  <a:cxn ang="0">
                    <a:pos x="48" y="230"/>
                  </a:cxn>
                  <a:cxn ang="0">
                    <a:pos x="100" y="189"/>
                  </a:cxn>
                  <a:cxn ang="0">
                    <a:pos x="147" y="164"/>
                  </a:cxn>
                  <a:cxn ang="0">
                    <a:pos x="259" y="55"/>
                  </a:cxn>
                  <a:cxn ang="0">
                    <a:pos x="507" y="0"/>
                  </a:cxn>
                  <a:cxn ang="0">
                    <a:pos x="643" y="31"/>
                  </a:cxn>
                  <a:cxn ang="0">
                    <a:pos x="720" y="71"/>
                  </a:cxn>
                </a:cxnLst>
                <a:rect l="0" t="0" r="r" b="b"/>
                <a:pathLst>
                  <a:path w="2039" h="1206">
                    <a:moveTo>
                      <a:pt x="788" y="116"/>
                    </a:moveTo>
                    <a:lnTo>
                      <a:pt x="816" y="113"/>
                    </a:lnTo>
                    <a:lnTo>
                      <a:pt x="956" y="113"/>
                    </a:lnTo>
                    <a:lnTo>
                      <a:pt x="980" y="118"/>
                    </a:lnTo>
                    <a:lnTo>
                      <a:pt x="1002" y="124"/>
                    </a:lnTo>
                    <a:lnTo>
                      <a:pt x="1024" y="134"/>
                    </a:lnTo>
                    <a:lnTo>
                      <a:pt x="1202" y="261"/>
                    </a:lnTo>
                    <a:lnTo>
                      <a:pt x="1301" y="369"/>
                    </a:lnTo>
                    <a:lnTo>
                      <a:pt x="1357" y="436"/>
                    </a:lnTo>
                    <a:lnTo>
                      <a:pt x="1438" y="550"/>
                    </a:lnTo>
                    <a:lnTo>
                      <a:pt x="1543" y="599"/>
                    </a:lnTo>
                    <a:lnTo>
                      <a:pt x="1636" y="629"/>
                    </a:lnTo>
                    <a:lnTo>
                      <a:pt x="1694" y="652"/>
                    </a:lnTo>
                    <a:lnTo>
                      <a:pt x="1722" y="663"/>
                    </a:lnTo>
                    <a:lnTo>
                      <a:pt x="1748" y="668"/>
                    </a:lnTo>
                    <a:lnTo>
                      <a:pt x="1796" y="671"/>
                    </a:lnTo>
                    <a:lnTo>
                      <a:pt x="1837" y="673"/>
                    </a:lnTo>
                    <a:lnTo>
                      <a:pt x="1876" y="678"/>
                    </a:lnTo>
                    <a:lnTo>
                      <a:pt x="1908" y="685"/>
                    </a:lnTo>
                    <a:lnTo>
                      <a:pt x="1937" y="692"/>
                    </a:lnTo>
                    <a:lnTo>
                      <a:pt x="1972" y="710"/>
                    </a:lnTo>
                    <a:lnTo>
                      <a:pt x="1992" y="734"/>
                    </a:lnTo>
                    <a:lnTo>
                      <a:pt x="1995" y="767"/>
                    </a:lnTo>
                    <a:lnTo>
                      <a:pt x="1993" y="790"/>
                    </a:lnTo>
                    <a:lnTo>
                      <a:pt x="1983" y="815"/>
                    </a:lnTo>
                    <a:lnTo>
                      <a:pt x="1968" y="832"/>
                    </a:lnTo>
                    <a:lnTo>
                      <a:pt x="1989" y="837"/>
                    </a:lnTo>
                    <a:lnTo>
                      <a:pt x="2008" y="849"/>
                    </a:lnTo>
                    <a:lnTo>
                      <a:pt x="2026" y="869"/>
                    </a:lnTo>
                    <a:lnTo>
                      <a:pt x="2039" y="901"/>
                    </a:lnTo>
                    <a:lnTo>
                      <a:pt x="2039" y="938"/>
                    </a:lnTo>
                    <a:lnTo>
                      <a:pt x="2029" y="968"/>
                    </a:lnTo>
                    <a:lnTo>
                      <a:pt x="2011" y="986"/>
                    </a:lnTo>
                    <a:lnTo>
                      <a:pt x="1994" y="996"/>
                    </a:lnTo>
                    <a:lnTo>
                      <a:pt x="1969" y="1006"/>
                    </a:lnTo>
                    <a:lnTo>
                      <a:pt x="1976" y="1023"/>
                    </a:lnTo>
                    <a:lnTo>
                      <a:pt x="1979" y="1044"/>
                    </a:lnTo>
                    <a:lnTo>
                      <a:pt x="1974" y="1065"/>
                    </a:lnTo>
                    <a:lnTo>
                      <a:pt x="1968" y="1082"/>
                    </a:lnTo>
                    <a:lnTo>
                      <a:pt x="1956" y="1101"/>
                    </a:lnTo>
                    <a:lnTo>
                      <a:pt x="1944" y="1114"/>
                    </a:lnTo>
                    <a:lnTo>
                      <a:pt x="1925" y="1126"/>
                    </a:lnTo>
                    <a:lnTo>
                      <a:pt x="1902" y="1131"/>
                    </a:lnTo>
                    <a:lnTo>
                      <a:pt x="1741" y="1124"/>
                    </a:lnTo>
                    <a:lnTo>
                      <a:pt x="1636" y="1137"/>
                    </a:lnTo>
                    <a:lnTo>
                      <a:pt x="1617" y="1172"/>
                    </a:lnTo>
                    <a:lnTo>
                      <a:pt x="1593" y="1197"/>
                    </a:lnTo>
                    <a:lnTo>
                      <a:pt x="1552" y="1206"/>
                    </a:lnTo>
                    <a:lnTo>
                      <a:pt x="1518" y="1202"/>
                    </a:lnTo>
                    <a:lnTo>
                      <a:pt x="1351" y="1167"/>
                    </a:lnTo>
                    <a:lnTo>
                      <a:pt x="1227" y="1149"/>
                    </a:lnTo>
                    <a:lnTo>
                      <a:pt x="960" y="1118"/>
                    </a:lnTo>
                    <a:lnTo>
                      <a:pt x="581" y="907"/>
                    </a:lnTo>
                    <a:lnTo>
                      <a:pt x="494" y="807"/>
                    </a:lnTo>
                    <a:lnTo>
                      <a:pt x="438" y="740"/>
                    </a:lnTo>
                    <a:lnTo>
                      <a:pt x="401" y="686"/>
                    </a:lnTo>
                    <a:lnTo>
                      <a:pt x="339" y="586"/>
                    </a:lnTo>
                    <a:lnTo>
                      <a:pt x="274" y="458"/>
                    </a:lnTo>
                    <a:lnTo>
                      <a:pt x="262" y="469"/>
                    </a:lnTo>
                    <a:lnTo>
                      <a:pt x="238" y="479"/>
                    </a:lnTo>
                    <a:lnTo>
                      <a:pt x="214" y="484"/>
                    </a:lnTo>
                    <a:lnTo>
                      <a:pt x="188" y="487"/>
                    </a:lnTo>
                    <a:lnTo>
                      <a:pt x="162" y="486"/>
                    </a:lnTo>
                    <a:lnTo>
                      <a:pt x="138" y="482"/>
                    </a:lnTo>
                    <a:lnTo>
                      <a:pt x="110" y="476"/>
                    </a:lnTo>
                    <a:lnTo>
                      <a:pt x="73" y="468"/>
                    </a:lnTo>
                    <a:lnTo>
                      <a:pt x="39" y="450"/>
                    </a:lnTo>
                    <a:lnTo>
                      <a:pt x="16" y="426"/>
                    </a:lnTo>
                    <a:lnTo>
                      <a:pt x="3" y="390"/>
                    </a:lnTo>
                    <a:lnTo>
                      <a:pt x="0" y="351"/>
                    </a:lnTo>
                    <a:lnTo>
                      <a:pt x="2" y="312"/>
                    </a:lnTo>
                    <a:lnTo>
                      <a:pt x="11" y="282"/>
                    </a:lnTo>
                    <a:lnTo>
                      <a:pt x="29" y="253"/>
                    </a:lnTo>
                    <a:lnTo>
                      <a:pt x="48" y="230"/>
                    </a:lnTo>
                    <a:lnTo>
                      <a:pt x="70" y="210"/>
                    </a:lnTo>
                    <a:lnTo>
                      <a:pt x="100" y="189"/>
                    </a:lnTo>
                    <a:lnTo>
                      <a:pt x="122" y="176"/>
                    </a:lnTo>
                    <a:lnTo>
                      <a:pt x="147" y="164"/>
                    </a:lnTo>
                    <a:lnTo>
                      <a:pt x="158" y="137"/>
                    </a:lnTo>
                    <a:lnTo>
                      <a:pt x="259" y="55"/>
                    </a:lnTo>
                    <a:lnTo>
                      <a:pt x="383" y="6"/>
                    </a:lnTo>
                    <a:lnTo>
                      <a:pt x="507" y="0"/>
                    </a:lnTo>
                    <a:lnTo>
                      <a:pt x="593" y="15"/>
                    </a:lnTo>
                    <a:lnTo>
                      <a:pt x="643" y="31"/>
                    </a:lnTo>
                    <a:lnTo>
                      <a:pt x="678" y="47"/>
                    </a:lnTo>
                    <a:lnTo>
                      <a:pt x="720" y="71"/>
                    </a:lnTo>
                    <a:lnTo>
                      <a:pt x="788" y="116"/>
                    </a:lnTo>
                    <a:close/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9" name="Freeform 14"/>
              <p:cNvSpPr>
                <a:spLocks/>
              </p:cNvSpPr>
              <p:nvPr/>
            </p:nvSpPr>
            <p:spPr bwMode="auto">
              <a:xfrm>
                <a:off x="4646" y="3673"/>
                <a:ext cx="499" cy="210"/>
              </a:xfrm>
              <a:custGeom>
                <a:avLst/>
                <a:gdLst/>
                <a:ahLst/>
                <a:cxnLst>
                  <a:cxn ang="0">
                    <a:pos x="962" y="421"/>
                  </a:cxn>
                  <a:cxn ang="0">
                    <a:pos x="987" y="385"/>
                  </a:cxn>
                  <a:cxn ang="0">
                    <a:pos x="996" y="345"/>
                  </a:cxn>
                  <a:cxn ang="0">
                    <a:pos x="987" y="303"/>
                  </a:cxn>
                  <a:cxn ang="0">
                    <a:pos x="956" y="264"/>
                  </a:cxn>
                  <a:cxn ang="0">
                    <a:pos x="922" y="243"/>
                  </a:cxn>
                  <a:cxn ang="0">
                    <a:pos x="878" y="228"/>
                  </a:cxn>
                  <a:cxn ang="0">
                    <a:pos x="832" y="219"/>
                  </a:cxn>
                  <a:cxn ang="0">
                    <a:pos x="779" y="210"/>
                  </a:cxn>
                  <a:cxn ang="0">
                    <a:pos x="723" y="210"/>
                  </a:cxn>
                  <a:cxn ang="0">
                    <a:pos x="664" y="201"/>
                  </a:cxn>
                  <a:cxn ang="0">
                    <a:pos x="636" y="173"/>
                  </a:cxn>
                  <a:cxn ang="0">
                    <a:pos x="578" y="143"/>
                  </a:cxn>
                  <a:cxn ang="0">
                    <a:pos x="512" y="128"/>
                  </a:cxn>
                  <a:cxn ang="0">
                    <a:pos x="450" y="122"/>
                  </a:cxn>
                  <a:cxn ang="0">
                    <a:pos x="407" y="86"/>
                  </a:cxn>
                  <a:cxn ang="0">
                    <a:pos x="364" y="56"/>
                  </a:cxn>
                  <a:cxn ang="0">
                    <a:pos x="308" y="25"/>
                  </a:cxn>
                  <a:cxn ang="0">
                    <a:pos x="249" y="6"/>
                  </a:cxn>
                  <a:cxn ang="0">
                    <a:pos x="183" y="0"/>
                  </a:cxn>
                  <a:cxn ang="0">
                    <a:pos x="127" y="3"/>
                  </a:cxn>
                  <a:cxn ang="0">
                    <a:pos x="56" y="15"/>
                  </a:cxn>
                  <a:cxn ang="0">
                    <a:pos x="0" y="43"/>
                  </a:cxn>
                </a:cxnLst>
                <a:rect l="0" t="0" r="r" b="b"/>
                <a:pathLst>
                  <a:path w="996" h="421">
                    <a:moveTo>
                      <a:pt x="962" y="421"/>
                    </a:moveTo>
                    <a:lnTo>
                      <a:pt x="987" y="385"/>
                    </a:lnTo>
                    <a:lnTo>
                      <a:pt x="996" y="345"/>
                    </a:lnTo>
                    <a:lnTo>
                      <a:pt x="987" y="303"/>
                    </a:lnTo>
                    <a:lnTo>
                      <a:pt x="956" y="264"/>
                    </a:lnTo>
                    <a:lnTo>
                      <a:pt x="922" y="243"/>
                    </a:lnTo>
                    <a:lnTo>
                      <a:pt x="878" y="228"/>
                    </a:lnTo>
                    <a:lnTo>
                      <a:pt x="832" y="219"/>
                    </a:lnTo>
                    <a:lnTo>
                      <a:pt x="779" y="210"/>
                    </a:lnTo>
                    <a:lnTo>
                      <a:pt x="723" y="210"/>
                    </a:lnTo>
                    <a:lnTo>
                      <a:pt x="664" y="201"/>
                    </a:lnTo>
                    <a:lnTo>
                      <a:pt x="636" y="173"/>
                    </a:lnTo>
                    <a:lnTo>
                      <a:pt x="578" y="143"/>
                    </a:lnTo>
                    <a:lnTo>
                      <a:pt x="512" y="128"/>
                    </a:lnTo>
                    <a:lnTo>
                      <a:pt x="450" y="122"/>
                    </a:lnTo>
                    <a:lnTo>
                      <a:pt x="407" y="86"/>
                    </a:lnTo>
                    <a:lnTo>
                      <a:pt x="364" y="56"/>
                    </a:lnTo>
                    <a:lnTo>
                      <a:pt x="308" y="25"/>
                    </a:lnTo>
                    <a:lnTo>
                      <a:pt x="249" y="6"/>
                    </a:lnTo>
                    <a:lnTo>
                      <a:pt x="183" y="0"/>
                    </a:lnTo>
                    <a:lnTo>
                      <a:pt x="127" y="3"/>
                    </a:lnTo>
                    <a:lnTo>
                      <a:pt x="56" y="15"/>
                    </a:lnTo>
                    <a:lnTo>
                      <a:pt x="0" y="43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0" name="Freeform 15"/>
              <p:cNvSpPr>
                <a:spLocks/>
              </p:cNvSpPr>
              <p:nvPr/>
            </p:nvSpPr>
            <p:spPr bwMode="auto">
              <a:xfrm>
                <a:off x="4856" y="3690"/>
                <a:ext cx="453" cy="101"/>
              </a:xfrm>
              <a:custGeom>
                <a:avLst/>
                <a:gdLst/>
                <a:ahLst/>
                <a:cxnLst>
                  <a:cxn ang="0">
                    <a:pos x="906" y="203"/>
                  </a:cxn>
                  <a:cxn ang="0">
                    <a:pos x="884" y="179"/>
                  </a:cxn>
                  <a:cxn ang="0">
                    <a:pos x="850" y="158"/>
                  </a:cxn>
                  <a:cxn ang="0">
                    <a:pos x="816" y="148"/>
                  </a:cxn>
                  <a:cxn ang="0">
                    <a:pos x="772" y="139"/>
                  </a:cxn>
                  <a:cxn ang="0">
                    <a:pos x="729" y="136"/>
                  </a:cxn>
                  <a:cxn ang="0">
                    <a:pos x="676" y="136"/>
                  </a:cxn>
                  <a:cxn ang="0">
                    <a:pos x="627" y="142"/>
                  </a:cxn>
                  <a:cxn ang="0">
                    <a:pos x="577" y="127"/>
                  </a:cxn>
                  <a:cxn ang="0">
                    <a:pos x="524" y="112"/>
                  </a:cxn>
                  <a:cxn ang="0">
                    <a:pos x="472" y="100"/>
                  </a:cxn>
                  <a:cxn ang="0">
                    <a:pos x="422" y="94"/>
                  </a:cxn>
                  <a:cxn ang="0">
                    <a:pos x="376" y="88"/>
                  </a:cxn>
                  <a:cxn ang="0">
                    <a:pos x="341" y="67"/>
                  </a:cxn>
                  <a:cxn ang="0">
                    <a:pos x="301" y="43"/>
                  </a:cxn>
                  <a:cxn ang="0">
                    <a:pos x="261" y="22"/>
                  </a:cxn>
                  <a:cxn ang="0">
                    <a:pos x="217" y="6"/>
                  </a:cxn>
                  <a:cxn ang="0">
                    <a:pos x="171" y="0"/>
                  </a:cxn>
                  <a:cxn ang="0">
                    <a:pos x="128" y="0"/>
                  </a:cxn>
                  <a:cxn ang="0">
                    <a:pos x="78" y="12"/>
                  </a:cxn>
                  <a:cxn ang="0">
                    <a:pos x="50" y="30"/>
                  </a:cxn>
                  <a:cxn ang="0">
                    <a:pos x="22" y="47"/>
                  </a:cxn>
                  <a:cxn ang="0">
                    <a:pos x="0" y="61"/>
                  </a:cxn>
                </a:cxnLst>
                <a:rect l="0" t="0" r="r" b="b"/>
                <a:pathLst>
                  <a:path w="906" h="203">
                    <a:moveTo>
                      <a:pt x="906" y="203"/>
                    </a:moveTo>
                    <a:lnTo>
                      <a:pt x="884" y="179"/>
                    </a:lnTo>
                    <a:lnTo>
                      <a:pt x="850" y="158"/>
                    </a:lnTo>
                    <a:lnTo>
                      <a:pt x="816" y="148"/>
                    </a:lnTo>
                    <a:lnTo>
                      <a:pt x="772" y="139"/>
                    </a:lnTo>
                    <a:lnTo>
                      <a:pt x="729" y="136"/>
                    </a:lnTo>
                    <a:lnTo>
                      <a:pt x="676" y="136"/>
                    </a:lnTo>
                    <a:lnTo>
                      <a:pt x="627" y="142"/>
                    </a:lnTo>
                    <a:lnTo>
                      <a:pt x="577" y="127"/>
                    </a:lnTo>
                    <a:lnTo>
                      <a:pt x="524" y="112"/>
                    </a:lnTo>
                    <a:lnTo>
                      <a:pt x="472" y="100"/>
                    </a:lnTo>
                    <a:lnTo>
                      <a:pt x="422" y="94"/>
                    </a:lnTo>
                    <a:lnTo>
                      <a:pt x="376" y="88"/>
                    </a:lnTo>
                    <a:lnTo>
                      <a:pt x="341" y="67"/>
                    </a:lnTo>
                    <a:lnTo>
                      <a:pt x="301" y="43"/>
                    </a:lnTo>
                    <a:lnTo>
                      <a:pt x="261" y="22"/>
                    </a:lnTo>
                    <a:lnTo>
                      <a:pt x="217" y="6"/>
                    </a:lnTo>
                    <a:lnTo>
                      <a:pt x="171" y="0"/>
                    </a:lnTo>
                    <a:lnTo>
                      <a:pt x="128" y="0"/>
                    </a:lnTo>
                    <a:lnTo>
                      <a:pt x="78" y="12"/>
                    </a:lnTo>
                    <a:lnTo>
                      <a:pt x="50" y="30"/>
                    </a:lnTo>
                    <a:lnTo>
                      <a:pt x="22" y="47"/>
                    </a:lnTo>
                    <a:lnTo>
                      <a:pt x="0" y="61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1" name="Freeform 16"/>
              <p:cNvSpPr>
                <a:spLocks/>
              </p:cNvSpPr>
              <p:nvPr/>
            </p:nvSpPr>
            <p:spPr bwMode="auto">
              <a:xfrm>
                <a:off x="4934" y="3651"/>
                <a:ext cx="375" cy="54"/>
              </a:xfrm>
              <a:custGeom>
                <a:avLst/>
                <a:gdLst/>
                <a:ahLst/>
                <a:cxnLst>
                  <a:cxn ang="0">
                    <a:pos x="751" y="109"/>
                  </a:cxn>
                  <a:cxn ang="0">
                    <a:pos x="707" y="100"/>
                  </a:cxn>
                  <a:cxn ang="0">
                    <a:pos x="664" y="97"/>
                  </a:cxn>
                  <a:cxn ang="0">
                    <a:pos x="605" y="97"/>
                  </a:cxn>
                  <a:cxn ang="0">
                    <a:pos x="552" y="97"/>
                  </a:cxn>
                  <a:cxn ang="0">
                    <a:pos x="490" y="81"/>
                  </a:cxn>
                  <a:cxn ang="0">
                    <a:pos x="422" y="75"/>
                  </a:cxn>
                  <a:cxn ang="0">
                    <a:pos x="366" y="76"/>
                  </a:cxn>
                  <a:cxn ang="0">
                    <a:pos x="307" y="55"/>
                  </a:cxn>
                  <a:cxn ang="0">
                    <a:pos x="252" y="24"/>
                  </a:cxn>
                  <a:cxn ang="0">
                    <a:pos x="186" y="9"/>
                  </a:cxn>
                  <a:cxn ang="0">
                    <a:pos x="143" y="0"/>
                  </a:cxn>
                  <a:cxn ang="0">
                    <a:pos x="100" y="0"/>
                  </a:cxn>
                  <a:cxn ang="0">
                    <a:pos x="50" y="6"/>
                  </a:cxn>
                  <a:cxn ang="0">
                    <a:pos x="0" y="26"/>
                  </a:cxn>
                </a:cxnLst>
                <a:rect l="0" t="0" r="r" b="b"/>
                <a:pathLst>
                  <a:path w="751" h="109">
                    <a:moveTo>
                      <a:pt x="751" y="109"/>
                    </a:moveTo>
                    <a:lnTo>
                      <a:pt x="707" y="100"/>
                    </a:lnTo>
                    <a:lnTo>
                      <a:pt x="664" y="97"/>
                    </a:lnTo>
                    <a:lnTo>
                      <a:pt x="605" y="97"/>
                    </a:lnTo>
                    <a:lnTo>
                      <a:pt x="552" y="97"/>
                    </a:lnTo>
                    <a:lnTo>
                      <a:pt x="490" y="81"/>
                    </a:lnTo>
                    <a:lnTo>
                      <a:pt x="422" y="75"/>
                    </a:lnTo>
                    <a:lnTo>
                      <a:pt x="366" y="76"/>
                    </a:lnTo>
                    <a:lnTo>
                      <a:pt x="307" y="55"/>
                    </a:lnTo>
                    <a:lnTo>
                      <a:pt x="252" y="24"/>
                    </a:lnTo>
                    <a:lnTo>
                      <a:pt x="186" y="9"/>
                    </a:lnTo>
                    <a:lnTo>
                      <a:pt x="143" y="0"/>
                    </a:lnTo>
                    <a:lnTo>
                      <a:pt x="100" y="0"/>
                    </a:lnTo>
                    <a:lnTo>
                      <a:pt x="50" y="6"/>
                    </a:lnTo>
                    <a:lnTo>
                      <a:pt x="0" y="26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2" name="Freeform 17"/>
              <p:cNvSpPr>
                <a:spLocks/>
              </p:cNvSpPr>
              <p:nvPr/>
            </p:nvSpPr>
            <p:spPr bwMode="auto">
              <a:xfrm>
                <a:off x="4437" y="3368"/>
                <a:ext cx="65" cy="8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7" y="2"/>
                  </a:cxn>
                  <a:cxn ang="0">
                    <a:pos x="50" y="5"/>
                  </a:cxn>
                  <a:cxn ang="0">
                    <a:pos x="76" y="15"/>
                  </a:cxn>
                  <a:cxn ang="0">
                    <a:pos x="99" y="32"/>
                  </a:cxn>
                  <a:cxn ang="0">
                    <a:pos x="120" y="55"/>
                  </a:cxn>
                  <a:cxn ang="0">
                    <a:pos x="130" y="91"/>
                  </a:cxn>
                  <a:cxn ang="0">
                    <a:pos x="130" y="127"/>
                  </a:cxn>
                  <a:cxn ang="0">
                    <a:pos x="127" y="170"/>
                  </a:cxn>
                </a:cxnLst>
                <a:rect l="0" t="0" r="r" b="b"/>
                <a:pathLst>
                  <a:path w="130" h="170">
                    <a:moveTo>
                      <a:pt x="0" y="0"/>
                    </a:moveTo>
                    <a:lnTo>
                      <a:pt x="27" y="2"/>
                    </a:lnTo>
                    <a:lnTo>
                      <a:pt x="50" y="5"/>
                    </a:lnTo>
                    <a:lnTo>
                      <a:pt x="76" y="15"/>
                    </a:lnTo>
                    <a:lnTo>
                      <a:pt x="99" y="32"/>
                    </a:lnTo>
                    <a:lnTo>
                      <a:pt x="120" y="55"/>
                    </a:lnTo>
                    <a:lnTo>
                      <a:pt x="130" y="91"/>
                    </a:lnTo>
                    <a:lnTo>
                      <a:pt x="130" y="127"/>
                    </a:lnTo>
                    <a:lnTo>
                      <a:pt x="127" y="170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3" name="Freeform 18"/>
              <p:cNvSpPr>
                <a:spLocks/>
              </p:cNvSpPr>
              <p:nvPr/>
            </p:nvSpPr>
            <p:spPr bwMode="auto">
              <a:xfrm>
                <a:off x="4468" y="3394"/>
                <a:ext cx="45" cy="120"/>
              </a:xfrm>
              <a:custGeom>
                <a:avLst/>
                <a:gdLst/>
                <a:ahLst/>
                <a:cxnLst>
                  <a:cxn ang="0">
                    <a:pos x="89" y="0"/>
                  </a:cxn>
                  <a:cxn ang="0">
                    <a:pos x="83" y="55"/>
                  </a:cxn>
                  <a:cxn ang="0">
                    <a:pos x="74" y="111"/>
                  </a:cxn>
                  <a:cxn ang="0">
                    <a:pos x="65" y="150"/>
                  </a:cxn>
                  <a:cxn ang="0">
                    <a:pos x="52" y="181"/>
                  </a:cxn>
                  <a:cxn ang="0">
                    <a:pos x="38" y="201"/>
                  </a:cxn>
                  <a:cxn ang="0">
                    <a:pos x="22" y="221"/>
                  </a:cxn>
                  <a:cxn ang="0">
                    <a:pos x="0" y="241"/>
                  </a:cxn>
                </a:cxnLst>
                <a:rect l="0" t="0" r="r" b="b"/>
                <a:pathLst>
                  <a:path w="89" h="241">
                    <a:moveTo>
                      <a:pt x="89" y="0"/>
                    </a:moveTo>
                    <a:lnTo>
                      <a:pt x="83" y="55"/>
                    </a:lnTo>
                    <a:lnTo>
                      <a:pt x="74" y="111"/>
                    </a:lnTo>
                    <a:lnTo>
                      <a:pt x="65" y="150"/>
                    </a:lnTo>
                    <a:lnTo>
                      <a:pt x="52" y="181"/>
                    </a:lnTo>
                    <a:lnTo>
                      <a:pt x="38" y="201"/>
                    </a:lnTo>
                    <a:lnTo>
                      <a:pt x="22" y="221"/>
                    </a:lnTo>
                    <a:lnTo>
                      <a:pt x="0" y="241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4" name="Freeform 19"/>
              <p:cNvSpPr>
                <a:spLocks/>
              </p:cNvSpPr>
              <p:nvPr/>
            </p:nvSpPr>
            <p:spPr bwMode="auto">
              <a:xfrm>
                <a:off x="4485" y="3493"/>
                <a:ext cx="72" cy="16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33" y="0"/>
                  </a:cxn>
                  <a:cxn ang="0">
                    <a:pos x="66" y="3"/>
                  </a:cxn>
                  <a:cxn ang="0">
                    <a:pos x="99" y="12"/>
                  </a:cxn>
                  <a:cxn ang="0">
                    <a:pos x="142" y="34"/>
                  </a:cxn>
                </a:cxnLst>
                <a:rect l="0" t="0" r="r" b="b"/>
                <a:pathLst>
                  <a:path w="142" h="34">
                    <a:moveTo>
                      <a:pt x="0" y="4"/>
                    </a:moveTo>
                    <a:lnTo>
                      <a:pt x="33" y="0"/>
                    </a:lnTo>
                    <a:lnTo>
                      <a:pt x="66" y="3"/>
                    </a:lnTo>
                    <a:lnTo>
                      <a:pt x="99" y="12"/>
                    </a:lnTo>
                    <a:lnTo>
                      <a:pt x="142" y="34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5" name="Freeform 20"/>
              <p:cNvSpPr>
                <a:spLocks/>
              </p:cNvSpPr>
              <p:nvPr/>
            </p:nvSpPr>
            <p:spPr bwMode="auto">
              <a:xfrm>
                <a:off x="4469" y="3508"/>
                <a:ext cx="85" cy="23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35" y="4"/>
                  </a:cxn>
                  <a:cxn ang="0">
                    <a:pos x="55" y="0"/>
                  </a:cxn>
                  <a:cxn ang="0">
                    <a:pos x="84" y="1"/>
                  </a:cxn>
                  <a:cxn ang="0">
                    <a:pos x="115" y="11"/>
                  </a:cxn>
                  <a:cxn ang="0">
                    <a:pos x="145" y="27"/>
                  </a:cxn>
                  <a:cxn ang="0">
                    <a:pos x="168" y="45"/>
                  </a:cxn>
                </a:cxnLst>
                <a:rect l="0" t="0" r="r" b="b"/>
                <a:pathLst>
                  <a:path w="168" h="45">
                    <a:moveTo>
                      <a:pt x="0" y="13"/>
                    </a:moveTo>
                    <a:lnTo>
                      <a:pt x="35" y="4"/>
                    </a:lnTo>
                    <a:lnTo>
                      <a:pt x="55" y="0"/>
                    </a:lnTo>
                    <a:lnTo>
                      <a:pt x="84" y="1"/>
                    </a:lnTo>
                    <a:lnTo>
                      <a:pt x="115" y="11"/>
                    </a:lnTo>
                    <a:lnTo>
                      <a:pt x="145" y="27"/>
                    </a:lnTo>
                    <a:lnTo>
                      <a:pt x="168" y="45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6" name="Freeform 21"/>
              <p:cNvSpPr>
                <a:spLocks/>
              </p:cNvSpPr>
              <p:nvPr/>
            </p:nvSpPr>
            <p:spPr bwMode="auto">
              <a:xfrm>
                <a:off x="4712" y="3347"/>
                <a:ext cx="33" cy="178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30" y="24"/>
                  </a:cxn>
                  <a:cxn ang="0">
                    <a:pos x="46" y="56"/>
                  </a:cxn>
                  <a:cxn ang="0">
                    <a:pos x="59" y="93"/>
                  </a:cxn>
                  <a:cxn ang="0">
                    <a:pos x="66" y="130"/>
                  </a:cxn>
                  <a:cxn ang="0">
                    <a:pos x="66" y="173"/>
                  </a:cxn>
                  <a:cxn ang="0">
                    <a:pos x="62" y="211"/>
                  </a:cxn>
                  <a:cxn ang="0">
                    <a:pos x="54" y="252"/>
                  </a:cxn>
                  <a:cxn ang="0">
                    <a:pos x="38" y="290"/>
                  </a:cxn>
                  <a:cxn ang="0">
                    <a:pos x="21" y="324"/>
                  </a:cxn>
                  <a:cxn ang="0">
                    <a:pos x="0" y="356"/>
                  </a:cxn>
                </a:cxnLst>
                <a:rect l="0" t="0" r="r" b="b"/>
                <a:pathLst>
                  <a:path w="66" h="356">
                    <a:moveTo>
                      <a:pt x="16" y="0"/>
                    </a:moveTo>
                    <a:lnTo>
                      <a:pt x="30" y="24"/>
                    </a:lnTo>
                    <a:lnTo>
                      <a:pt x="46" y="56"/>
                    </a:lnTo>
                    <a:lnTo>
                      <a:pt x="59" y="93"/>
                    </a:lnTo>
                    <a:lnTo>
                      <a:pt x="66" y="130"/>
                    </a:lnTo>
                    <a:lnTo>
                      <a:pt x="66" y="173"/>
                    </a:lnTo>
                    <a:lnTo>
                      <a:pt x="62" y="211"/>
                    </a:lnTo>
                    <a:lnTo>
                      <a:pt x="54" y="252"/>
                    </a:lnTo>
                    <a:lnTo>
                      <a:pt x="38" y="290"/>
                    </a:lnTo>
                    <a:lnTo>
                      <a:pt x="21" y="324"/>
                    </a:lnTo>
                    <a:lnTo>
                      <a:pt x="0" y="356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7" name="Freeform 22"/>
              <p:cNvSpPr>
                <a:spLocks/>
              </p:cNvSpPr>
              <p:nvPr/>
            </p:nvSpPr>
            <p:spPr bwMode="auto">
              <a:xfrm>
                <a:off x="4554" y="3565"/>
                <a:ext cx="108" cy="39"/>
              </a:xfrm>
              <a:custGeom>
                <a:avLst/>
                <a:gdLst/>
                <a:ahLst/>
                <a:cxnLst>
                  <a:cxn ang="0">
                    <a:pos x="0" y="79"/>
                  </a:cxn>
                  <a:cxn ang="0">
                    <a:pos x="37" y="55"/>
                  </a:cxn>
                  <a:cxn ang="0">
                    <a:pos x="74" y="36"/>
                  </a:cxn>
                  <a:cxn ang="0">
                    <a:pos x="105" y="24"/>
                  </a:cxn>
                  <a:cxn ang="0">
                    <a:pos x="143" y="12"/>
                  </a:cxn>
                  <a:cxn ang="0">
                    <a:pos x="186" y="6"/>
                  </a:cxn>
                  <a:cxn ang="0">
                    <a:pos x="217" y="0"/>
                  </a:cxn>
                </a:cxnLst>
                <a:rect l="0" t="0" r="r" b="b"/>
                <a:pathLst>
                  <a:path w="217" h="79">
                    <a:moveTo>
                      <a:pt x="0" y="79"/>
                    </a:moveTo>
                    <a:lnTo>
                      <a:pt x="37" y="55"/>
                    </a:lnTo>
                    <a:lnTo>
                      <a:pt x="74" y="36"/>
                    </a:lnTo>
                    <a:lnTo>
                      <a:pt x="105" y="24"/>
                    </a:lnTo>
                    <a:lnTo>
                      <a:pt x="143" y="12"/>
                    </a:lnTo>
                    <a:lnTo>
                      <a:pt x="186" y="6"/>
                    </a:lnTo>
                    <a:lnTo>
                      <a:pt x="217" y="0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8" name="Freeform 23"/>
              <p:cNvSpPr>
                <a:spLocks/>
              </p:cNvSpPr>
              <p:nvPr/>
            </p:nvSpPr>
            <p:spPr bwMode="auto">
              <a:xfrm>
                <a:off x="4702" y="3447"/>
                <a:ext cx="174" cy="112"/>
              </a:xfrm>
              <a:custGeom>
                <a:avLst/>
                <a:gdLst/>
                <a:ahLst/>
                <a:cxnLst>
                  <a:cxn ang="0">
                    <a:pos x="0" y="223"/>
                  </a:cxn>
                  <a:cxn ang="0">
                    <a:pos x="37" y="223"/>
                  </a:cxn>
                  <a:cxn ang="0">
                    <a:pos x="93" y="211"/>
                  </a:cxn>
                  <a:cxn ang="0">
                    <a:pos x="143" y="193"/>
                  </a:cxn>
                  <a:cxn ang="0">
                    <a:pos x="187" y="175"/>
                  </a:cxn>
                  <a:cxn ang="0">
                    <a:pos x="230" y="145"/>
                  </a:cxn>
                  <a:cxn ang="0">
                    <a:pos x="280" y="109"/>
                  </a:cxn>
                  <a:cxn ang="0">
                    <a:pos x="298" y="72"/>
                  </a:cxn>
                  <a:cxn ang="0">
                    <a:pos x="348" y="0"/>
                  </a:cxn>
                </a:cxnLst>
                <a:rect l="0" t="0" r="r" b="b"/>
                <a:pathLst>
                  <a:path w="348" h="223">
                    <a:moveTo>
                      <a:pt x="0" y="223"/>
                    </a:moveTo>
                    <a:lnTo>
                      <a:pt x="37" y="223"/>
                    </a:lnTo>
                    <a:lnTo>
                      <a:pt x="93" y="211"/>
                    </a:lnTo>
                    <a:lnTo>
                      <a:pt x="143" y="193"/>
                    </a:lnTo>
                    <a:lnTo>
                      <a:pt x="187" y="175"/>
                    </a:lnTo>
                    <a:lnTo>
                      <a:pt x="230" y="145"/>
                    </a:lnTo>
                    <a:lnTo>
                      <a:pt x="280" y="109"/>
                    </a:lnTo>
                    <a:lnTo>
                      <a:pt x="298" y="72"/>
                    </a:lnTo>
                    <a:lnTo>
                      <a:pt x="348" y="0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9" name="Freeform 24"/>
              <p:cNvSpPr>
                <a:spLocks/>
              </p:cNvSpPr>
              <p:nvPr/>
            </p:nvSpPr>
            <p:spPr bwMode="auto">
              <a:xfrm>
                <a:off x="4768" y="3531"/>
                <a:ext cx="80" cy="19"/>
              </a:xfrm>
              <a:custGeom>
                <a:avLst/>
                <a:gdLst/>
                <a:ahLst/>
                <a:cxnLst>
                  <a:cxn ang="0">
                    <a:pos x="0" y="36"/>
                  </a:cxn>
                  <a:cxn ang="0">
                    <a:pos x="68" y="24"/>
                  </a:cxn>
                  <a:cxn ang="0">
                    <a:pos x="124" y="12"/>
                  </a:cxn>
                  <a:cxn ang="0">
                    <a:pos x="161" y="0"/>
                  </a:cxn>
                </a:cxnLst>
                <a:rect l="0" t="0" r="r" b="b"/>
                <a:pathLst>
                  <a:path w="161" h="36">
                    <a:moveTo>
                      <a:pt x="0" y="36"/>
                    </a:moveTo>
                    <a:lnTo>
                      <a:pt x="68" y="24"/>
                    </a:lnTo>
                    <a:lnTo>
                      <a:pt x="124" y="12"/>
                    </a:lnTo>
                    <a:lnTo>
                      <a:pt x="161" y="0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0" name="Freeform 25"/>
              <p:cNvSpPr>
                <a:spLocks/>
              </p:cNvSpPr>
              <p:nvPr/>
            </p:nvSpPr>
            <p:spPr bwMode="auto">
              <a:xfrm>
                <a:off x="4730" y="3519"/>
                <a:ext cx="242" cy="103"/>
              </a:xfrm>
              <a:custGeom>
                <a:avLst/>
                <a:gdLst/>
                <a:ahLst/>
                <a:cxnLst>
                  <a:cxn ang="0">
                    <a:pos x="0" y="205"/>
                  </a:cxn>
                  <a:cxn ang="0">
                    <a:pos x="50" y="175"/>
                  </a:cxn>
                  <a:cxn ang="0">
                    <a:pos x="107" y="151"/>
                  </a:cxn>
                  <a:cxn ang="0">
                    <a:pos x="156" y="132"/>
                  </a:cxn>
                  <a:cxn ang="0">
                    <a:pos x="225" y="108"/>
                  </a:cxn>
                  <a:cxn ang="0">
                    <a:pos x="280" y="78"/>
                  </a:cxn>
                  <a:cxn ang="0">
                    <a:pos x="293" y="78"/>
                  </a:cxn>
                  <a:cxn ang="0">
                    <a:pos x="367" y="30"/>
                  </a:cxn>
                  <a:cxn ang="0">
                    <a:pos x="429" y="12"/>
                  </a:cxn>
                  <a:cxn ang="0">
                    <a:pos x="485" y="0"/>
                  </a:cxn>
                </a:cxnLst>
                <a:rect l="0" t="0" r="r" b="b"/>
                <a:pathLst>
                  <a:path w="485" h="205">
                    <a:moveTo>
                      <a:pt x="0" y="205"/>
                    </a:moveTo>
                    <a:lnTo>
                      <a:pt x="50" y="175"/>
                    </a:lnTo>
                    <a:lnTo>
                      <a:pt x="107" y="151"/>
                    </a:lnTo>
                    <a:lnTo>
                      <a:pt x="156" y="132"/>
                    </a:lnTo>
                    <a:lnTo>
                      <a:pt x="225" y="108"/>
                    </a:lnTo>
                    <a:lnTo>
                      <a:pt x="280" y="78"/>
                    </a:lnTo>
                    <a:lnTo>
                      <a:pt x="293" y="78"/>
                    </a:lnTo>
                    <a:lnTo>
                      <a:pt x="367" y="30"/>
                    </a:lnTo>
                    <a:lnTo>
                      <a:pt x="429" y="12"/>
                    </a:lnTo>
                    <a:lnTo>
                      <a:pt x="485" y="0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1" name="Freeform 26"/>
              <p:cNvSpPr>
                <a:spLocks/>
              </p:cNvSpPr>
              <p:nvPr/>
            </p:nvSpPr>
            <p:spPr bwMode="auto">
              <a:xfrm>
                <a:off x="4400" y="3368"/>
                <a:ext cx="21" cy="4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24" y="3"/>
                  </a:cxn>
                  <a:cxn ang="0">
                    <a:pos x="44" y="0"/>
                  </a:cxn>
                </a:cxnLst>
                <a:rect l="0" t="0" r="r" b="b"/>
                <a:pathLst>
                  <a:path w="44" h="7">
                    <a:moveTo>
                      <a:pt x="0" y="7"/>
                    </a:moveTo>
                    <a:lnTo>
                      <a:pt x="24" y="3"/>
                    </a:lnTo>
                    <a:lnTo>
                      <a:pt x="44" y="0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2" name="Freeform 27"/>
              <p:cNvSpPr>
                <a:spLocks/>
              </p:cNvSpPr>
              <p:nvPr/>
            </p:nvSpPr>
            <p:spPr bwMode="auto">
              <a:xfrm>
                <a:off x="4819" y="3735"/>
                <a:ext cx="53" cy="15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74" y="3"/>
                  </a:cxn>
                  <a:cxn ang="0">
                    <a:pos x="50" y="9"/>
                  </a:cxn>
                  <a:cxn ang="0">
                    <a:pos x="25" y="18"/>
                  </a:cxn>
                  <a:cxn ang="0">
                    <a:pos x="0" y="30"/>
                  </a:cxn>
                </a:cxnLst>
                <a:rect l="0" t="0" r="r" b="b"/>
                <a:pathLst>
                  <a:path w="105" h="30">
                    <a:moveTo>
                      <a:pt x="105" y="0"/>
                    </a:moveTo>
                    <a:lnTo>
                      <a:pt x="74" y="3"/>
                    </a:lnTo>
                    <a:lnTo>
                      <a:pt x="50" y="9"/>
                    </a:lnTo>
                    <a:lnTo>
                      <a:pt x="25" y="18"/>
                    </a:lnTo>
                    <a:lnTo>
                      <a:pt x="0" y="30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3" name="Freeform 28"/>
              <p:cNvSpPr>
                <a:spLocks/>
              </p:cNvSpPr>
              <p:nvPr/>
            </p:nvSpPr>
            <p:spPr bwMode="auto">
              <a:xfrm>
                <a:off x="4926" y="3774"/>
                <a:ext cx="53" cy="9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68" y="0"/>
                  </a:cxn>
                  <a:cxn ang="0">
                    <a:pos x="31" y="6"/>
                  </a:cxn>
                  <a:cxn ang="0">
                    <a:pos x="0" y="18"/>
                  </a:cxn>
                </a:cxnLst>
                <a:rect l="0" t="0" r="r" b="b"/>
                <a:pathLst>
                  <a:path w="105" h="18">
                    <a:moveTo>
                      <a:pt x="105" y="0"/>
                    </a:moveTo>
                    <a:lnTo>
                      <a:pt x="68" y="0"/>
                    </a:lnTo>
                    <a:lnTo>
                      <a:pt x="31" y="6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4" name="Freeform 29"/>
              <p:cNvSpPr>
                <a:spLocks/>
              </p:cNvSpPr>
              <p:nvPr/>
            </p:nvSpPr>
            <p:spPr bwMode="auto">
              <a:xfrm>
                <a:off x="4976" y="3735"/>
                <a:ext cx="72" cy="35"/>
              </a:xfrm>
              <a:custGeom>
                <a:avLst/>
                <a:gdLst/>
                <a:ahLst/>
                <a:cxnLst>
                  <a:cxn ang="0">
                    <a:pos x="146" y="0"/>
                  </a:cxn>
                  <a:cxn ang="0">
                    <a:pos x="121" y="3"/>
                  </a:cxn>
                  <a:cxn ang="0">
                    <a:pos x="90" y="12"/>
                  </a:cxn>
                  <a:cxn ang="0">
                    <a:pos x="62" y="24"/>
                  </a:cxn>
                  <a:cxn ang="0">
                    <a:pos x="40" y="39"/>
                  </a:cxn>
                  <a:cxn ang="0">
                    <a:pos x="22" y="54"/>
                  </a:cxn>
                  <a:cxn ang="0">
                    <a:pos x="9" y="64"/>
                  </a:cxn>
                  <a:cxn ang="0">
                    <a:pos x="0" y="70"/>
                  </a:cxn>
                </a:cxnLst>
                <a:rect l="0" t="0" r="r" b="b"/>
                <a:pathLst>
                  <a:path w="146" h="70">
                    <a:moveTo>
                      <a:pt x="146" y="0"/>
                    </a:moveTo>
                    <a:lnTo>
                      <a:pt x="121" y="3"/>
                    </a:lnTo>
                    <a:lnTo>
                      <a:pt x="90" y="12"/>
                    </a:lnTo>
                    <a:lnTo>
                      <a:pt x="62" y="24"/>
                    </a:lnTo>
                    <a:lnTo>
                      <a:pt x="40" y="39"/>
                    </a:lnTo>
                    <a:lnTo>
                      <a:pt x="22" y="54"/>
                    </a:lnTo>
                    <a:lnTo>
                      <a:pt x="9" y="64"/>
                    </a:lnTo>
                    <a:lnTo>
                      <a:pt x="0" y="70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5115" y="3762"/>
                <a:ext cx="56" cy="21"/>
              </a:xfrm>
              <a:custGeom>
                <a:avLst/>
                <a:gdLst/>
                <a:ahLst/>
                <a:cxnLst>
                  <a:cxn ang="0">
                    <a:pos x="112" y="0"/>
                  </a:cxn>
                  <a:cxn ang="0">
                    <a:pos x="59" y="7"/>
                  </a:cxn>
                  <a:cxn ang="0">
                    <a:pos x="37" y="16"/>
                  </a:cxn>
                  <a:cxn ang="0">
                    <a:pos x="16" y="28"/>
                  </a:cxn>
                  <a:cxn ang="0">
                    <a:pos x="0" y="43"/>
                  </a:cxn>
                </a:cxnLst>
                <a:rect l="0" t="0" r="r" b="b"/>
                <a:pathLst>
                  <a:path w="112" h="43">
                    <a:moveTo>
                      <a:pt x="112" y="0"/>
                    </a:moveTo>
                    <a:lnTo>
                      <a:pt x="59" y="7"/>
                    </a:lnTo>
                    <a:lnTo>
                      <a:pt x="37" y="16"/>
                    </a:lnTo>
                    <a:lnTo>
                      <a:pt x="16" y="28"/>
                    </a:lnTo>
                    <a:lnTo>
                      <a:pt x="0" y="43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6" name="Freeform 31"/>
              <p:cNvSpPr>
                <a:spLocks/>
              </p:cNvSpPr>
              <p:nvPr/>
            </p:nvSpPr>
            <p:spPr bwMode="auto">
              <a:xfrm>
                <a:off x="5158" y="3700"/>
                <a:ext cx="64" cy="33"/>
              </a:xfrm>
              <a:custGeom>
                <a:avLst/>
                <a:gdLst/>
                <a:ahLst/>
                <a:cxnLst>
                  <a:cxn ang="0">
                    <a:pos x="127" y="0"/>
                  </a:cxn>
                  <a:cxn ang="0">
                    <a:pos x="84" y="12"/>
                  </a:cxn>
                  <a:cxn ang="0">
                    <a:pos x="59" y="24"/>
                  </a:cxn>
                  <a:cxn ang="0">
                    <a:pos x="37" y="36"/>
                  </a:cxn>
                  <a:cxn ang="0">
                    <a:pos x="19" y="51"/>
                  </a:cxn>
                  <a:cxn ang="0">
                    <a:pos x="0" y="66"/>
                  </a:cxn>
                </a:cxnLst>
                <a:rect l="0" t="0" r="r" b="b"/>
                <a:pathLst>
                  <a:path w="127" h="66">
                    <a:moveTo>
                      <a:pt x="127" y="0"/>
                    </a:moveTo>
                    <a:lnTo>
                      <a:pt x="84" y="12"/>
                    </a:lnTo>
                    <a:lnTo>
                      <a:pt x="59" y="24"/>
                    </a:lnTo>
                    <a:lnTo>
                      <a:pt x="37" y="36"/>
                    </a:lnTo>
                    <a:lnTo>
                      <a:pt x="19" y="51"/>
                    </a:lnTo>
                    <a:lnTo>
                      <a:pt x="0" y="66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7" name="Freeform 32"/>
              <p:cNvSpPr>
                <a:spLocks/>
              </p:cNvSpPr>
              <p:nvPr/>
            </p:nvSpPr>
            <p:spPr bwMode="auto">
              <a:xfrm>
                <a:off x="5061" y="3689"/>
                <a:ext cx="53" cy="24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65" y="9"/>
                  </a:cxn>
                  <a:cxn ang="0">
                    <a:pos x="43" y="22"/>
                  </a:cxn>
                  <a:cxn ang="0">
                    <a:pos x="21" y="34"/>
                  </a:cxn>
                  <a:cxn ang="0">
                    <a:pos x="0" y="49"/>
                  </a:cxn>
                </a:cxnLst>
                <a:rect l="0" t="0" r="r" b="b"/>
                <a:pathLst>
                  <a:path w="105" h="49">
                    <a:moveTo>
                      <a:pt x="105" y="0"/>
                    </a:moveTo>
                    <a:lnTo>
                      <a:pt x="65" y="9"/>
                    </a:lnTo>
                    <a:lnTo>
                      <a:pt x="43" y="22"/>
                    </a:lnTo>
                    <a:lnTo>
                      <a:pt x="21" y="34"/>
                    </a:lnTo>
                    <a:lnTo>
                      <a:pt x="0" y="49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8" name="Freeform 33"/>
              <p:cNvSpPr>
                <a:spLocks/>
              </p:cNvSpPr>
              <p:nvPr/>
            </p:nvSpPr>
            <p:spPr bwMode="auto">
              <a:xfrm>
                <a:off x="5130" y="3623"/>
                <a:ext cx="68" cy="49"/>
              </a:xfrm>
              <a:custGeom>
                <a:avLst/>
                <a:gdLst/>
                <a:ahLst/>
                <a:cxnLst>
                  <a:cxn ang="0">
                    <a:pos x="136" y="0"/>
                  </a:cxn>
                  <a:cxn ang="0">
                    <a:pos x="78" y="11"/>
                  </a:cxn>
                  <a:cxn ang="0">
                    <a:pos x="43" y="28"/>
                  </a:cxn>
                  <a:cxn ang="0">
                    <a:pos x="19" y="50"/>
                  </a:cxn>
                  <a:cxn ang="0">
                    <a:pos x="6" y="72"/>
                  </a:cxn>
                  <a:cxn ang="0">
                    <a:pos x="0" y="96"/>
                  </a:cxn>
                </a:cxnLst>
                <a:rect l="0" t="0" r="r" b="b"/>
                <a:pathLst>
                  <a:path w="136" h="96">
                    <a:moveTo>
                      <a:pt x="136" y="0"/>
                    </a:moveTo>
                    <a:lnTo>
                      <a:pt x="78" y="11"/>
                    </a:lnTo>
                    <a:lnTo>
                      <a:pt x="43" y="28"/>
                    </a:lnTo>
                    <a:lnTo>
                      <a:pt x="19" y="50"/>
                    </a:lnTo>
                    <a:lnTo>
                      <a:pt x="6" y="72"/>
                    </a:lnTo>
                    <a:lnTo>
                      <a:pt x="0" y="96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9" name="Freeform 34"/>
              <p:cNvSpPr>
                <a:spLocks/>
              </p:cNvSpPr>
              <p:nvPr/>
            </p:nvSpPr>
            <p:spPr bwMode="auto">
              <a:xfrm>
                <a:off x="5008" y="3591"/>
                <a:ext cx="96" cy="30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112" y="0"/>
                  </a:cxn>
                  <a:cxn ang="0">
                    <a:pos x="56" y="18"/>
                  </a:cxn>
                  <a:cxn ang="0">
                    <a:pos x="19" y="36"/>
                  </a:cxn>
                  <a:cxn ang="0">
                    <a:pos x="0" y="60"/>
                  </a:cxn>
                </a:cxnLst>
                <a:rect l="0" t="0" r="r" b="b"/>
                <a:pathLst>
                  <a:path w="192" h="60">
                    <a:moveTo>
                      <a:pt x="192" y="0"/>
                    </a:moveTo>
                    <a:lnTo>
                      <a:pt x="112" y="0"/>
                    </a:lnTo>
                    <a:lnTo>
                      <a:pt x="56" y="18"/>
                    </a:lnTo>
                    <a:lnTo>
                      <a:pt x="19" y="36"/>
                    </a:lnTo>
                    <a:lnTo>
                      <a:pt x="0" y="60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60" name="Freeform 35"/>
              <p:cNvSpPr>
                <a:spLocks/>
              </p:cNvSpPr>
              <p:nvPr/>
            </p:nvSpPr>
            <p:spPr bwMode="auto">
              <a:xfrm>
                <a:off x="4977" y="3606"/>
                <a:ext cx="9" cy="45"/>
              </a:xfrm>
              <a:custGeom>
                <a:avLst/>
                <a:gdLst/>
                <a:ahLst/>
                <a:cxnLst>
                  <a:cxn ang="0">
                    <a:pos x="6" y="90"/>
                  </a:cxn>
                  <a:cxn ang="0">
                    <a:pos x="0" y="66"/>
                  </a:cxn>
                  <a:cxn ang="0">
                    <a:pos x="6" y="36"/>
                  </a:cxn>
                  <a:cxn ang="0">
                    <a:pos x="19" y="0"/>
                  </a:cxn>
                </a:cxnLst>
                <a:rect l="0" t="0" r="r" b="b"/>
                <a:pathLst>
                  <a:path w="19" h="90">
                    <a:moveTo>
                      <a:pt x="6" y="90"/>
                    </a:moveTo>
                    <a:lnTo>
                      <a:pt x="0" y="66"/>
                    </a:lnTo>
                    <a:lnTo>
                      <a:pt x="6" y="36"/>
                    </a:lnTo>
                    <a:lnTo>
                      <a:pt x="19" y="0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61" name="Freeform 36"/>
              <p:cNvSpPr>
                <a:spLocks/>
              </p:cNvSpPr>
              <p:nvPr/>
            </p:nvSpPr>
            <p:spPr bwMode="auto">
              <a:xfrm>
                <a:off x="4897" y="3657"/>
                <a:ext cx="24" cy="30"/>
              </a:xfrm>
              <a:custGeom>
                <a:avLst/>
                <a:gdLst/>
                <a:ahLst/>
                <a:cxnLst>
                  <a:cxn ang="0">
                    <a:pos x="50" y="61"/>
                  </a:cxn>
                  <a:cxn ang="0">
                    <a:pos x="25" y="36"/>
                  </a:cxn>
                  <a:cxn ang="0">
                    <a:pos x="0" y="0"/>
                  </a:cxn>
                </a:cxnLst>
                <a:rect l="0" t="0" r="r" b="b"/>
                <a:pathLst>
                  <a:path w="50" h="61">
                    <a:moveTo>
                      <a:pt x="50" y="61"/>
                    </a:moveTo>
                    <a:lnTo>
                      <a:pt x="25" y="3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62" name="Line 37"/>
              <p:cNvSpPr>
                <a:spLocks noChangeShapeType="1"/>
              </p:cNvSpPr>
              <p:nvPr/>
            </p:nvSpPr>
            <p:spPr bwMode="auto">
              <a:xfrm flipH="1" flipV="1">
                <a:off x="4924" y="3845"/>
                <a:ext cx="13" cy="1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grpSp>
          <p:nvGrpSpPr>
            <p:cNvPr id="7" name="Group 38"/>
            <p:cNvGrpSpPr>
              <a:grpSpLocks/>
            </p:cNvGrpSpPr>
            <p:nvPr/>
          </p:nvGrpSpPr>
          <p:grpSpPr bwMode="auto">
            <a:xfrm>
              <a:off x="5222" y="3106"/>
              <a:ext cx="866" cy="665"/>
              <a:chOff x="5222" y="3106"/>
              <a:chExt cx="866" cy="665"/>
            </a:xfrm>
          </p:grpSpPr>
          <p:sp>
            <p:nvSpPr>
              <p:cNvPr id="18" name="Freeform 39"/>
              <p:cNvSpPr>
                <a:spLocks/>
              </p:cNvSpPr>
              <p:nvPr/>
            </p:nvSpPr>
            <p:spPr bwMode="auto">
              <a:xfrm>
                <a:off x="5222" y="3106"/>
                <a:ext cx="866" cy="665"/>
              </a:xfrm>
              <a:custGeom>
                <a:avLst/>
                <a:gdLst/>
                <a:ahLst/>
                <a:cxnLst>
                  <a:cxn ang="0">
                    <a:pos x="530" y="29"/>
                  </a:cxn>
                  <a:cxn ang="0">
                    <a:pos x="781" y="0"/>
                  </a:cxn>
                  <a:cxn ang="0">
                    <a:pos x="891" y="5"/>
                  </a:cxn>
                  <a:cxn ang="0">
                    <a:pos x="959" y="28"/>
                  </a:cxn>
                  <a:cxn ang="0">
                    <a:pos x="1105" y="41"/>
                  </a:cxn>
                  <a:cxn ang="0">
                    <a:pos x="1356" y="62"/>
                  </a:cxn>
                  <a:cxn ang="0">
                    <a:pos x="1597" y="59"/>
                  </a:cxn>
                  <a:cxn ang="0">
                    <a:pos x="1691" y="74"/>
                  </a:cxn>
                  <a:cxn ang="0">
                    <a:pos x="1725" y="116"/>
                  </a:cxn>
                  <a:cxn ang="0">
                    <a:pos x="1730" y="178"/>
                  </a:cxn>
                  <a:cxn ang="0">
                    <a:pos x="1704" y="241"/>
                  </a:cxn>
                  <a:cxn ang="0">
                    <a:pos x="1672" y="271"/>
                  </a:cxn>
                  <a:cxn ang="0">
                    <a:pos x="1617" y="296"/>
                  </a:cxn>
                  <a:cxn ang="0">
                    <a:pos x="1505" y="320"/>
                  </a:cxn>
                  <a:cxn ang="0">
                    <a:pos x="1424" y="331"/>
                  </a:cxn>
                  <a:cxn ang="0">
                    <a:pos x="1358" y="328"/>
                  </a:cxn>
                  <a:cxn ang="0">
                    <a:pos x="1267" y="312"/>
                  </a:cxn>
                  <a:cxn ang="0">
                    <a:pos x="1211" y="321"/>
                  </a:cxn>
                  <a:cxn ang="0">
                    <a:pos x="1173" y="340"/>
                  </a:cxn>
                  <a:cxn ang="0">
                    <a:pos x="1131" y="377"/>
                  </a:cxn>
                  <a:cxn ang="0">
                    <a:pos x="1107" y="427"/>
                  </a:cxn>
                  <a:cxn ang="0">
                    <a:pos x="1111" y="458"/>
                  </a:cxn>
                  <a:cxn ang="0">
                    <a:pos x="1157" y="579"/>
                  </a:cxn>
                  <a:cxn ang="0">
                    <a:pos x="1253" y="754"/>
                  </a:cxn>
                  <a:cxn ang="0">
                    <a:pos x="1321" y="902"/>
                  </a:cxn>
                  <a:cxn ang="0">
                    <a:pos x="1402" y="993"/>
                  </a:cxn>
                  <a:cxn ang="0">
                    <a:pos x="1489" y="1065"/>
                  </a:cxn>
                  <a:cxn ang="0">
                    <a:pos x="1529" y="1115"/>
                  </a:cxn>
                  <a:cxn ang="0">
                    <a:pos x="1542" y="1151"/>
                  </a:cxn>
                  <a:cxn ang="0">
                    <a:pos x="1543" y="1186"/>
                  </a:cxn>
                  <a:cxn ang="0">
                    <a:pos x="1530" y="1226"/>
                  </a:cxn>
                  <a:cxn ang="0">
                    <a:pos x="1506" y="1257"/>
                  </a:cxn>
                  <a:cxn ang="0">
                    <a:pos x="1470" y="1274"/>
                  </a:cxn>
                  <a:cxn ang="0">
                    <a:pos x="1426" y="1278"/>
                  </a:cxn>
                  <a:cxn ang="0">
                    <a:pos x="1354" y="1256"/>
                  </a:cxn>
                  <a:cxn ang="0">
                    <a:pos x="1316" y="1283"/>
                  </a:cxn>
                  <a:cxn ang="0">
                    <a:pos x="1271" y="1294"/>
                  </a:cxn>
                  <a:cxn ang="0">
                    <a:pos x="1211" y="1293"/>
                  </a:cxn>
                  <a:cxn ang="0">
                    <a:pos x="1150" y="1275"/>
                  </a:cxn>
                  <a:cxn ang="0">
                    <a:pos x="1095" y="1261"/>
                  </a:cxn>
                  <a:cxn ang="0">
                    <a:pos x="1078" y="1295"/>
                  </a:cxn>
                  <a:cxn ang="0">
                    <a:pos x="1041" y="1322"/>
                  </a:cxn>
                  <a:cxn ang="0">
                    <a:pos x="988" y="1331"/>
                  </a:cxn>
                  <a:cxn ang="0">
                    <a:pos x="888" y="1303"/>
                  </a:cxn>
                  <a:cxn ang="0">
                    <a:pos x="710" y="1216"/>
                  </a:cxn>
                  <a:cxn ang="0">
                    <a:pos x="660" y="1209"/>
                  </a:cxn>
                  <a:cxn ang="0">
                    <a:pos x="632" y="1223"/>
                  </a:cxn>
                  <a:cxn ang="0">
                    <a:pos x="601" y="1229"/>
                  </a:cxn>
                  <a:cxn ang="0">
                    <a:pos x="570" y="1227"/>
                  </a:cxn>
                  <a:cxn ang="0">
                    <a:pos x="538" y="1217"/>
                  </a:cxn>
                  <a:cxn ang="0">
                    <a:pos x="515" y="1203"/>
                  </a:cxn>
                  <a:cxn ang="0">
                    <a:pos x="462" y="1153"/>
                  </a:cxn>
                  <a:cxn ang="0">
                    <a:pos x="356" y="1062"/>
                  </a:cxn>
                  <a:cxn ang="0">
                    <a:pos x="276" y="972"/>
                  </a:cxn>
                  <a:cxn ang="0">
                    <a:pos x="192" y="890"/>
                  </a:cxn>
                  <a:cxn ang="0">
                    <a:pos x="40" y="646"/>
                  </a:cxn>
                  <a:cxn ang="0">
                    <a:pos x="3" y="477"/>
                  </a:cxn>
                  <a:cxn ang="0">
                    <a:pos x="2" y="339"/>
                  </a:cxn>
                  <a:cxn ang="0">
                    <a:pos x="43" y="241"/>
                  </a:cxn>
                  <a:cxn ang="0">
                    <a:pos x="95" y="189"/>
                  </a:cxn>
                  <a:cxn ang="0">
                    <a:pos x="163" y="159"/>
                  </a:cxn>
                  <a:cxn ang="0">
                    <a:pos x="240" y="147"/>
                  </a:cxn>
                  <a:cxn ang="0">
                    <a:pos x="324" y="150"/>
                  </a:cxn>
                </a:cxnLst>
                <a:rect l="0" t="0" r="r" b="b"/>
                <a:pathLst>
                  <a:path w="1732" h="1331">
                    <a:moveTo>
                      <a:pt x="369" y="144"/>
                    </a:moveTo>
                    <a:lnTo>
                      <a:pt x="530" y="29"/>
                    </a:lnTo>
                    <a:lnTo>
                      <a:pt x="697" y="5"/>
                    </a:lnTo>
                    <a:lnTo>
                      <a:pt x="781" y="0"/>
                    </a:lnTo>
                    <a:lnTo>
                      <a:pt x="839" y="0"/>
                    </a:lnTo>
                    <a:lnTo>
                      <a:pt x="891" y="5"/>
                    </a:lnTo>
                    <a:lnTo>
                      <a:pt x="929" y="15"/>
                    </a:lnTo>
                    <a:lnTo>
                      <a:pt x="959" y="28"/>
                    </a:lnTo>
                    <a:lnTo>
                      <a:pt x="990" y="41"/>
                    </a:lnTo>
                    <a:lnTo>
                      <a:pt x="1105" y="41"/>
                    </a:lnTo>
                    <a:lnTo>
                      <a:pt x="1249" y="53"/>
                    </a:lnTo>
                    <a:lnTo>
                      <a:pt x="1356" y="62"/>
                    </a:lnTo>
                    <a:lnTo>
                      <a:pt x="1448" y="53"/>
                    </a:lnTo>
                    <a:lnTo>
                      <a:pt x="1597" y="59"/>
                    </a:lnTo>
                    <a:lnTo>
                      <a:pt x="1648" y="64"/>
                    </a:lnTo>
                    <a:lnTo>
                      <a:pt x="1691" y="74"/>
                    </a:lnTo>
                    <a:lnTo>
                      <a:pt x="1713" y="92"/>
                    </a:lnTo>
                    <a:lnTo>
                      <a:pt x="1725" y="116"/>
                    </a:lnTo>
                    <a:lnTo>
                      <a:pt x="1732" y="149"/>
                    </a:lnTo>
                    <a:lnTo>
                      <a:pt x="1730" y="178"/>
                    </a:lnTo>
                    <a:lnTo>
                      <a:pt x="1720" y="214"/>
                    </a:lnTo>
                    <a:lnTo>
                      <a:pt x="1704" y="241"/>
                    </a:lnTo>
                    <a:lnTo>
                      <a:pt x="1688" y="257"/>
                    </a:lnTo>
                    <a:lnTo>
                      <a:pt x="1672" y="271"/>
                    </a:lnTo>
                    <a:lnTo>
                      <a:pt x="1644" y="284"/>
                    </a:lnTo>
                    <a:lnTo>
                      <a:pt x="1617" y="296"/>
                    </a:lnTo>
                    <a:lnTo>
                      <a:pt x="1580" y="307"/>
                    </a:lnTo>
                    <a:lnTo>
                      <a:pt x="1505" y="320"/>
                    </a:lnTo>
                    <a:lnTo>
                      <a:pt x="1465" y="328"/>
                    </a:lnTo>
                    <a:lnTo>
                      <a:pt x="1424" y="331"/>
                    </a:lnTo>
                    <a:lnTo>
                      <a:pt x="1386" y="331"/>
                    </a:lnTo>
                    <a:lnTo>
                      <a:pt x="1358" y="328"/>
                    </a:lnTo>
                    <a:lnTo>
                      <a:pt x="1301" y="313"/>
                    </a:lnTo>
                    <a:lnTo>
                      <a:pt x="1267" y="312"/>
                    </a:lnTo>
                    <a:lnTo>
                      <a:pt x="1237" y="315"/>
                    </a:lnTo>
                    <a:lnTo>
                      <a:pt x="1211" y="321"/>
                    </a:lnTo>
                    <a:lnTo>
                      <a:pt x="1189" y="330"/>
                    </a:lnTo>
                    <a:lnTo>
                      <a:pt x="1173" y="340"/>
                    </a:lnTo>
                    <a:lnTo>
                      <a:pt x="1155" y="353"/>
                    </a:lnTo>
                    <a:lnTo>
                      <a:pt x="1131" y="377"/>
                    </a:lnTo>
                    <a:lnTo>
                      <a:pt x="1111" y="408"/>
                    </a:lnTo>
                    <a:lnTo>
                      <a:pt x="1107" y="427"/>
                    </a:lnTo>
                    <a:lnTo>
                      <a:pt x="1108" y="441"/>
                    </a:lnTo>
                    <a:lnTo>
                      <a:pt x="1111" y="458"/>
                    </a:lnTo>
                    <a:lnTo>
                      <a:pt x="1139" y="543"/>
                    </a:lnTo>
                    <a:lnTo>
                      <a:pt x="1157" y="579"/>
                    </a:lnTo>
                    <a:lnTo>
                      <a:pt x="1207" y="652"/>
                    </a:lnTo>
                    <a:lnTo>
                      <a:pt x="1253" y="754"/>
                    </a:lnTo>
                    <a:lnTo>
                      <a:pt x="1266" y="830"/>
                    </a:lnTo>
                    <a:lnTo>
                      <a:pt x="1321" y="902"/>
                    </a:lnTo>
                    <a:lnTo>
                      <a:pt x="1362" y="959"/>
                    </a:lnTo>
                    <a:lnTo>
                      <a:pt x="1402" y="993"/>
                    </a:lnTo>
                    <a:lnTo>
                      <a:pt x="1445" y="1029"/>
                    </a:lnTo>
                    <a:lnTo>
                      <a:pt x="1489" y="1065"/>
                    </a:lnTo>
                    <a:lnTo>
                      <a:pt x="1520" y="1101"/>
                    </a:lnTo>
                    <a:lnTo>
                      <a:pt x="1529" y="1115"/>
                    </a:lnTo>
                    <a:lnTo>
                      <a:pt x="1538" y="1134"/>
                    </a:lnTo>
                    <a:lnTo>
                      <a:pt x="1542" y="1151"/>
                    </a:lnTo>
                    <a:lnTo>
                      <a:pt x="1543" y="1168"/>
                    </a:lnTo>
                    <a:lnTo>
                      <a:pt x="1543" y="1186"/>
                    </a:lnTo>
                    <a:lnTo>
                      <a:pt x="1537" y="1208"/>
                    </a:lnTo>
                    <a:lnTo>
                      <a:pt x="1530" y="1226"/>
                    </a:lnTo>
                    <a:lnTo>
                      <a:pt x="1520" y="1244"/>
                    </a:lnTo>
                    <a:lnTo>
                      <a:pt x="1506" y="1257"/>
                    </a:lnTo>
                    <a:lnTo>
                      <a:pt x="1489" y="1268"/>
                    </a:lnTo>
                    <a:lnTo>
                      <a:pt x="1470" y="1274"/>
                    </a:lnTo>
                    <a:lnTo>
                      <a:pt x="1449" y="1277"/>
                    </a:lnTo>
                    <a:lnTo>
                      <a:pt x="1426" y="1278"/>
                    </a:lnTo>
                    <a:lnTo>
                      <a:pt x="1399" y="1274"/>
                    </a:lnTo>
                    <a:lnTo>
                      <a:pt x="1354" y="1256"/>
                    </a:lnTo>
                    <a:lnTo>
                      <a:pt x="1338" y="1270"/>
                    </a:lnTo>
                    <a:lnTo>
                      <a:pt x="1316" y="1283"/>
                    </a:lnTo>
                    <a:lnTo>
                      <a:pt x="1294" y="1290"/>
                    </a:lnTo>
                    <a:lnTo>
                      <a:pt x="1271" y="1294"/>
                    </a:lnTo>
                    <a:lnTo>
                      <a:pt x="1243" y="1295"/>
                    </a:lnTo>
                    <a:lnTo>
                      <a:pt x="1211" y="1293"/>
                    </a:lnTo>
                    <a:lnTo>
                      <a:pt x="1184" y="1287"/>
                    </a:lnTo>
                    <a:lnTo>
                      <a:pt x="1150" y="1275"/>
                    </a:lnTo>
                    <a:lnTo>
                      <a:pt x="1100" y="1244"/>
                    </a:lnTo>
                    <a:lnTo>
                      <a:pt x="1095" y="1261"/>
                    </a:lnTo>
                    <a:lnTo>
                      <a:pt x="1088" y="1279"/>
                    </a:lnTo>
                    <a:lnTo>
                      <a:pt x="1078" y="1295"/>
                    </a:lnTo>
                    <a:lnTo>
                      <a:pt x="1061" y="1311"/>
                    </a:lnTo>
                    <a:lnTo>
                      <a:pt x="1041" y="1322"/>
                    </a:lnTo>
                    <a:lnTo>
                      <a:pt x="1015" y="1329"/>
                    </a:lnTo>
                    <a:lnTo>
                      <a:pt x="988" y="1331"/>
                    </a:lnTo>
                    <a:lnTo>
                      <a:pt x="939" y="1321"/>
                    </a:lnTo>
                    <a:lnTo>
                      <a:pt x="888" y="1303"/>
                    </a:lnTo>
                    <a:lnTo>
                      <a:pt x="815" y="1277"/>
                    </a:lnTo>
                    <a:lnTo>
                      <a:pt x="710" y="1216"/>
                    </a:lnTo>
                    <a:lnTo>
                      <a:pt x="670" y="1199"/>
                    </a:lnTo>
                    <a:lnTo>
                      <a:pt x="660" y="1209"/>
                    </a:lnTo>
                    <a:lnTo>
                      <a:pt x="647" y="1218"/>
                    </a:lnTo>
                    <a:lnTo>
                      <a:pt x="632" y="1223"/>
                    </a:lnTo>
                    <a:lnTo>
                      <a:pt x="617" y="1227"/>
                    </a:lnTo>
                    <a:lnTo>
                      <a:pt x="601" y="1229"/>
                    </a:lnTo>
                    <a:lnTo>
                      <a:pt x="587" y="1229"/>
                    </a:lnTo>
                    <a:lnTo>
                      <a:pt x="570" y="1227"/>
                    </a:lnTo>
                    <a:lnTo>
                      <a:pt x="554" y="1223"/>
                    </a:lnTo>
                    <a:lnTo>
                      <a:pt x="538" y="1217"/>
                    </a:lnTo>
                    <a:lnTo>
                      <a:pt x="527" y="1211"/>
                    </a:lnTo>
                    <a:lnTo>
                      <a:pt x="515" y="1203"/>
                    </a:lnTo>
                    <a:lnTo>
                      <a:pt x="505" y="1196"/>
                    </a:lnTo>
                    <a:lnTo>
                      <a:pt x="462" y="1153"/>
                    </a:lnTo>
                    <a:lnTo>
                      <a:pt x="412" y="1098"/>
                    </a:lnTo>
                    <a:lnTo>
                      <a:pt x="356" y="1062"/>
                    </a:lnTo>
                    <a:lnTo>
                      <a:pt x="313" y="1026"/>
                    </a:lnTo>
                    <a:lnTo>
                      <a:pt x="276" y="972"/>
                    </a:lnTo>
                    <a:lnTo>
                      <a:pt x="251" y="941"/>
                    </a:lnTo>
                    <a:lnTo>
                      <a:pt x="192" y="890"/>
                    </a:lnTo>
                    <a:lnTo>
                      <a:pt x="71" y="733"/>
                    </a:lnTo>
                    <a:lnTo>
                      <a:pt x="40" y="646"/>
                    </a:lnTo>
                    <a:lnTo>
                      <a:pt x="22" y="567"/>
                    </a:lnTo>
                    <a:lnTo>
                      <a:pt x="3" y="477"/>
                    </a:lnTo>
                    <a:lnTo>
                      <a:pt x="0" y="398"/>
                    </a:lnTo>
                    <a:lnTo>
                      <a:pt x="2" y="339"/>
                    </a:lnTo>
                    <a:lnTo>
                      <a:pt x="17" y="287"/>
                    </a:lnTo>
                    <a:lnTo>
                      <a:pt x="43" y="241"/>
                    </a:lnTo>
                    <a:lnTo>
                      <a:pt x="68" y="211"/>
                    </a:lnTo>
                    <a:lnTo>
                      <a:pt x="95" y="189"/>
                    </a:lnTo>
                    <a:lnTo>
                      <a:pt x="129" y="173"/>
                    </a:lnTo>
                    <a:lnTo>
                      <a:pt x="163" y="159"/>
                    </a:lnTo>
                    <a:lnTo>
                      <a:pt x="203" y="150"/>
                    </a:lnTo>
                    <a:lnTo>
                      <a:pt x="240" y="147"/>
                    </a:lnTo>
                    <a:lnTo>
                      <a:pt x="284" y="148"/>
                    </a:lnTo>
                    <a:lnTo>
                      <a:pt x="324" y="150"/>
                    </a:lnTo>
                    <a:lnTo>
                      <a:pt x="369" y="144"/>
                    </a:lnTo>
                    <a:close/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9" name="Freeform 40"/>
              <p:cNvSpPr>
                <a:spLocks/>
              </p:cNvSpPr>
              <p:nvPr/>
            </p:nvSpPr>
            <p:spPr bwMode="auto">
              <a:xfrm>
                <a:off x="5344" y="3519"/>
                <a:ext cx="511" cy="46"/>
              </a:xfrm>
              <a:custGeom>
                <a:avLst/>
                <a:gdLst/>
                <a:ahLst/>
                <a:cxnLst>
                  <a:cxn ang="0">
                    <a:pos x="0" y="36"/>
                  </a:cxn>
                  <a:cxn ang="0">
                    <a:pos x="56" y="18"/>
                  </a:cxn>
                  <a:cxn ang="0">
                    <a:pos x="97" y="10"/>
                  </a:cxn>
                  <a:cxn ang="0">
                    <a:pos x="136" y="10"/>
                  </a:cxn>
                  <a:cxn ang="0">
                    <a:pos x="185" y="19"/>
                  </a:cxn>
                  <a:cxn ang="0">
                    <a:pos x="211" y="30"/>
                  </a:cxn>
                  <a:cxn ang="0">
                    <a:pos x="242" y="43"/>
                  </a:cxn>
                  <a:cxn ang="0">
                    <a:pos x="272" y="60"/>
                  </a:cxn>
                  <a:cxn ang="0">
                    <a:pos x="304" y="78"/>
                  </a:cxn>
                  <a:cxn ang="0">
                    <a:pos x="329" y="66"/>
                  </a:cxn>
                  <a:cxn ang="0">
                    <a:pos x="369" y="56"/>
                  </a:cxn>
                  <a:cxn ang="0">
                    <a:pos x="405" y="51"/>
                  </a:cxn>
                  <a:cxn ang="0">
                    <a:pos x="449" y="53"/>
                  </a:cxn>
                  <a:cxn ang="0">
                    <a:pos x="484" y="56"/>
                  </a:cxn>
                  <a:cxn ang="0">
                    <a:pos x="522" y="64"/>
                  </a:cxn>
                  <a:cxn ang="0">
                    <a:pos x="555" y="77"/>
                  </a:cxn>
                  <a:cxn ang="0">
                    <a:pos x="576" y="90"/>
                  </a:cxn>
                  <a:cxn ang="0">
                    <a:pos x="611" y="78"/>
                  </a:cxn>
                  <a:cxn ang="0">
                    <a:pos x="644" y="69"/>
                  </a:cxn>
                  <a:cxn ang="0">
                    <a:pos x="684" y="61"/>
                  </a:cxn>
                  <a:cxn ang="0">
                    <a:pos x="709" y="58"/>
                  </a:cxn>
                  <a:cxn ang="0">
                    <a:pos x="736" y="57"/>
                  </a:cxn>
                  <a:cxn ang="0">
                    <a:pos x="773" y="59"/>
                  </a:cxn>
                  <a:cxn ang="0">
                    <a:pos x="822" y="64"/>
                  </a:cxn>
                  <a:cxn ang="0">
                    <a:pos x="846" y="43"/>
                  </a:cxn>
                  <a:cxn ang="0">
                    <a:pos x="868" y="30"/>
                  </a:cxn>
                  <a:cxn ang="0">
                    <a:pos x="889" y="20"/>
                  </a:cxn>
                  <a:cxn ang="0">
                    <a:pos x="916" y="10"/>
                  </a:cxn>
                  <a:cxn ang="0">
                    <a:pos x="943" y="4"/>
                  </a:cxn>
                  <a:cxn ang="0">
                    <a:pos x="969" y="0"/>
                  </a:cxn>
                  <a:cxn ang="0">
                    <a:pos x="998" y="0"/>
                  </a:cxn>
                  <a:cxn ang="0">
                    <a:pos x="1021" y="0"/>
                  </a:cxn>
                </a:cxnLst>
                <a:rect l="0" t="0" r="r" b="b"/>
                <a:pathLst>
                  <a:path w="1021" h="90">
                    <a:moveTo>
                      <a:pt x="0" y="36"/>
                    </a:moveTo>
                    <a:lnTo>
                      <a:pt x="56" y="18"/>
                    </a:lnTo>
                    <a:lnTo>
                      <a:pt x="97" y="10"/>
                    </a:lnTo>
                    <a:lnTo>
                      <a:pt x="136" y="10"/>
                    </a:lnTo>
                    <a:lnTo>
                      <a:pt x="185" y="19"/>
                    </a:lnTo>
                    <a:lnTo>
                      <a:pt x="211" y="30"/>
                    </a:lnTo>
                    <a:lnTo>
                      <a:pt x="242" y="43"/>
                    </a:lnTo>
                    <a:lnTo>
                      <a:pt x="272" y="60"/>
                    </a:lnTo>
                    <a:lnTo>
                      <a:pt x="304" y="78"/>
                    </a:lnTo>
                    <a:lnTo>
                      <a:pt x="329" y="66"/>
                    </a:lnTo>
                    <a:lnTo>
                      <a:pt x="369" y="56"/>
                    </a:lnTo>
                    <a:lnTo>
                      <a:pt x="405" y="51"/>
                    </a:lnTo>
                    <a:lnTo>
                      <a:pt x="449" y="53"/>
                    </a:lnTo>
                    <a:lnTo>
                      <a:pt x="484" y="56"/>
                    </a:lnTo>
                    <a:lnTo>
                      <a:pt x="522" y="64"/>
                    </a:lnTo>
                    <a:lnTo>
                      <a:pt x="555" y="77"/>
                    </a:lnTo>
                    <a:lnTo>
                      <a:pt x="576" y="90"/>
                    </a:lnTo>
                    <a:lnTo>
                      <a:pt x="611" y="78"/>
                    </a:lnTo>
                    <a:lnTo>
                      <a:pt x="644" y="69"/>
                    </a:lnTo>
                    <a:lnTo>
                      <a:pt x="684" y="61"/>
                    </a:lnTo>
                    <a:lnTo>
                      <a:pt x="709" y="58"/>
                    </a:lnTo>
                    <a:lnTo>
                      <a:pt x="736" y="57"/>
                    </a:lnTo>
                    <a:lnTo>
                      <a:pt x="773" y="59"/>
                    </a:lnTo>
                    <a:lnTo>
                      <a:pt x="822" y="64"/>
                    </a:lnTo>
                    <a:lnTo>
                      <a:pt x="846" y="43"/>
                    </a:lnTo>
                    <a:lnTo>
                      <a:pt x="868" y="30"/>
                    </a:lnTo>
                    <a:lnTo>
                      <a:pt x="889" y="20"/>
                    </a:lnTo>
                    <a:lnTo>
                      <a:pt x="916" y="10"/>
                    </a:lnTo>
                    <a:lnTo>
                      <a:pt x="943" y="4"/>
                    </a:lnTo>
                    <a:lnTo>
                      <a:pt x="969" y="0"/>
                    </a:lnTo>
                    <a:lnTo>
                      <a:pt x="998" y="0"/>
                    </a:lnTo>
                    <a:lnTo>
                      <a:pt x="1021" y="0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0" name="Freeform 41"/>
              <p:cNvSpPr>
                <a:spLocks/>
              </p:cNvSpPr>
              <p:nvPr/>
            </p:nvSpPr>
            <p:spPr bwMode="auto">
              <a:xfrm>
                <a:off x="5289" y="3417"/>
                <a:ext cx="406" cy="33"/>
              </a:xfrm>
              <a:custGeom>
                <a:avLst/>
                <a:gdLst/>
                <a:ahLst/>
                <a:cxnLst>
                  <a:cxn ang="0">
                    <a:pos x="0" y="54"/>
                  </a:cxn>
                  <a:cxn ang="0">
                    <a:pos x="68" y="24"/>
                  </a:cxn>
                  <a:cxn ang="0">
                    <a:pos x="130" y="6"/>
                  </a:cxn>
                  <a:cxn ang="0">
                    <a:pos x="199" y="0"/>
                  </a:cxn>
                  <a:cxn ang="0">
                    <a:pos x="242" y="0"/>
                  </a:cxn>
                  <a:cxn ang="0">
                    <a:pos x="298" y="12"/>
                  </a:cxn>
                  <a:cxn ang="0">
                    <a:pos x="372" y="42"/>
                  </a:cxn>
                  <a:cxn ang="0">
                    <a:pos x="471" y="66"/>
                  </a:cxn>
                  <a:cxn ang="0">
                    <a:pos x="595" y="66"/>
                  </a:cxn>
                  <a:cxn ang="0">
                    <a:pos x="676" y="48"/>
                  </a:cxn>
                  <a:cxn ang="0">
                    <a:pos x="758" y="36"/>
                  </a:cxn>
                  <a:cxn ang="0">
                    <a:pos x="813" y="24"/>
                  </a:cxn>
                </a:cxnLst>
                <a:rect l="0" t="0" r="r" b="b"/>
                <a:pathLst>
                  <a:path w="813" h="66">
                    <a:moveTo>
                      <a:pt x="0" y="54"/>
                    </a:moveTo>
                    <a:lnTo>
                      <a:pt x="68" y="24"/>
                    </a:lnTo>
                    <a:lnTo>
                      <a:pt x="130" y="6"/>
                    </a:lnTo>
                    <a:lnTo>
                      <a:pt x="199" y="0"/>
                    </a:lnTo>
                    <a:lnTo>
                      <a:pt x="242" y="0"/>
                    </a:lnTo>
                    <a:lnTo>
                      <a:pt x="298" y="12"/>
                    </a:lnTo>
                    <a:lnTo>
                      <a:pt x="372" y="42"/>
                    </a:lnTo>
                    <a:lnTo>
                      <a:pt x="471" y="66"/>
                    </a:lnTo>
                    <a:lnTo>
                      <a:pt x="595" y="66"/>
                    </a:lnTo>
                    <a:lnTo>
                      <a:pt x="676" y="48"/>
                    </a:lnTo>
                    <a:lnTo>
                      <a:pt x="758" y="36"/>
                    </a:lnTo>
                    <a:lnTo>
                      <a:pt x="813" y="24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1" name="Freeform 42"/>
              <p:cNvSpPr>
                <a:spLocks/>
              </p:cNvSpPr>
              <p:nvPr/>
            </p:nvSpPr>
            <p:spPr bwMode="auto">
              <a:xfrm>
                <a:off x="5456" y="3384"/>
                <a:ext cx="332" cy="12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118" y="24"/>
                  </a:cxn>
                  <a:cxn ang="0">
                    <a:pos x="267" y="18"/>
                  </a:cxn>
                  <a:cxn ang="0">
                    <a:pos x="372" y="18"/>
                  </a:cxn>
                  <a:cxn ang="0">
                    <a:pos x="509" y="6"/>
                  </a:cxn>
                  <a:cxn ang="0">
                    <a:pos x="565" y="0"/>
                  </a:cxn>
                  <a:cxn ang="0">
                    <a:pos x="615" y="0"/>
                  </a:cxn>
                  <a:cxn ang="0">
                    <a:pos x="664" y="6"/>
                  </a:cxn>
                </a:cxnLst>
                <a:rect l="0" t="0" r="r" b="b"/>
                <a:pathLst>
                  <a:path w="664" h="24">
                    <a:moveTo>
                      <a:pt x="0" y="24"/>
                    </a:moveTo>
                    <a:lnTo>
                      <a:pt x="118" y="24"/>
                    </a:lnTo>
                    <a:lnTo>
                      <a:pt x="267" y="18"/>
                    </a:lnTo>
                    <a:lnTo>
                      <a:pt x="372" y="18"/>
                    </a:lnTo>
                    <a:lnTo>
                      <a:pt x="509" y="6"/>
                    </a:lnTo>
                    <a:lnTo>
                      <a:pt x="565" y="0"/>
                    </a:lnTo>
                    <a:lnTo>
                      <a:pt x="615" y="0"/>
                    </a:lnTo>
                    <a:lnTo>
                      <a:pt x="664" y="6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2" name="Freeform 43"/>
              <p:cNvSpPr>
                <a:spLocks/>
              </p:cNvSpPr>
              <p:nvPr/>
            </p:nvSpPr>
            <p:spPr bwMode="auto">
              <a:xfrm>
                <a:off x="5403" y="3178"/>
                <a:ext cx="217" cy="1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54"/>
                  </a:cxn>
                  <a:cxn ang="0">
                    <a:pos x="24" y="121"/>
                  </a:cxn>
                  <a:cxn ang="0">
                    <a:pos x="49" y="175"/>
                  </a:cxn>
                  <a:cxn ang="0">
                    <a:pos x="74" y="223"/>
                  </a:cxn>
                  <a:cxn ang="0">
                    <a:pos x="117" y="260"/>
                  </a:cxn>
                  <a:cxn ang="0">
                    <a:pos x="155" y="303"/>
                  </a:cxn>
                  <a:cxn ang="0">
                    <a:pos x="198" y="333"/>
                  </a:cxn>
                  <a:cxn ang="0">
                    <a:pos x="248" y="357"/>
                  </a:cxn>
                  <a:cxn ang="0">
                    <a:pos x="303" y="375"/>
                  </a:cxn>
                  <a:cxn ang="0">
                    <a:pos x="434" y="393"/>
                  </a:cxn>
                </a:cxnLst>
                <a:rect l="0" t="0" r="r" b="b"/>
                <a:pathLst>
                  <a:path w="434" h="393">
                    <a:moveTo>
                      <a:pt x="0" y="0"/>
                    </a:moveTo>
                    <a:lnTo>
                      <a:pt x="6" y="54"/>
                    </a:lnTo>
                    <a:lnTo>
                      <a:pt x="24" y="121"/>
                    </a:lnTo>
                    <a:lnTo>
                      <a:pt x="49" y="175"/>
                    </a:lnTo>
                    <a:lnTo>
                      <a:pt x="74" y="223"/>
                    </a:lnTo>
                    <a:lnTo>
                      <a:pt x="117" y="260"/>
                    </a:lnTo>
                    <a:lnTo>
                      <a:pt x="155" y="303"/>
                    </a:lnTo>
                    <a:lnTo>
                      <a:pt x="198" y="333"/>
                    </a:lnTo>
                    <a:lnTo>
                      <a:pt x="248" y="357"/>
                    </a:lnTo>
                    <a:lnTo>
                      <a:pt x="303" y="375"/>
                    </a:lnTo>
                    <a:lnTo>
                      <a:pt x="434" y="393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3" name="Freeform 44"/>
              <p:cNvSpPr>
                <a:spLocks/>
              </p:cNvSpPr>
              <p:nvPr/>
            </p:nvSpPr>
            <p:spPr bwMode="auto">
              <a:xfrm>
                <a:off x="5437" y="3284"/>
                <a:ext cx="41" cy="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8" y="61"/>
                  </a:cxn>
                  <a:cxn ang="0">
                    <a:pos x="62" y="98"/>
                  </a:cxn>
                  <a:cxn ang="0">
                    <a:pos x="80" y="116"/>
                  </a:cxn>
                </a:cxnLst>
                <a:rect l="0" t="0" r="r" b="b"/>
                <a:pathLst>
                  <a:path w="80" h="116">
                    <a:moveTo>
                      <a:pt x="0" y="0"/>
                    </a:moveTo>
                    <a:lnTo>
                      <a:pt x="18" y="61"/>
                    </a:lnTo>
                    <a:lnTo>
                      <a:pt x="62" y="98"/>
                    </a:lnTo>
                    <a:lnTo>
                      <a:pt x="80" y="116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4" name="Freeform 45"/>
              <p:cNvSpPr>
                <a:spLocks/>
              </p:cNvSpPr>
              <p:nvPr/>
            </p:nvSpPr>
            <p:spPr bwMode="auto">
              <a:xfrm>
                <a:off x="5719" y="3128"/>
                <a:ext cx="22" cy="6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" y="19"/>
                  </a:cxn>
                  <a:cxn ang="0">
                    <a:pos x="34" y="56"/>
                  </a:cxn>
                  <a:cxn ang="0">
                    <a:pos x="41" y="91"/>
                  </a:cxn>
                  <a:cxn ang="0">
                    <a:pos x="44" y="132"/>
                  </a:cxn>
                </a:cxnLst>
                <a:rect l="0" t="0" r="r" b="b"/>
                <a:pathLst>
                  <a:path w="44" h="132">
                    <a:moveTo>
                      <a:pt x="0" y="0"/>
                    </a:moveTo>
                    <a:lnTo>
                      <a:pt x="16" y="19"/>
                    </a:lnTo>
                    <a:lnTo>
                      <a:pt x="34" y="56"/>
                    </a:lnTo>
                    <a:lnTo>
                      <a:pt x="41" y="91"/>
                    </a:lnTo>
                    <a:lnTo>
                      <a:pt x="44" y="132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5" name="Freeform 46"/>
              <p:cNvSpPr>
                <a:spLocks/>
              </p:cNvSpPr>
              <p:nvPr/>
            </p:nvSpPr>
            <p:spPr bwMode="auto">
              <a:xfrm>
                <a:off x="5896" y="3145"/>
                <a:ext cx="19" cy="103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22" y="33"/>
                  </a:cxn>
                  <a:cxn ang="0">
                    <a:pos x="10" y="66"/>
                  </a:cxn>
                  <a:cxn ang="0">
                    <a:pos x="1" y="95"/>
                  </a:cxn>
                  <a:cxn ang="0">
                    <a:pos x="0" y="129"/>
                  </a:cxn>
                  <a:cxn ang="0">
                    <a:pos x="1" y="162"/>
                  </a:cxn>
                  <a:cxn ang="0">
                    <a:pos x="12" y="208"/>
                  </a:cxn>
                </a:cxnLst>
                <a:rect l="0" t="0" r="r" b="b"/>
                <a:pathLst>
                  <a:path w="40" h="208">
                    <a:moveTo>
                      <a:pt x="40" y="0"/>
                    </a:moveTo>
                    <a:lnTo>
                      <a:pt x="22" y="33"/>
                    </a:lnTo>
                    <a:lnTo>
                      <a:pt x="10" y="66"/>
                    </a:lnTo>
                    <a:lnTo>
                      <a:pt x="1" y="95"/>
                    </a:lnTo>
                    <a:lnTo>
                      <a:pt x="0" y="129"/>
                    </a:lnTo>
                    <a:lnTo>
                      <a:pt x="1" y="162"/>
                    </a:lnTo>
                    <a:lnTo>
                      <a:pt x="12" y="208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6" name="Freeform 47"/>
              <p:cNvSpPr>
                <a:spLocks/>
              </p:cNvSpPr>
              <p:nvPr/>
            </p:nvSpPr>
            <p:spPr bwMode="auto">
              <a:xfrm>
                <a:off x="5793" y="3254"/>
                <a:ext cx="87" cy="9"/>
              </a:xfrm>
              <a:custGeom>
                <a:avLst/>
                <a:gdLst/>
                <a:ahLst/>
                <a:cxnLst>
                  <a:cxn ang="0">
                    <a:pos x="173" y="18"/>
                  </a:cxn>
                  <a:cxn ang="0">
                    <a:pos x="105" y="6"/>
                  </a:cxn>
                  <a:cxn ang="0">
                    <a:pos x="37" y="0"/>
                  </a:cxn>
                  <a:cxn ang="0">
                    <a:pos x="0" y="0"/>
                  </a:cxn>
                </a:cxnLst>
                <a:rect l="0" t="0" r="r" b="b"/>
                <a:pathLst>
                  <a:path w="173" h="18">
                    <a:moveTo>
                      <a:pt x="173" y="18"/>
                    </a:moveTo>
                    <a:lnTo>
                      <a:pt x="105" y="6"/>
                    </a:lnTo>
                    <a:lnTo>
                      <a:pt x="3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7" name="Freeform 48"/>
              <p:cNvSpPr>
                <a:spLocks/>
              </p:cNvSpPr>
              <p:nvPr/>
            </p:nvSpPr>
            <p:spPr bwMode="auto">
              <a:xfrm>
                <a:off x="5757" y="3553"/>
                <a:ext cx="147" cy="18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" y="21"/>
                  </a:cxn>
                  <a:cxn ang="0">
                    <a:pos x="44" y="43"/>
                  </a:cxn>
                  <a:cxn ang="0">
                    <a:pos x="79" y="74"/>
                  </a:cxn>
                  <a:cxn ang="0">
                    <a:pos x="109" y="121"/>
                  </a:cxn>
                  <a:cxn ang="0">
                    <a:pos x="127" y="149"/>
                  </a:cxn>
                  <a:cxn ang="0">
                    <a:pos x="168" y="161"/>
                  </a:cxn>
                  <a:cxn ang="0">
                    <a:pos x="204" y="177"/>
                  </a:cxn>
                  <a:cxn ang="0">
                    <a:pos x="242" y="202"/>
                  </a:cxn>
                  <a:cxn ang="0">
                    <a:pos x="256" y="216"/>
                  </a:cxn>
                  <a:cxn ang="0">
                    <a:pos x="269" y="233"/>
                  </a:cxn>
                  <a:cxn ang="0">
                    <a:pos x="284" y="264"/>
                  </a:cxn>
                  <a:cxn ang="0">
                    <a:pos x="293" y="292"/>
                  </a:cxn>
                  <a:cxn ang="0">
                    <a:pos x="294" y="319"/>
                  </a:cxn>
                  <a:cxn ang="0">
                    <a:pos x="291" y="346"/>
                  </a:cxn>
                  <a:cxn ang="0">
                    <a:pos x="282" y="363"/>
                  </a:cxn>
                </a:cxnLst>
                <a:rect l="0" t="0" r="r" b="b"/>
                <a:pathLst>
                  <a:path w="294" h="363">
                    <a:moveTo>
                      <a:pt x="0" y="0"/>
                    </a:moveTo>
                    <a:lnTo>
                      <a:pt x="14" y="21"/>
                    </a:lnTo>
                    <a:lnTo>
                      <a:pt x="44" y="43"/>
                    </a:lnTo>
                    <a:lnTo>
                      <a:pt x="79" y="74"/>
                    </a:lnTo>
                    <a:lnTo>
                      <a:pt x="109" y="121"/>
                    </a:lnTo>
                    <a:lnTo>
                      <a:pt x="127" y="149"/>
                    </a:lnTo>
                    <a:lnTo>
                      <a:pt x="168" y="161"/>
                    </a:lnTo>
                    <a:lnTo>
                      <a:pt x="204" y="177"/>
                    </a:lnTo>
                    <a:lnTo>
                      <a:pt x="242" y="202"/>
                    </a:lnTo>
                    <a:lnTo>
                      <a:pt x="256" y="216"/>
                    </a:lnTo>
                    <a:lnTo>
                      <a:pt x="269" y="233"/>
                    </a:lnTo>
                    <a:lnTo>
                      <a:pt x="284" y="264"/>
                    </a:lnTo>
                    <a:lnTo>
                      <a:pt x="293" y="292"/>
                    </a:lnTo>
                    <a:lnTo>
                      <a:pt x="294" y="319"/>
                    </a:lnTo>
                    <a:lnTo>
                      <a:pt x="291" y="346"/>
                    </a:lnTo>
                    <a:lnTo>
                      <a:pt x="282" y="363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8" name="Freeform 49"/>
              <p:cNvSpPr>
                <a:spLocks/>
              </p:cNvSpPr>
              <p:nvPr/>
            </p:nvSpPr>
            <p:spPr bwMode="auto">
              <a:xfrm>
                <a:off x="5631" y="3565"/>
                <a:ext cx="142" cy="1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" y="55"/>
                  </a:cxn>
                  <a:cxn ang="0">
                    <a:pos x="34" y="85"/>
                  </a:cxn>
                  <a:cxn ang="0">
                    <a:pos x="63" y="102"/>
                  </a:cxn>
                  <a:cxn ang="0">
                    <a:pos x="94" y="123"/>
                  </a:cxn>
                  <a:cxn ang="0">
                    <a:pos x="119" y="147"/>
                  </a:cxn>
                  <a:cxn ang="0">
                    <a:pos x="145" y="175"/>
                  </a:cxn>
                  <a:cxn ang="0">
                    <a:pos x="180" y="196"/>
                  </a:cxn>
                  <a:cxn ang="0">
                    <a:pos x="214" y="218"/>
                  </a:cxn>
                  <a:cxn ang="0">
                    <a:pos x="240" y="242"/>
                  </a:cxn>
                  <a:cxn ang="0">
                    <a:pos x="260" y="263"/>
                  </a:cxn>
                  <a:cxn ang="0">
                    <a:pos x="274" y="285"/>
                  </a:cxn>
                  <a:cxn ang="0">
                    <a:pos x="282" y="304"/>
                  </a:cxn>
                  <a:cxn ang="0">
                    <a:pos x="284" y="324"/>
                  </a:cxn>
                </a:cxnLst>
                <a:rect l="0" t="0" r="r" b="b"/>
                <a:pathLst>
                  <a:path w="284" h="324">
                    <a:moveTo>
                      <a:pt x="0" y="0"/>
                    </a:moveTo>
                    <a:lnTo>
                      <a:pt x="16" y="55"/>
                    </a:lnTo>
                    <a:lnTo>
                      <a:pt x="34" y="85"/>
                    </a:lnTo>
                    <a:lnTo>
                      <a:pt x="63" y="102"/>
                    </a:lnTo>
                    <a:lnTo>
                      <a:pt x="94" y="123"/>
                    </a:lnTo>
                    <a:lnTo>
                      <a:pt x="119" y="147"/>
                    </a:lnTo>
                    <a:lnTo>
                      <a:pt x="145" y="175"/>
                    </a:lnTo>
                    <a:lnTo>
                      <a:pt x="180" y="196"/>
                    </a:lnTo>
                    <a:lnTo>
                      <a:pt x="214" y="218"/>
                    </a:lnTo>
                    <a:lnTo>
                      <a:pt x="240" y="242"/>
                    </a:lnTo>
                    <a:lnTo>
                      <a:pt x="260" y="263"/>
                    </a:lnTo>
                    <a:lnTo>
                      <a:pt x="274" y="285"/>
                    </a:lnTo>
                    <a:lnTo>
                      <a:pt x="282" y="304"/>
                    </a:lnTo>
                    <a:lnTo>
                      <a:pt x="284" y="324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9" name="Freeform 50"/>
              <p:cNvSpPr>
                <a:spLocks/>
              </p:cNvSpPr>
              <p:nvPr/>
            </p:nvSpPr>
            <p:spPr bwMode="auto">
              <a:xfrm>
                <a:off x="5491" y="3560"/>
                <a:ext cx="74" cy="145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0" y="22"/>
                  </a:cxn>
                  <a:cxn ang="0">
                    <a:pos x="12" y="32"/>
                  </a:cxn>
                  <a:cxn ang="0">
                    <a:pos x="26" y="48"/>
                  </a:cxn>
                  <a:cxn ang="0">
                    <a:pos x="37" y="57"/>
                  </a:cxn>
                  <a:cxn ang="0">
                    <a:pos x="49" y="68"/>
                  </a:cxn>
                  <a:cxn ang="0">
                    <a:pos x="58" y="80"/>
                  </a:cxn>
                  <a:cxn ang="0">
                    <a:pos x="66" y="92"/>
                  </a:cxn>
                  <a:cxn ang="0">
                    <a:pos x="75" y="106"/>
                  </a:cxn>
                  <a:cxn ang="0">
                    <a:pos x="98" y="124"/>
                  </a:cxn>
                  <a:cxn ang="0">
                    <a:pos x="114" y="137"/>
                  </a:cxn>
                  <a:cxn ang="0">
                    <a:pos x="125" y="151"/>
                  </a:cxn>
                  <a:cxn ang="0">
                    <a:pos x="136" y="167"/>
                  </a:cxn>
                  <a:cxn ang="0">
                    <a:pos x="141" y="180"/>
                  </a:cxn>
                  <a:cxn ang="0">
                    <a:pos x="146" y="198"/>
                  </a:cxn>
                  <a:cxn ang="0">
                    <a:pos x="149" y="219"/>
                  </a:cxn>
                  <a:cxn ang="0">
                    <a:pos x="148" y="245"/>
                  </a:cxn>
                  <a:cxn ang="0">
                    <a:pos x="144" y="264"/>
                  </a:cxn>
                  <a:cxn ang="0">
                    <a:pos x="139" y="278"/>
                  </a:cxn>
                  <a:cxn ang="0">
                    <a:pos x="131" y="290"/>
                  </a:cxn>
                </a:cxnLst>
                <a:rect l="0" t="0" r="r" b="b"/>
                <a:pathLst>
                  <a:path w="149" h="290">
                    <a:moveTo>
                      <a:pt x="10" y="0"/>
                    </a:moveTo>
                    <a:lnTo>
                      <a:pt x="0" y="22"/>
                    </a:lnTo>
                    <a:lnTo>
                      <a:pt x="12" y="32"/>
                    </a:lnTo>
                    <a:lnTo>
                      <a:pt x="26" y="48"/>
                    </a:lnTo>
                    <a:lnTo>
                      <a:pt x="37" y="57"/>
                    </a:lnTo>
                    <a:lnTo>
                      <a:pt x="49" y="68"/>
                    </a:lnTo>
                    <a:lnTo>
                      <a:pt x="58" y="80"/>
                    </a:lnTo>
                    <a:lnTo>
                      <a:pt x="66" y="92"/>
                    </a:lnTo>
                    <a:lnTo>
                      <a:pt x="75" y="106"/>
                    </a:lnTo>
                    <a:lnTo>
                      <a:pt x="98" y="124"/>
                    </a:lnTo>
                    <a:lnTo>
                      <a:pt x="114" y="137"/>
                    </a:lnTo>
                    <a:lnTo>
                      <a:pt x="125" y="151"/>
                    </a:lnTo>
                    <a:lnTo>
                      <a:pt x="136" y="167"/>
                    </a:lnTo>
                    <a:lnTo>
                      <a:pt x="141" y="180"/>
                    </a:lnTo>
                    <a:lnTo>
                      <a:pt x="146" y="198"/>
                    </a:lnTo>
                    <a:lnTo>
                      <a:pt x="149" y="219"/>
                    </a:lnTo>
                    <a:lnTo>
                      <a:pt x="148" y="245"/>
                    </a:lnTo>
                    <a:lnTo>
                      <a:pt x="144" y="264"/>
                    </a:lnTo>
                    <a:lnTo>
                      <a:pt x="139" y="278"/>
                    </a:lnTo>
                    <a:lnTo>
                      <a:pt x="131" y="290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0" name="Freeform 51"/>
              <p:cNvSpPr>
                <a:spLocks/>
              </p:cNvSpPr>
              <p:nvPr/>
            </p:nvSpPr>
            <p:spPr bwMode="auto">
              <a:xfrm>
                <a:off x="5763" y="3308"/>
                <a:ext cx="15" cy="49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23" y="10"/>
                  </a:cxn>
                  <a:cxn ang="0">
                    <a:pos x="14" y="27"/>
                  </a:cxn>
                  <a:cxn ang="0">
                    <a:pos x="9" y="42"/>
                  </a:cxn>
                  <a:cxn ang="0">
                    <a:pos x="4" y="55"/>
                  </a:cxn>
                  <a:cxn ang="0">
                    <a:pos x="1" y="69"/>
                  </a:cxn>
                  <a:cxn ang="0">
                    <a:pos x="0" y="82"/>
                  </a:cxn>
                  <a:cxn ang="0">
                    <a:pos x="1" y="99"/>
                  </a:cxn>
                </a:cxnLst>
                <a:rect l="0" t="0" r="r" b="b"/>
                <a:pathLst>
                  <a:path w="30" h="99">
                    <a:moveTo>
                      <a:pt x="30" y="0"/>
                    </a:moveTo>
                    <a:lnTo>
                      <a:pt x="23" y="10"/>
                    </a:lnTo>
                    <a:lnTo>
                      <a:pt x="14" y="27"/>
                    </a:lnTo>
                    <a:lnTo>
                      <a:pt x="9" y="42"/>
                    </a:lnTo>
                    <a:lnTo>
                      <a:pt x="4" y="55"/>
                    </a:lnTo>
                    <a:lnTo>
                      <a:pt x="1" y="69"/>
                    </a:lnTo>
                    <a:lnTo>
                      <a:pt x="0" y="82"/>
                    </a:lnTo>
                    <a:lnTo>
                      <a:pt x="1" y="99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1" name="Freeform 52"/>
              <p:cNvSpPr>
                <a:spLocks/>
              </p:cNvSpPr>
              <p:nvPr/>
            </p:nvSpPr>
            <p:spPr bwMode="auto">
              <a:xfrm>
                <a:off x="5382" y="3372"/>
                <a:ext cx="55" cy="2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7" y="0"/>
                  </a:cxn>
                  <a:cxn ang="0">
                    <a:pos x="81" y="12"/>
                  </a:cxn>
                  <a:cxn ang="0">
                    <a:pos x="112" y="42"/>
                  </a:cxn>
                </a:cxnLst>
                <a:rect l="0" t="0" r="r" b="b"/>
                <a:pathLst>
                  <a:path w="112" h="42">
                    <a:moveTo>
                      <a:pt x="0" y="0"/>
                    </a:moveTo>
                    <a:lnTo>
                      <a:pt x="37" y="0"/>
                    </a:lnTo>
                    <a:lnTo>
                      <a:pt x="81" y="12"/>
                    </a:lnTo>
                    <a:lnTo>
                      <a:pt x="112" y="42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2" name="Freeform 53"/>
              <p:cNvSpPr>
                <a:spLocks/>
              </p:cNvSpPr>
              <p:nvPr/>
            </p:nvSpPr>
            <p:spPr bwMode="auto">
              <a:xfrm>
                <a:off x="5555" y="3574"/>
                <a:ext cx="342" cy="56"/>
              </a:xfrm>
              <a:custGeom>
                <a:avLst/>
                <a:gdLst/>
                <a:ahLst/>
                <a:cxnLst>
                  <a:cxn ang="0">
                    <a:pos x="683" y="5"/>
                  </a:cxn>
                  <a:cxn ang="0">
                    <a:pos x="653" y="0"/>
                  </a:cxn>
                  <a:cxn ang="0">
                    <a:pos x="620" y="0"/>
                  </a:cxn>
                  <a:cxn ang="0">
                    <a:pos x="585" y="7"/>
                  </a:cxn>
                  <a:cxn ang="0">
                    <a:pos x="554" y="19"/>
                  </a:cxn>
                  <a:cxn ang="0">
                    <a:pos x="529" y="36"/>
                  </a:cxn>
                  <a:cxn ang="0">
                    <a:pos x="504" y="61"/>
                  </a:cxn>
                  <a:cxn ang="0">
                    <a:pos x="470" y="57"/>
                  </a:cxn>
                  <a:cxn ang="0">
                    <a:pos x="427" y="58"/>
                  </a:cxn>
                  <a:cxn ang="0">
                    <a:pos x="386" y="61"/>
                  </a:cxn>
                  <a:cxn ang="0">
                    <a:pos x="347" y="68"/>
                  </a:cxn>
                  <a:cxn ang="0">
                    <a:pos x="309" y="80"/>
                  </a:cxn>
                  <a:cxn ang="0">
                    <a:pos x="279" y="97"/>
                  </a:cxn>
                  <a:cxn ang="0">
                    <a:pos x="256" y="114"/>
                  </a:cxn>
                  <a:cxn ang="0">
                    <a:pos x="183" y="66"/>
                  </a:cxn>
                  <a:cxn ang="0">
                    <a:pos x="140" y="58"/>
                  </a:cxn>
                  <a:cxn ang="0">
                    <a:pos x="98" y="60"/>
                  </a:cxn>
                  <a:cxn ang="0">
                    <a:pos x="56" y="65"/>
                  </a:cxn>
                  <a:cxn ang="0">
                    <a:pos x="28" y="71"/>
                  </a:cxn>
                  <a:cxn ang="0">
                    <a:pos x="0" y="80"/>
                  </a:cxn>
                </a:cxnLst>
                <a:rect l="0" t="0" r="r" b="b"/>
                <a:pathLst>
                  <a:path w="683" h="114">
                    <a:moveTo>
                      <a:pt x="683" y="5"/>
                    </a:moveTo>
                    <a:lnTo>
                      <a:pt x="653" y="0"/>
                    </a:lnTo>
                    <a:lnTo>
                      <a:pt x="620" y="0"/>
                    </a:lnTo>
                    <a:lnTo>
                      <a:pt x="585" y="7"/>
                    </a:lnTo>
                    <a:lnTo>
                      <a:pt x="554" y="19"/>
                    </a:lnTo>
                    <a:lnTo>
                      <a:pt x="529" y="36"/>
                    </a:lnTo>
                    <a:lnTo>
                      <a:pt x="504" y="61"/>
                    </a:lnTo>
                    <a:lnTo>
                      <a:pt x="470" y="57"/>
                    </a:lnTo>
                    <a:lnTo>
                      <a:pt x="427" y="58"/>
                    </a:lnTo>
                    <a:lnTo>
                      <a:pt x="386" y="61"/>
                    </a:lnTo>
                    <a:lnTo>
                      <a:pt x="347" y="68"/>
                    </a:lnTo>
                    <a:lnTo>
                      <a:pt x="309" y="80"/>
                    </a:lnTo>
                    <a:lnTo>
                      <a:pt x="279" y="97"/>
                    </a:lnTo>
                    <a:lnTo>
                      <a:pt x="256" y="114"/>
                    </a:lnTo>
                    <a:lnTo>
                      <a:pt x="183" y="66"/>
                    </a:lnTo>
                    <a:lnTo>
                      <a:pt x="140" y="58"/>
                    </a:lnTo>
                    <a:lnTo>
                      <a:pt x="98" y="60"/>
                    </a:lnTo>
                    <a:lnTo>
                      <a:pt x="56" y="65"/>
                    </a:lnTo>
                    <a:lnTo>
                      <a:pt x="28" y="71"/>
                    </a:lnTo>
                    <a:lnTo>
                      <a:pt x="0" y="80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3" name="Freeform 54"/>
              <p:cNvSpPr>
                <a:spLocks/>
              </p:cNvSpPr>
              <p:nvPr/>
            </p:nvSpPr>
            <p:spPr bwMode="auto">
              <a:xfrm>
                <a:off x="5872" y="3603"/>
                <a:ext cx="53" cy="13"/>
              </a:xfrm>
              <a:custGeom>
                <a:avLst/>
                <a:gdLst/>
                <a:ahLst/>
                <a:cxnLst>
                  <a:cxn ang="0">
                    <a:pos x="105" y="2"/>
                  </a:cxn>
                  <a:cxn ang="0">
                    <a:pos x="78" y="0"/>
                  </a:cxn>
                  <a:cxn ang="0">
                    <a:pos x="46" y="3"/>
                  </a:cxn>
                  <a:cxn ang="0">
                    <a:pos x="23" y="11"/>
                  </a:cxn>
                  <a:cxn ang="0">
                    <a:pos x="0" y="25"/>
                  </a:cxn>
                </a:cxnLst>
                <a:rect l="0" t="0" r="r" b="b"/>
                <a:pathLst>
                  <a:path w="105" h="25">
                    <a:moveTo>
                      <a:pt x="105" y="2"/>
                    </a:moveTo>
                    <a:lnTo>
                      <a:pt x="78" y="0"/>
                    </a:lnTo>
                    <a:lnTo>
                      <a:pt x="46" y="3"/>
                    </a:lnTo>
                    <a:lnTo>
                      <a:pt x="23" y="11"/>
                    </a:lnTo>
                    <a:lnTo>
                      <a:pt x="0" y="25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4" name="Freeform 55"/>
              <p:cNvSpPr>
                <a:spLocks/>
              </p:cNvSpPr>
              <p:nvPr/>
            </p:nvSpPr>
            <p:spPr bwMode="auto">
              <a:xfrm>
                <a:off x="5760" y="3629"/>
                <a:ext cx="75" cy="29"/>
              </a:xfrm>
              <a:custGeom>
                <a:avLst/>
                <a:gdLst/>
                <a:ahLst/>
                <a:cxnLst>
                  <a:cxn ang="0">
                    <a:pos x="149" y="3"/>
                  </a:cxn>
                  <a:cxn ang="0">
                    <a:pos x="114" y="0"/>
                  </a:cxn>
                  <a:cxn ang="0">
                    <a:pos x="83" y="6"/>
                  </a:cxn>
                  <a:cxn ang="0">
                    <a:pos x="48" y="18"/>
                  </a:cxn>
                  <a:cxn ang="0">
                    <a:pos x="22" y="33"/>
                  </a:cxn>
                  <a:cxn ang="0">
                    <a:pos x="0" y="57"/>
                  </a:cxn>
                </a:cxnLst>
                <a:rect l="0" t="0" r="r" b="b"/>
                <a:pathLst>
                  <a:path w="149" h="57">
                    <a:moveTo>
                      <a:pt x="149" y="3"/>
                    </a:moveTo>
                    <a:lnTo>
                      <a:pt x="114" y="0"/>
                    </a:lnTo>
                    <a:lnTo>
                      <a:pt x="83" y="6"/>
                    </a:lnTo>
                    <a:lnTo>
                      <a:pt x="48" y="18"/>
                    </a:lnTo>
                    <a:lnTo>
                      <a:pt x="22" y="33"/>
                    </a:lnTo>
                    <a:lnTo>
                      <a:pt x="0" y="57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5" name="Freeform 56"/>
              <p:cNvSpPr>
                <a:spLocks/>
              </p:cNvSpPr>
              <p:nvPr/>
            </p:nvSpPr>
            <p:spPr bwMode="auto">
              <a:xfrm>
                <a:off x="5631" y="3648"/>
                <a:ext cx="72" cy="7"/>
              </a:xfrm>
              <a:custGeom>
                <a:avLst/>
                <a:gdLst/>
                <a:ahLst/>
                <a:cxnLst>
                  <a:cxn ang="0">
                    <a:pos x="145" y="7"/>
                  </a:cxn>
                  <a:cxn ang="0">
                    <a:pos x="110" y="0"/>
                  </a:cxn>
                  <a:cxn ang="0">
                    <a:pos x="77" y="0"/>
                  </a:cxn>
                  <a:cxn ang="0">
                    <a:pos x="41" y="5"/>
                  </a:cxn>
                  <a:cxn ang="0">
                    <a:pos x="0" y="15"/>
                  </a:cxn>
                </a:cxnLst>
                <a:rect l="0" t="0" r="r" b="b"/>
                <a:pathLst>
                  <a:path w="145" h="15">
                    <a:moveTo>
                      <a:pt x="145" y="7"/>
                    </a:moveTo>
                    <a:lnTo>
                      <a:pt x="110" y="0"/>
                    </a:lnTo>
                    <a:lnTo>
                      <a:pt x="77" y="0"/>
                    </a:lnTo>
                    <a:lnTo>
                      <a:pt x="41" y="5"/>
                    </a:lnTo>
                    <a:lnTo>
                      <a:pt x="0" y="15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6" name="Freeform 57"/>
              <p:cNvSpPr>
                <a:spLocks/>
              </p:cNvSpPr>
              <p:nvPr/>
            </p:nvSpPr>
            <p:spPr bwMode="auto">
              <a:xfrm>
                <a:off x="5441" y="3612"/>
                <a:ext cx="74" cy="19"/>
              </a:xfrm>
              <a:custGeom>
                <a:avLst/>
                <a:gdLst/>
                <a:ahLst/>
                <a:cxnLst>
                  <a:cxn ang="0">
                    <a:pos x="149" y="2"/>
                  </a:cxn>
                  <a:cxn ang="0">
                    <a:pos x="114" y="0"/>
                  </a:cxn>
                  <a:cxn ang="0">
                    <a:pos x="79" y="1"/>
                  </a:cxn>
                  <a:cxn ang="0">
                    <a:pos x="44" y="8"/>
                  </a:cxn>
                  <a:cxn ang="0">
                    <a:pos x="19" y="21"/>
                  </a:cxn>
                  <a:cxn ang="0">
                    <a:pos x="0" y="38"/>
                  </a:cxn>
                </a:cxnLst>
                <a:rect l="0" t="0" r="r" b="b"/>
                <a:pathLst>
                  <a:path w="149" h="38">
                    <a:moveTo>
                      <a:pt x="149" y="2"/>
                    </a:moveTo>
                    <a:lnTo>
                      <a:pt x="114" y="0"/>
                    </a:lnTo>
                    <a:lnTo>
                      <a:pt x="79" y="1"/>
                    </a:lnTo>
                    <a:lnTo>
                      <a:pt x="44" y="8"/>
                    </a:lnTo>
                    <a:lnTo>
                      <a:pt x="19" y="21"/>
                    </a:lnTo>
                    <a:lnTo>
                      <a:pt x="0" y="38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7" name="Freeform 58"/>
              <p:cNvSpPr>
                <a:spLocks/>
              </p:cNvSpPr>
              <p:nvPr/>
            </p:nvSpPr>
            <p:spPr bwMode="auto">
              <a:xfrm>
                <a:off x="5401" y="3569"/>
                <a:ext cx="90" cy="6"/>
              </a:xfrm>
              <a:custGeom>
                <a:avLst/>
                <a:gdLst/>
                <a:ahLst/>
                <a:cxnLst>
                  <a:cxn ang="0">
                    <a:pos x="180" y="7"/>
                  </a:cxn>
                  <a:cxn ang="0">
                    <a:pos x="138" y="1"/>
                  </a:cxn>
                  <a:cxn ang="0">
                    <a:pos x="99" y="0"/>
                  </a:cxn>
                  <a:cxn ang="0">
                    <a:pos x="66" y="1"/>
                  </a:cxn>
                  <a:cxn ang="0">
                    <a:pos x="35" y="4"/>
                  </a:cxn>
                  <a:cxn ang="0">
                    <a:pos x="0" y="13"/>
                  </a:cxn>
                </a:cxnLst>
                <a:rect l="0" t="0" r="r" b="b"/>
                <a:pathLst>
                  <a:path w="180" h="13">
                    <a:moveTo>
                      <a:pt x="180" y="7"/>
                    </a:moveTo>
                    <a:lnTo>
                      <a:pt x="138" y="1"/>
                    </a:lnTo>
                    <a:lnTo>
                      <a:pt x="99" y="0"/>
                    </a:lnTo>
                    <a:lnTo>
                      <a:pt x="66" y="1"/>
                    </a:lnTo>
                    <a:lnTo>
                      <a:pt x="35" y="4"/>
                    </a:lnTo>
                    <a:lnTo>
                      <a:pt x="0" y="13"/>
                    </a:lnTo>
                  </a:path>
                </a:pathLst>
              </a:custGeom>
              <a:solidFill>
                <a:srgbClr val="F4E8C8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</p:grpSp>
      <p:sp>
        <p:nvSpPr>
          <p:cNvPr id="63" name="Oval 59"/>
          <p:cNvSpPr>
            <a:spLocks noChangeArrowheads="1"/>
          </p:cNvSpPr>
          <p:nvPr/>
        </p:nvSpPr>
        <p:spPr bwMode="gray">
          <a:xfrm>
            <a:off x="3312871" y="3143268"/>
            <a:ext cx="2481756" cy="2073275"/>
          </a:xfrm>
          <a:prstGeom prst="ellipse">
            <a:avLst/>
          </a:prstGeom>
          <a:gradFill rotWithShape="0">
            <a:gsLst>
              <a:gs pos="0">
                <a:srgbClr val="E8D0E5">
                  <a:gamma/>
                  <a:tint val="0"/>
                  <a:invGamma/>
                </a:srgbClr>
              </a:gs>
              <a:gs pos="100000">
                <a:srgbClr val="E8D0E5"/>
              </a:gs>
            </a:gsLst>
            <a:path path="shape">
              <a:fillToRect l="50000" t="50000" r="50000" b="50000"/>
            </a:path>
          </a:gradFill>
          <a:ln w="6350">
            <a:solidFill>
              <a:srgbClr val="FF9900"/>
            </a:solidFill>
            <a:round/>
            <a:headEnd/>
            <a:tailEnd/>
          </a:ln>
          <a:effectLst/>
        </p:spPr>
        <p:txBody>
          <a:bodyPr wrap="none" rIns="198000" anchor="ctr"/>
          <a:lstStyle/>
          <a:p>
            <a:pPr eaLnBrk="1" latinLnBrk="1" hangingPunct="1"/>
            <a:endParaRPr lang="ko-KR" altLang="ko-KR" b="0" dirty="0">
              <a:solidFill>
                <a:schemeClr val="tx1"/>
              </a:solidFill>
              <a:latin typeface="굴림" pitchFamily="50" charset="-127"/>
            </a:endParaRPr>
          </a:p>
        </p:txBody>
      </p:sp>
      <p:sp>
        <p:nvSpPr>
          <p:cNvPr id="64" name="Oval 60"/>
          <p:cNvSpPr>
            <a:spLocks noChangeArrowheads="1"/>
          </p:cNvSpPr>
          <p:nvPr/>
        </p:nvSpPr>
        <p:spPr bwMode="gray">
          <a:xfrm>
            <a:off x="3846271" y="3832240"/>
            <a:ext cx="1393935" cy="730250"/>
          </a:xfrm>
          <a:prstGeom prst="ellipse">
            <a:avLst/>
          </a:prstGeom>
          <a:gradFill rotWithShape="0">
            <a:gsLst>
              <a:gs pos="0">
                <a:srgbClr val="B1B1FF">
                  <a:gamma/>
                  <a:tint val="0"/>
                  <a:invGamma/>
                </a:srgbClr>
              </a:gs>
              <a:gs pos="100000">
                <a:srgbClr val="B1B1FF"/>
              </a:gs>
            </a:gsLst>
            <a:path path="shape">
              <a:fillToRect l="50000" t="50000" r="50000" b="50000"/>
            </a:path>
          </a:gradFill>
          <a:ln w="6350">
            <a:noFill/>
            <a:round/>
            <a:headEnd/>
            <a:tailEnd/>
          </a:ln>
          <a:effectLst>
            <a:prstShdw prst="shdw17" dist="35883" dir="13496342">
              <a:srgbClr val="B1B1FF">
                <a:gamma/>
                <a:shade val="60000"/>
                <a:invGamma/>
              </a:srgbClr>
            </a:prstShdw>
          </a:effectLst>
        </p:spPr>
        <p:txBody>
          <a:bodyPr wrap="none" rIns="198000" anchor="ctr"/>
          <a:lstStyle/>
          <a:p>
            <a:endParaRPr lang="ko-KR" altLang="en-US" dirty="0"/>
          </a:p>
        </p:txBody>
      </p:sp>
      <p:sp>
        <p:nvSpPr>
          <p:cNvPr id="65" name="Text Box 61"/>
          <p:cNvSpPr txBox="1">
            <a:spLocks noChangeArrowheads="1"/>
          </p:cNvSpPr>
          <p:nvPr/>
        </p:nvSpPr>
        <p:spPr bwMode="gray">
          <a:xfrm>
            <a:off x="3848569" y="3381704"/>
            <a:ext cx="1792677" cy="26161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none" rIns="198000" anchor="ctr">
            <a:spAutoFit/>
          </a:bodyPr>
          <a:lstStyle/>
          <a:p>
            <a:pPr eaLnBrk="1" latinLnBrk="1" hangingPunct="1">
              <a:spcBef>
                <a:spcPct val="10000"/>
              </a:spcBef>
            </a:pPr>
            <a:r>
              <a:rPr lang="ko-KR" altLang="en-US" sz="1100" dirty="0" smtClean="0">
                <a:latin typeface="휴먼모음T" pitchFamily="18" charset="-127"/>
                <a:ea typeface="휴먼모음T" pitchFamily="18" charset="-127"/>
              </a:rPr>
              <a:t>소프트웨어 제품 개발 예제</a:t>
            </a:r>
            <a:endParaRPr lang="en-US" altLang="ko-KR" sz="1100" b="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66" name="Text Box 62"/>
          <p:cNvSpPr txBox="1">
            <a:spLocks noChangeArrowheads="1"/>
          </p:cNvSpPr>
          <p:nvPr/>
        </p:nvSpPr>
        <p:spPr bwMode="gray">
          <a:xfrm>
            <a:off x="3704368" y="4572011"/>
            <a:ext cx="946292" cy="4478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none" rIns="198000" anchor="ctr">
            <a:spAutoFit/>
          </a:bodyPr>
          <a:lstStyle/>
          <a:p>
            <a:pPr eaLnBrk="1" latinLnBrk="1" hangingPunct="1">
              <a:spcBef>
                <a:spcPct val="10000"/>
              </a:spcBef>
            </a:pPr>
            <a:r>
              <a:rPr lang="ko-KR" altLang="en-US" sz="1100" b="0" dirty="0" smtClean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작은 규모의</a:t>
            </a:r>
            <a:endParaRPr lang="en-US" altLang="ko-KR" sz="1100" b="0" dirty="0" smtClean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  <a:p>
            <a:pPr eaLnBrk="1" latinLnBrk="1" hangingPunct="1">
              <a:spcBef>
                <a:spcPct val="10000"/>
              </a:spcBef>
            </a:pPr>
            <a:r>
              <a:rPr lang="ko-KR" altLang="en-US" sz="1100" dirty="0" smtClean="0">
                <a:latin typeface="휴먼모음T" pitchFamily="18" charset="-127"/>
                <a:ea typeface="휴먼모음T" pitchFamily="18" charset="-127"/>
              </a:rPr>
              <a:t>프로젝트</a:t>
            </a:r>
            <a:endParaRPr lang="ko-KR" altLang="en-US" sz="1100" b="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67" name="Text Box 63"/>
          <p:cNvSpPr txBox="1">
            <a:spLocks noChangeArrowheads="1"/>
          </p:cNvSpPr>
          <p:nvPr/>
        </p:nvSpPr>
        <p:spPr bwMode="gray">
          <a:xfrm>
            <a:off x="4762786" y="4552824"/>
            <a:ext cx="830876" cy="4478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none" rIns="198000" anchor="ctr">
            <a:spAutoFit/>
          </a:bodyPr>
          <a:lstStyle/>
          <a:p>
            <a:pPr eaLnBrk="1" latinLnBrk="1" hangingPunct="1">
              <a:spcBef>
                <a:spcPct val="10000"/>
              </a:spcBef>
            </a:pPr>
            <a:r>
              <a:rPr lang="ko-KR" altLang="en-US" sz="1100" b="0" dirty="0" smtClean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큰 규모의</a:t>
            </a:r>
            <a:endParaRPr lang="en-US" altLang="ko-KR" sz="1100" b="0" dirty="0" smtClean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  <a:p>
            <a:pPr eaLnBrk="1" latinLnBrk="1" hangingPunct="1">
              <a:spcBef>
                <a:spcPct val="10000"/>
              </a:spcBef>
            </a:pPr>
            <a:r>
              <a:rPr lang="ko-KR" altLang="en-US" sz="1100" dirty="0" smtClean="0">
                <a:latin typeface="휴먼모음T" pitchFamily="18" charset="-127"/>
                <a:ea typeface="휴먼모음T" pitchFamily="18" charset="-127"/>
              </a:rPr>
              <a:t>프로젝트</a:t>
            </a:r>
            <a:endParaRPr lang="en-US" altLang="ko-KR" sz="1100" b="0" dirty="0" smtClean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68" name="Text Box 64"/>
          <p:cNvSpPr txBox="1">
            <a:spLocks noChangeArrowheads="1"/>
          </p:cNvSpPr>
          <p:nvPr/>
        </p:nvSpPr>
        <p:spPr bwMode="gray">
          <a:xfrm>
            <a:off x="4176344" y="4049920"/>
            <a:ext cx="882172" cy="30777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none" rIns="198000" anchor="ctr">
            <a:spAutoFit/>
          </a:bodyPr>
          <a:lstStyle/>
          <a:p>
            <a:pPr eaLnBrk="1" latinLnBrk="1" hangingPunct="1">
              <a:spcBef>
                <a:spcPct val="10000"/>
              </a:spcBef>
            </a:pPr>
            <a:r>
              <a:rPr lang="ko-KR" altLang="en-US" sz="1400" b="0" dirty="0" smtClean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요구사항</a:t>
            </a:r>
            <a:endParaRPr lang="ko-KR" altLang="en-US" sz="1400" b="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74" name="AutoShape 17"/>
          <p:cNvSpPr>
            <a:spLocks noChangeArrowheads="1"/>
          </p:cNvSpPr>
          <p:nvPr/>
        </p:nvSpPr>
        <p:spPr bwMode="auto">
          <a:xfrm>
            <a:off x="351663" y="3857628"/>
            <a:ext cx="2906030" cy="642942"/>
          </a:xfrm>
          <a:prstGeom prst="chevron">
            <a:avLst>
              <a:gd name="adj" fmla="val 27605"/>
            </a:avLst>
          </a:prstGeom>
          <a:solidFill>
            <a:srgbClr val="DEF5BB"/>
          </a:solidFill>
          <a:ln w="381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75" name="Text Box 62"/>
          <p:cNvSpPr txBox="1">
            <a:spLocks noChangeArrowheads="1"/>
          </p:cNvSpPr>
          <p:nvPr/>
        </p:nvSpPr>
        <p:spPr bwMode="gray">
          <a:xfrm>
            <a:off x="491735" y="3981320"/>
            <a:ext cx="2647716" cy="60016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square" rIns="198000" anchor="ctr">
            <a:spAutoFit/>
          </a:bodyPr>
          <a:lstStyle/>
          <a:p>
            <a:pPr algn="just" eaLnBrk="1" latinLnBrk="1" hangingPunct="1">
              <a:spcBef>
                <a:spcPct val="10000"/>
              </a:spcBef>
            </a:pPr>
            <a:r>
              <a:rPr lang="ko-KR" altLang="en-US" sz="1100" dirty="0" smtClean="0">
                <a:latin typeface="휴먼모음T" pitchFamily="18" charset="-127"/>
                <a:ea typeface="휴먼모음T" pitchFamily="18" charset="-127"/>
              </a:rPr>
              <a:t>요구사항이 명확하지 않는 경우 종종 저녁 늦게 회의를 진행하여 결과를 얻는 경우가 있다</a:t>
            </a:r>
            <a:r>
              <a:rPr lang="en-US" altLang="ko-KR" sz="1100" dirty="0" smtClean="0"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1100" b="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77" name="Text Box 62"/>
          <p:cNvSpPr txBox="1">
            <a:spLocks noChangeArrowheads="1"/>
          </p:cNvSpPr>
          <p:nvPr/>
        </p:nvSpPr>
        <p:spPr bwMode="gray">
          <a:xfrm>
            <a:off x="6036385" y="3981320"/>
            <a:ext cx="2542208" cy="43088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square" rIns="198000" anchor="ctr">
            <a:spAutoFit/>
          </a:bodyPr>
          <a:lstStyle/>
          <a:p>
            <a:pPr algn="just" eaLnBrk="1" latinLnBrk="1" hangingPunct="1">
              <a:spcBef>
                <a:spcPct val="10000"/>
              </a:spcBef>
            </a:pPr>
            <a:r>
              <a:rPr lang="ko-KR" altLang="en-US" sz="1100" b="0" dirty="0" smtClean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디자인 변화에 대한 회의를 정기적으로 진행하고 이를 고정시키려는 요구가 있다</a:t>
            </a:r>
            <a:r>
              <a:rPr lang="en-US" altLang="ko-KR" sz="1100" b="0" dirty="0" smtClean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.</a:t>
            </a:r>
            <a:endParaRPr lang="ko-KR" altLang="en-US" sz="1100" b="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Open &amp; Closed </a:t>
            </a:r>
            <a:r>
              <a:rPr lang="ko-KR" altLang="en-US" dirty="0" smtClean="0"/>
              <a:t>소프트웨어 개발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전통적으로 소프트웨어 개발은 패쇄적임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사용자는 실제 소프트웨어 제품에 대해 어쨌든 요금이 부과됨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 파일은 비밀로 유지되고 때로는 소스를 구입하는 경우도 있음</a:t>
            </a:r>
            <a:endParaRPr lang="en-US" altLang="ko-KR" dirty="0" smtClean="0"/>
          </a:p>
          <a:p>
            <a:r>
              <a:rPr lang="ko-KR" altLang="en-US" dirty="0" smtClean="0"/>
              <a:t>개방된 소프트웨어 개발은 많은 수의 서로 다른 아이디어를 공유할 수 있음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Open </a:t>
            </a:r>
            <a:r>
              <a:rPr lang="ko-KR" altLang="en-US" dirty="0" smtClean="0"/>
              <a:t>소스 파일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자유롭게 사용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변경이 용이하고 소프트웨어 제품 개발 시 재 빌드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소스 파일 사용에 대한 비용이 없음</a:t>
            </a:r>
          </a:p>
          <a:p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594924" y="4343400"/>
          <a:ext cx="6562441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624"/>
                <a:gridCol w="1783323"/>
                <a:gridCol w="3552494"/>
              </a:tblGrid>
              <a:tr h="247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Software</a:t>
                      </a:r>
                      <a:endParaRPr lang="ko-KR" altLang="en-US" sz="1200" dirty="0"/>
                    </a:p>
                  </a:txBody>
                  <a:tcPr marL="67846" marR="678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URL</a:t>
                      </a:r>
                      <a:endParaRPr lang="ko-KR" altLang="en-US" sz="1200" dirty="0"/>
                    </a:p>
                  </a:txBody>
                  <a:tcPr marL="67846" marR="67846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 marL="67846" marR="678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92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Apache</a:t>
                      </a:r>
                    </a:p>
                  </a:txBody>
                  <a:tcPr marL="67846" marR="67846" anchor="ctr"/>
                </a:tc>
                <a:tc>
                  <a:txBody>
                    <a:bodyPr/>
                    <a:lstStyle/>
                    <a:p>
                      <a:pPr marL="228600" marR="0" lvl="1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hlinkClick r:id="rId3"/>
                        </a:rPr>
                        <a:t>http://www.apache.org</a:t>
                      </a:r>
                      <a:endParaRPr lang="en-US" altLang="ko-KR" sz="1000" baseline="0" dirty="0" smtClean="0"/>
                    </a:p>
                  </a:txBody>
                  <a:tcPr marL="67846" marR="67846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28600" marR="0" lvl="1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대부분의 월드 와이드 웹 사이트는 </a:t>
                      </a:r>
                      <a:r>
                        <a:rPr lang="en-US" altLang="ko-KR" sz="1000" baseline="0" dirty="0" smtClean="0"/>
                        <a:t>Apache </a:t>
                      </a:r>
                      <a:r>
                        <a:rPr lang="ko-KR" altLang="en-US" sz="1000" baseline="0" dirty="0" smtClean="0"/>
                        <a:t>웹 서버에서 수행된다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</a:txBody>
                  <a:tcPr marL="67846" marR="678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92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GCC</a:t>
                      </a:r>
                    </a:p>
                  </a:txBody>
                  <a:tcPr marL="67846" marR="6784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baseline="0" dirty="0" smtClean="0">
                          <a:hlinkClick r:id="rId4"/>
                        </a:rPr>
                        <a:t>http://gcc.gnu.org</a:t>
                      </a:r>
                      <a:r>
                        <a:rPr lang="en-US" altLang="ko-KR" sz="1000" baseline="0" dirty="0" smtClean="0"/>
                        <a:t> </a:t>
                      </a:r>
                    </a:p>
                  </a:txBody>
                  <a:tcPr marL="67846" marR="67846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ko-KR" altLang="en-US" sz="1000" baseline="0" dirty="0" smtClean="0"/>
                        <a:t>가장 폭 넓게 사용되는 </a:t>
                      </a:r>
                      <a:r>
                        <a:rPr lang="en-US" altLang="ko-KR" sz="1000" baseline="0" dirty="0" smtClean="0"/>
                        <a:t>C </a:t>
                      </a:r>
                      <a:r>
                        <a:rPr lang="ko-KR" altLang="en-US" sz="1000" baseline="0" dirty="0" smtClean="0"/>
                        <a:t>컴파일러와 일부 프로그래밍 언어 지원</a:t>
                      </a:r>
                      <a:endParaRPr lang="en-US" altLang="ko-KR" sz="1000" baseline="0" dirty="0" smtClean="0"/>
                    </a:p>
                  </a:txBody>
                  <a:tcPr marL="67846" marR="678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0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GNU/Linux</a:t>
                      </a:r>
                    </a:p>
                  </a:txBody>
                  <a:tcPr marL="67846" marR="6784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dirty="0" smtClean="0">
                          <a:hlinkClick r:id="rId5"/>
                        </a:rPr>
                        <a:t>http://www.linux.org</a:t>
                      </a:r>
                      <a:endParaRPr lang="en-US" altLang="ko-KR" sz="1000" dirty="0" smtClean="0"/>
                    </a:p>
                  </a:txBody>
                  <a:tcPr marL="67846" marR="67846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ko-KR" altLang="en-US" sz="1000" dirty="0" smtClean="0"/>
                        <a:t>최고로 인식되고 있는 오픈 소스 유닉스 기반 운영 체계</a:t>
                      </a:r>
                      <a:endParaRPr lang="en-US" altLang="ko-KR" sz="1000" dirty="0" smtClean="0"/>
                    </a:p>
                  </a:txBody>
                  <a:tcPr marL="67846" marR="678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92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Mozilla</a:t>
                      </a:r>
                    </a:p>
                  </a:txBody>
                  <a:tcPr marL="67846" marR="6784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dirty="0" smtClean="0">
                          <a:hlinkClick r:id="rId6"/>
                        </a:rPr>
                        <a:t>http://www.mozilla.org</a:t>
                      </a:r>
                      <a:r>
                        <a:rPr lang="en-US" altLang="ko-KR" sz="1000" dirty="0" smtClean="0"/>
                        <a:t> </a:t>
                      </a:r>
                    </a:p>
                  </a:txBody>
                  <a:tcPr marL="67846" marR="67846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000" dirty="0" smtClean="0"/>
                        <a:t>초기 네스케이프 브라우저에서 벗어나 성장한 파이어 폭스 웹 브라우저와 많은 모질라 프로젝트가 존재</a:t>
                      </a:r>
                      <a:endParaRPr lang="en-US" altLang="ko-KR" sz="1000" dirty="0" smtClean="0"/>
                    </a:p>
                  </a:txBody>
                  <a:tcPr marL="67846" marR="678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0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Perl</a:t>
                      </a:r>
                    </a:p>
                  </a:txBody>
                  <a:tcPr marL="67846" marR="6784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dirty="0" smtClean="0">
                          <a:hlinkClick r:id="rId7"/>
                        </a:rPr>
                        <a:t>http://www.perl.org</a:t>
                      </a:r>
                      <a:r>
                        <a:rPr lang="en-US" altLang="ko-KR" sz="1000" baseline="0" dirty="0" smtClean="0"/>
                        <a:t> </a:t>
                      </a:r>
                      <a:endParaRPr lang="en-US" altLang="ko-KR" sz="1000" dirty="0" smtClean="0"/>
                    </a:p>
                  </a:txBody>
                  <a:tcPr marL="67846" marR="67846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ko-KR" altLang="en-US" sz="1000" dirty="0" smtClean="0"/>
                        <a:t>동적 언어로 잘 알려진 강력한 스크립트 언어</a:t>
                      </a:r>
                      <a:endParaRPr lang="en-US" altLang="ko-KR" sz="1000" dirty="0" smtClean="0"/>
                    </a:p>
                  </a:txBody>
                  <a:tcPr marL="67846" marR="678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0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Python</a:t>
                      </a:r>
                    </a:p>
                  </a:txBody>
                  <a:tcPr marL="67846" marR="6784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dirty="0" smtClean="0">
                          <a:hlinkClick r:id="rId8"/>
                        </a:rPr>
                        <a:t>http://www.phthon.org</a:t>
                      </a:r>
                      <a:endParaRPr lang="en-US" altLang="ko-KR" sz="1000" dirty="0" smtClean="0"/>
                    </a:p>
                  </a:txBody>
                  <a:tcPr marL="67846" marR="67846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endParaRPr lang="en-US" altLang="ko-KR" sz="1000" dirty="0" smtClean="0"/>
                    </a:p>
                  </a:txBody>
                  <a:tcPr marL="67846" marR="678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08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Tcl</a:t>
                      </a:r>
                    </a:p>
                  </a:txBody>
                  <a:tcPr marL="67846" marR="6784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dirty="0" smtClean="0">
                          <a:hlinkClick r:id="rId9"/>
                        </a:rPr>
                        <a:t>http://tcl.sourceforge.net</a:t>
                      </a:r>
                      <a:r>
                        <a:rPr lang="en-US" altLang="ko-KR" sz="1000" dirty="0" smtClean="0"/>
                        <a:t> </a:t>
                      </a:r>
                    </a:p>
                  </a:txBody>
                  <a:tcPr marL="67846" marR="67846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endParaRPr lang="en-US" altLang="ko-KR" sz="1000" dirty="0" smtClean="0"/>
                    </a:p>
                  </a:txBody>
                  <a:tcPr marL="67846" marR="678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소프트웨어 프로젝트의 문제점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소프트웨어 프로젝트는 여러 가지 이유로 실패할 수 있는데</a:t>
            </a:r>
            <a:r>
              <a:rPr lang="en-US" altLang="ko-KR" dirty="0" smtClean="0"/>
              <a:t> </a:t>
            </a:r>
            <a:r>
              <a:rPr lang="ko-KR" altLang="en-US" dirty="0" smtClean="0"/>
              <a:t>아주 나쁜 개발 환경도 그 중 하나임</a:t>
            </a:r>
            <a:endParaRPr lang="en-US" altLang="ko-KR" dirty="0" smtClean="0"/>
          </a:p>
          <a:p>
            <a:r>
              <a:rPr lang="ko-KR" altLang="en-US" dirty="0" smtClean="0"/>
              <a:t>소프트웨어를 개발하면서 좌절하거나 당혹하게 하는 일반적인 실수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고객에게 이전에 제공된 동일한 소프트웨어 제품을 재 빌드할 수 없기 때문에 새로운 버전으로 안전하게 제공해야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신뢰할 수 있는 소프트웨어 제품을 빌드할 때 매번 새롭게 빌드 하는 것이 유일한 방법이라면 개발자는 제품을 만드는 일을 착수하거나 수행할 때 시간이 오래 걸리게 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그로 인해 개발자는 빌드 툴이 너무 느리다고 생각하게 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테스터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기술문서 작성자 및 관리자는 소프트웨어 제품에 대한 빌드 방법을 알고 있더라도 가장 최근 버전을 명확히 알고 있지 않기 때문에 소프트웨어 제품에 대한 빌드를 진행할 수 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버그로부터 제품을 수정하더라도 릴리즈 할 수 없는 이유는 변경에 대한 적합한 테스트를 진행하기 어렵고 소프트웨어 제품의 다른 부분을 손상시킬 수 있기 때문임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소프트웨어 프로젝트의 문제점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소프트웨어를 개발하면서 좌절하거나 당혹하게 하는 일반적인 실수 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누구나 버그 트래킹 툴을 사용하기가 불편하다는 것을 인지하고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개발자에 의해 사용된 환경과 고객에 의해 사용된 제품의 환경이 서로 다르다면 개발자는 고객이 수행한 동일한 방법으로 문제점을 바라볼 수 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늦은 변경요구로 테스트나 문서화할 수 없으므로 릴리즈가 준비된 소프트웨어 제품을 얻는 것이 너무나 오래 걸림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기능이 실제로 사용되고 있는지 아는 사람이 없기 때문에 소프트웨어 제품으로부터 기능을 제거해도 아무도 모름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</p:cSld>
  <p:clrMapOvr>
    <a:masterClrMapping/>
  </p:clrMapOvr>
  <p:transition spd="med"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프로젝트 통합 환경 기본사항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구성요소</a:t>
            </a:r>
            <a:endParaRPr lang="en-US" altLang="ko-KR" dirty="0" smtClean="0"/>
          </a:p>
          <a:p>
            <a:r>
              <a:rPr lang="en-US" altLang="ko-KR" dirty="0" smtClean="0"/>
              <a:t>SCM </a:t>
            </a:r>
            <a:r>
              <a:rPr lang="en-US" altLang="ko-KR" sz="1400" i="1" dirty="0" smtClean="0"/>
              <a:t>Software Configuration Management</a:t>
            </a:r>
            <a:endParaRPr lang="en-US" altLang="ko-KR" i="1" dirty="0" smtClean="0"/>
          </a:p>
          <a:p>
            <a:r>
              <a:rPr lang="ko-KR" altLang="en-US" dirty="0" smtClean="0"/>
              <a:t>소프트웨어 빌드</a:t>
            </a:r>
            <a:endParaRPr lang="en-US" altLang="ko-KR" dirty="0" smtClean="0"/>
          </a:p>
          <a:p>
            <a:r>
              <a:rPr lang="ko-KR" altLang="en-US" dirty="0" smtClean="0"/>
              <a:t>소프트웨어 테스트</a:t>
            </a:r>
            <a:endParaRPr lang="en-US" altLang="ko-KR" dirty="0" smtClean="0"/>
          </a:p>
          <a:p>
            <a:r>
              <a:rPr lang="ko-KR" altLang="en-US" dirty="0" smtClean="0"/>
              <a:t>버그 트래킹</a:t>
            </a:r>
            <a:endParaRPr lang="en-US" altLang="ko-KR" dirty="0" smtClean="0"/>
          </a:p>
          <a:p>
            <a:r>
              <a:rPr lang="ko-KR" altLang="en-US" dirty="0" smtClean="0"/>
              <a:t>문서 작성</a:t>
            </a:r>
            <a:endParaRPr lang="en-US" altLang="ko-KR" dirty="0" smtClean="0"/>
          </a:p>
          <a:p>
            <a:r>
              <a:rPr lang="ko-KR" altLang="en-US" dirty="0" smtClean="0"/>
              <a:t>소프트웨어 제품 릴리즈</a:t>
            </a:r>
            <a:endParaRPr lang="en-US" altLang="ko-KR" dirty="0" smtClean="0"/>
          </a:p>
          <a:p>
            <a:r>
              <a:rPr lang="ko-KR" altLang="en-US" dirty="0" smtClean="0"/>
              <a:t>유지 보수</a:t>
            </a:r>
            <a:endParaRPr lang="en-US" altLang="ko-KR" dirty="0" smtClean="0"/>
          </a:p>
          <a:p>
            <a:r>
              <a:rPr lang="ko-KR" altLang="en-US" dirty="0" smtClean="0"/>
              <a:t>통합 환경에 필요한 툴 추천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구성요소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프로젝트를 처음부터 시작하거나 기존의 개발 환경을 개선할 때 통합 환경의 여러 가지 요소를 고려해야 함</a:t>
            </a:r>
            <a:endParaRPr lang="en-US" altLang="ko-KR" dirty="0" smtClean="0"/>
          </a:p>
          <a:p>
            <a:r>
              <a:rPr lang="ko-KR" altLang="en-US" dirty="0" smtClean="0"/>
              <a:t>프로젝트 구성요소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소프트웨어 제품과 이를 이루는 소스 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소프트웨어 제품을 사용하는 고객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 구성원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개발자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테스터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기술문서 작성자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툴 제조업자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관리자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제품 마케팅 담당 직원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프로젝트 개발 환경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프로세스 및 정책</a:t>
            </a:r>
          </a:p>
        </p:txBody>
      </p:sp>
      <p:pic>
        <p:nvPicPr>
          <p:cNvPr id="39526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3329" y="1785926"/>
            <a:ext cx="2727434" cy="40005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 Box 62"/>
          <p:cNvSpPr txBox="1">
            <a:spLocks noChangeArrowheads="1"/>
          </p:cNvSpPr>
          <p:nvPr/>
        </p:nvSpPr>
        <p:spPr bwMode="gray">
          <a:xfrm>
            <a:off x="6000192" y="5978746"/>
            <a:ext cx="2187481" cy="46166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square" rIns="198000" anchor="ctr">
            <a:spAutoFit/>
          </a:bodyPr>
          <a:lstStyle/>
          <a:p>
            <a:pPr eaLnBrk="1" latinLnBrk="1" hangingPunct="1">
              <a:spcBef>
                <a:spcPct val="10000"/>
              </a:spcBef>
            </a:pPr>
            <a:r>
              <a:rPr lang="ko-KR" altLang="en-US" sz="1200" dirty="0" smtClean="0">
                <a:latin typeface="휴먼모음T" pitchFamily="18" charset="-127"/>
                <a:ea typeface="휴먼모음T" pitchFamily="18" charset="-127"/>
              </a:rPr>
              <a:t>단일 프로젝트의 여러 가지 요소</a:t>
            </a:r>
            <a:endParaRPr lang="ko-KR" altLang="en-US" sz="1200" b="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1" name="구름 10"/>
          <p:cNvSpPr/>
          <p:nvPr/>
        </p:nvSpPr>
        <p:spPr bwMode="auto">
          <a:xfrm>
            <a:off x="6784494" y="3969726"/>
            <a:ext cx="2205672" cy="1745290"/>
          </a:xfrm>
          <a:prstGeom prst="cloud">
            <a:avLst/>
          </a:prstGeom>
          <a:solidFill>
            <a:srgbClr val="DEEFFE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45940" y="4184042"/>
            <a:ext cx="199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b="1" i="1" dirty="0" smtClean="0"/>
              <a:t>조직 내에 여러 프로젝트가 존재할 경우</a:t>
            </a:r>
            <a:r>
              <a:rPr lang="en-US" altLang="ko-KR" sz="1000" b="1" i="1" dirty="0" smtClean="0"/>
              <a:t> </a:t>
            </a:r>
            <a:r>
              <a:rPr lang="ko-KR" altLang="en-US" sz="1000" b="1" i="1" dirty="0" smtClean="0"/>
              <a:t>각 프로젝트마다 겹치는 부분과 그렇지 않은 부분이 존재한다</a:t>
            </a:r>
            <a:r>
              <a:rPr lang="en-US" altLang="ko-KR" sz="1000" b="1" i="1" dirty="0" smtClean="0"/>
              <a:t>. </a:t>
            </a:r>
          </a:p>
          <a:p>
            <a:pPr algn="l"/>
            <a:r>
              <a:rPr lang="ko-KR" altLang="en-US" sz="1000" b="1" i="1" dirty="0" smtClean="0"/>
              <a:t>예를 들면</a:t>
            </a:r>
            <a:r>
              <a:rPr lang="en-US" altLang="ko-KR" sz="1000" b="1" i="1" dirty="0" smtClean="0"/>
              <a:t>, </a:t>
            </a:r>
            <a:r>
              <a:rPr lang="ko-KR" altLang="en-US" sz="1000" b="1" i="1" dirty="0" smtClean="0"/>
              <a:t>동일한 버그 트래킹 툴에 대한 서로 다른 정책과 동일한 소스 파일에 대해 여러 프로젝트에서 다른 정책으로 사용되는 경우가 있다</a:t>
            </a:r>
            <a:r>
              <a:rPr lang="en-US" altLang="ko-KR" sz="1000" b="1" i="1" dirty="0" smtClean="0"/>
              <a:t>.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SCM </a:t>
            </a:r>
            <a:r>
              <a:rPr lang="en-US" altLang="ko-KR" sz="1600" i="1" dirty="0" smtClean="0"/>
              <a:t>Software Configuration Management</a:t>
            </a:r>
            <a:endParaRPr lang="ko-KR" altLang="en-US" i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소프트웨어 제품을 생성하는 데 사용될 소스 파일의 여러 버전의 이력</a:t>
            </a:r>
            <a:r>
              <a:rPr lang="en-US" altLang="ko-KR" sz="1400" i="1" dirty="0" smtClean="0"/>
              <a:t>Track</a:t>
            </a:r>
            <a:r>
              <a:rPr lang="ko-KR" altLang="en-US" dirty="0" smtClean="0"/>
              <a:t>을 관리하는 기능을 가지고 있음</a:t>
            </a:r>
            <a:endParaRPr lang="en-US" altLang="ko-KR" dirty="0" smtClean="0"/>
          </a:p>
          <a:p>
            <a:r>
              <a:rPr lang="ko-KR" altLang="en-US" dirty="0" smtClean="0"/>
              <a:t>여러 이해 관계자들에게 일관된 통제 방법으로 작업을 공유할 수 있도록 최선의 방법을 제공</a:t>
            </a:r>
            <a:endParaRPr lang="en-US" altLang="ko-KR" dirty="0" smtClean="0"/>
          </a:p>
          <a:p>
            <a:r>
              <a:rPr lang="ko-KR" altLang="en-US" dirty="0" smtClean="0"/>
              <a:t>소스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대한 변경 내역과 이유를 메시지로 저장할 수 있도록 제공</a:t>
            </a:r>
            <a:endParaRPr lang="en-US" altLang="ko-KR" dirty="0" smtClean="0"/>
          </a:p>
          <a:p>
            <a:r>
              <a:rPr lang="ko-KR" altLang="en-US" dirty="0" smtClean="0"/>
              <a:t>하나 이상의 릴리즈된 소프트웨어에 대해 동일한 소스 코드의 다른 버전을 사용하여 다음 릴리즈할 제품을 개발할 수 있도록 팀을 지원</a:t>
            </a:r>
            <a:endParaRPr lang="en-US" altLang="ko-KR" dirty="0" smtClean="0"/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1911551" y="4143380"/>
            <a:ext cx="5320899" cy="1714512"/>
          </a:xfrm>
          <a:prstGeom prst="roundRect">
            <a:avLst>
              <a:gd name="adj" fmla="val 921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SCM Tools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2029793" y="4572008"/>
            <a:ext cx="1182422" cy="50006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CVS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3330458" y="4572008"/>
            <a:ext cx="1182422" cy="50006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Subversion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4631122" y="4572008"/>
            <a:ext cx="1182422" cy="50006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Arch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5931786" y="4572008"/>
            <a:ext cx="1182422" cy="50006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Perforce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2680126" y="5143512"/>
            <a:ext cx="1182422" cy="50006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BitKeeper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3980790" y="5143512"/>
            <a:ext cx="1182422" cy="50006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ClearCase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5340574" y="5143512"/>
            <a:ext cx="1182422" cy="50006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Visual SourceSafe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소프트웨어 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SCM </a:t>
            </a:r>
            <a:r>
              <a:rPr lang="ko-KR" altLang="en-US" dirty="0" smtClean="0"/>
              <a:t>툴 내에 저장된 소스파일</a:t>
            </a:r>
            <a:r>
              <a:rPr lang="en-US" altLang="ko-KR" dirty="0" smtClean="0"/>
              <a:t>(</a:t>
            </a:r>
            <a:r>
              <a:rPr lang="ko-KR" altLang="en-US" dirty="0" smtClean="0"/>
              <a:t>소스코드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로부터 소프트웨어 제품이 빌드</a:t>
            </a:r>
            <a:endParaRPr lang="en-US" altLang="ko-KR" dirty="0" smtClean="0"/>
          </a:p>
          <a:p>
            <a:r>
              <a:rPr lang="ko-KR" altLang="en-US" dirty="0" smtClean="0"/>
              <a:t>빌드 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소스파일을 사용하여 제품을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컴파일러와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같은 툴이 수행될 때 빌드 규칙이 적용됨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일반적으로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 빌드 파일과 같은 구성 파일 내에 빌드 규칙을 명시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소스파일 셋과 라이브러리와 같은 파일로부터 빌드될 수 있는 것을 인지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개발자가 소스파일을 변경했을 때 의존성이 있는 다른 부분도 재 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동일한 소프트웨어 제품을 다른 플랫폼에서 빌드 되도록 해야 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2384520" y="4286256"/>
            <a:ext cx="4020235" cy="1714512"/>
          </a:xfrm>
          <a:prstGeom prst="roundRect">
            <a:avLst>
              <a:gd name="adj" fmla="val 921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빌드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Tools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2502762" y="4714884"/>
            <a:ext cx="1182422" cy="50006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Maven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3803427" y="4714884"/>
            <a:ext cx="1182422" cy="50006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Make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5104091" y="4714884"/>
            <a:ext cx="1182422" cy="50006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Ant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4453758" y="5286388"/>
            <a:ext cx="1182422" cy="50006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Jam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3153094" y="5286388"/>
            <a:ext cx="1182422" cy="50006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SCons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구름 13"/>
          <p:cNvSpPr/>
          <p:nvPr/>
        </p:nvSpPr>
        <p:spPr bwMode="auto">
          <a:xfrm>
            <a:off x="2148036" y="4214818"/>
            <a:ext cx="5380020" cy="2500330"/>
          </a:xfrm>
          <a:prstGeom prst="cloud">
            <a:avLst/>
          </a:prstGeom>
          <a:solidFill>
            <a:srgbClr val="DEEFFE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소프트웨어 테스트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테스트 수행은 소프트웨어 제품이 어떻게 수행할 것인지 고객으로부터 피드백 받음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개발자가 작성한 단위 테스트는 애플리케이션의 작은 부분을 체크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시스템 테스트는 애플리케이션 전체에 대한 사용을 체크</a:t>
            </a:r>
          </a:p>
          <a:p>
            <a:r>
              <a:rPr lang="ko-KR" altLang="en-US" dirty="0" smtClean="0"/>
              <a:t>테스트가 자동화되지 않으면 제품테스트 결과는 지연 또는 포기될 수 있음</a:t>
            </a:r>
            <a:endParaRPr lang="en-US" altLang="ko-KR" dirty="0" smtClean="0"/>
          </a:p>
          <a:p>
            <a:r>
              <a:rPr lang="ko-KR" altLang="en-US" dirty="0" smtClean="0"/>
              <a:t>테스트 환경은 제품 개발과 유지보수 시 매우 중요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테스트를 쉽게 추가하고 수행할 수 있어야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테스트 결과는 명확하게 이해할 수 있도록 해야 함</a:t>
            </a:r>
            <a:endParaRPr lang="en-US" altLang="ko-KR" dirty="0" smtClean="0"/>
          </a:p>
        </p:txBody>
      </p:sp>
      <p:pic>
        <p:nvPicPr>
          <p:cNvPr id="2056" name="Picture 8" descr="C:\Users\Nextree Soft\AppData\Local\Microsoft\Windows\Temporary Internet Files\Content.IE5\RZNH410D\MMj02866700000[1]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6277" y="4429132"/>
            <a:ext cx="945931" cy="99060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3389578" y="4572011"/>
            <a:ext cx="36882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i="1" dirty="0" smtClean="0"/>
              <a:t>Agile </a:t>
            </a:r>
            <a:r>
              <a:rPr lang="ko-KR" altLang="en-US" sz="1400" b="1" i="1" dirty="0" smtClean="0"/>
              <a:t>소프트웨어 개발</a:t>
            </a:r>
            <a:endParaRPr lang="en-US" altLang="ko-KR" sz="1400" b="1" i="1" dirty="0" smtClean="0"/>
          </a:p>
          <a:p>
            <a:pPr algn="l"/>
            <a:r>
              <a:rPr lang="en-US" altLang="ko-KR" sz="1400" b="1" i="1" dirty="0" smtClean="0"/>
              <a:t>“</a:t>
            </a:r>
            <a:r>
              <a:rPr lang="ko-KR" altLang="en-US" sz="1400" b="1" i="1" dirty="0" smtClean="0"/>
              <a:t>기능을 구현하기 전에 테스트를 먼저 작성하라</a:t>
            </a:r>
            <a:r>
              <a:rPr lang="en-US" altLang="ko-KR" sz="1400" b="1" i="1" dirty="0" smtClean="0"/>
              <a:t>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1005" y="5034522"/>
            <a:ext cx="51347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i="1" dirty="0" smtClean="0">
                <a:latin typeface="휴먼옛체" pitchFamily="18" charset="-127"/>
                <a:ea typeface="휴먼옛체" pitchFamily="18" charset="-127"/>
              </a:rPr>
              <a:t>UNIT TEST</a:t>
            </a:r>
            <a:endParaRPr lang="ko-KR" altLang="en-US" sz="8000" b="1" i="1" dirty="0">
              <a:latin typeface="휴먼옛체" pitchFamily="18" charset="-127"/>
              <a:ea typeface="휴먼옛체" pitchFamily="18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산출물 비교</a:t>
            </a:r>
          </a:p>
        </p:txBody>
      </p:sp>
      <p:sp>
        <p:nvSpPr>
          <p:cNvPr id="574467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RUP</a:t>
            </a:r>
          </a:p>
          <a:p>
            <a:pPr lvl="1"/>
            <a:r>
              <a:rPr lang="en-US" altLang="ko-KR"/>
              <a:t>100</a:t>
            </a:r>
            <a:r>
              <a:rPr lang="ko-KR" altLang="en-US"/>
              <a:t>개가 넘는 산출물 정의</a:t>
            </a:r>
          </a:p>
          <a:p>
            <a:pPr lvl="1"/>
            <a:r>
              <a:rPr lang="ko-KR" altLang="en-US"/>
              <a:t>모든 산출물이 필요한 것은 아니다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산출물은 액티비티 결과로 생산되는 </a:t>
            </a:r>
            <a:r>
              <a:rPr lang="ko-KR" altLang="en-US" smtClean="0"/>
              <a:t>정보</a:t>
            </a:r>
            <a:endParaRPr lang="en-US" altLang="ko-KR"/>
          </a:p>
          <a:p>
            <a:pPr lvl="1"/>
            <a:r>
              <a:rPr lang="ko-KR" altLang="en-US"/>
              <a:t>모든 가능한 작업 산물을 정의하는 것이 </a:t>
            </a:r>
            <a:r>
              <a:rPr lang="ko-KR" altLang="en-US" smtClean="0"/>
              <a:t>필요함</a:t>
            </a:r>
            <a:r>
              <a:rPr lang="en-US" altLang="ko-KR" smtClean="0"/>
              <a:t> </a:t>
            </a:r>
            <a:endParaRPr lang="en-US" altLang="ko-KR"/>
          </a:p>
          <a:p>
            <a:pPr lvl="1"/>
            <a:r>
              <a:rPr lang="ko-KR" altLang="en-US"/>
              <a:t>산출물이 모여서 </a:t>
            </a:r>
            <a:r>
              <a:rPr lang="en-US" altLang="ko-KR"/>
              <a:t>(</a:t>
            </a:r>
            <a:r>
              <a:rPr lang="ko-KR" altLang="en-US"/>
              <a:t>복합</a:t>
            </a:r>
            <a:r>
              <a:rPr lang="en-US" altLang="ko-KR"/>
              <a:t>) </a:t>
            </a:r>
            <a:r>
              <a:rPr lang="ko-KR" altLang="en-US"/>
              <a:t>산출물을 구성할 수 </a:t>
            </a:r>
            <a:r>
              <a:rPr lang="ko-KR" altLang="en-US" smtClean="0"/>
              <a:t>있음</a:t>
            </a:r>
            <a:r>
              <a:rPr lang="en-US" altLang="ko-KR" smtClean="0"/>
              <a:t> </a:t>
            </a:r>
            <a:endParaRPr lang="en-US" altLang="ko-KR"/>
          </a:p>
          <a:p>
            <a:r>
              <a:rPr lang="en-US" altLang="ko-KR"/>
              <a:t>XP</a:t>
            </a:r>
          </a:p>
          <a:p>
            <a:pPr lvl="1"/>
            <a:r>
              <a:rPr lang="ko-KR" altLang="en-US"/>
              <a:t>유저 스토리와 코드를 중요시 한다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30</a:t>
            </a:r>
            <a:r>
              <a:rPr lang="ko-KR" altLang="en-US"/>
              <a:t>여 가지의 산출물 정의</a:t>
            </a:r>
          </a:p>
        </p:txBody>
      </p:sp>
    </p:spTree>
  </p:cSld>
  <p:clrMapOvr>
    <a:masterClrMapping/>
  </p:clrMapOvr>
  <p:transition spd="med"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구름 모양 설명선 11"/>
          <p:cNvSpPr/>
          <p:nvPr/>
        </p:nvSpPr>
        <p:spPr bwMode="auto">
          <a:xfrm>
            <a:off x="3744304" y="3992465"/>
            <a:ext cx="2719571" cy="1500198"/>
          </a:xfrm>
          <a:prstGeom prst="cloudCallout">
            <a:avLst>
              <a:gd name="adj1" fmla="val 56161"/>
              <a:gd name="adj2" fmla="val 56583"/>
            </a:avLst>
          </a:prstGeom>
          <a:solidFill>
            <a:srgbClr val="DEEFFE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버그 트래킹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버그 트래킹 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일반적으로 제품의 테스트 수행에 대한 정보와 같은 내용을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버그에 대한 정보를 데이터베이스에 저장하고 이에 대한 </a:t>
            </a:r>
            <a:r>
              <a:rPr lang="en-US" altLang="ko-KR" dirty="0" smtClean="0"/>
              <a:t>GUIs</a:t>
            </a:r>
            <a:r>
              <a:rPr lang="ko-KR" altLang="en-US" dirty="0" smtClean="0"/>
              <a:t>와 기록된 버그 정보의 변경 또는 입력을 위한 </a:t>
            </a:r>
            <a:r>
              <a:rPr lang="en-US" altLang="ko-KR" dirty="0" smtClean="0"/>
              <a:t>CLIs </a:t>
            </a:r>
            <a:r>
              <a:rPr lang="en-US" altLang="ko-KR" sz="1200" i="1" dirty="0" smtClean="0"/>
              <a:t>Command-Line Interfaces</a:t>
            </a:r>
            <a:r>
              <a:rPr lang="ko-KR" altLang="en-US" dirty="0" smtClean="0"/>
              <a:t>를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버그 정보에 대한 보고서를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버그들에 대한 작업을 진행할 때 팀의 작업흐름을 돕기 위해 여러 상태를 정의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상태 예</a:t>
            </a:r>
            <a:r>
              <a:rPr lang="en-US" altLang="ko-KR" dirty="0" smtClean="0"/>
              <a:t>: Open </a:t>
            </a:r>
            <a:r>
              <a:rPr lang="en-US" altLang="ko-KR" dirty="0" smtClean="0">
                <a:sym typeface="Wingdings" pitchFamily="2" charset="2"/>
              </a:rPr>
              <a:t> Accepted  Fixed  Closed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버그 트래킹 시스템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Spreadsheets</a:t>
            </a:r>
          </a:p>
          <a:p>
            <a:pPr lvl="2"/>
            <a:r>
              <a:rPr lang="en-US" altLang="ko-KR" b="1" dirty="0" smtClean="0">
                <a:solidFill>
                  <a:srgbClr val="C00000"/>
                </a:solidFill>
              </a:rPr>
              <a:t>Bugzilla</a:t>
            </a:r>
          </a:p>
          <a:p>
            <a:pPr lvl="2"/>
            <a:r>
              <a:rPr lang="en-US" altLang="ko-KR" dirty="0" smtClean="0"/>
              <a:t>GNATS</a:t>
            </a:r>
          </a:p>
          <a:p>
            <a:pPr lvl="2"/>
            <a:r>
              <a:rPr lang="en-US" altLang="ko-KR" dirty="0" smtClean="0"/>
              <a:t>FogBugz</a:t>
            </a:r>
          </a:p>
          <a:p>
            <a:pPr lvl="2"/>
            <a:r>
              <a:rPr lang="en-US" altLang="ko-KR" dirty="0" smtClean="0"/>
              <a:t>JIRA</a:t>
            </a:r>
          </a:p>
          <a:p>
            <a:pPr lvl="2"/>
            <a:r>
              <a:rPr lang="en-US" altLang="ko-KR" dirty="0" smtClean="0"/>
              <a:t>TestTrack</a:t>
            </a:r>
          </a:p>
        </p:txBody>
      </p:sp>
      <p:pic>
        <p:nvPicPr>
          <p:cNvPr id="3077" name="Picture 5" descr="C:\Users\Nextree Soft\AppData\Local\Microsoft\Windows\Temporary Internet Files\Content.IE5\J1DRQ1E4\MCj0311806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63875" y="4921162"/>
            <a:ext cx="1100304" cy="1436799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980789" y="4278219"/>
            <a:ext cx="23057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b="1" i="1" dirty="0" smtClean="0"/>
              <a:t>버그에 대한 이슈</a:t>
            </a:r>
            <a:endParaRPr lang="en-US" altLang="ko-KR" sz="1000" b="1" i="1" dirty="0" smtClean="0"/>
          </a:p>
          <a:p>
            <a:pPr algn="l">
              <a:buFont typeface="Arial" pitchFamily="34" charset="0"/>
              <a:buChar char="•"/>
            </a:pPr>
            <a:r>
              <a:rPr lang="en-US" altLang="ko-KR" sz="1000" b="1" i="1" dirty="0" smtClean="0"/>
              <a:t> </a:t>
            </a:r>
            <a:r>
              <a:rPr lang="ko-KR" altLang="en-US" sz="1000" b="1" i="1" dirty="0" smtClean="0"/>
              <a:t>일부 다른 카테고리나 조건에 대한 변경 요구</a:t>
            </a:r>
            <a:endParaRPr lang="en-US" altLang="ko-KR" sz="1000" b="1" i="1" dirty="0" smtClean="0"/>
          </a:p>
          <a:p>
            <a:pPr algn="l">
              <a:buFont typeface="Arial" pitchFamily="34" charset="0"/>
              <a:buChar char="•"/>
            </a:pPr>
            <a:r>
              <a:rPr lang="en-US" altLang="ko-KR" sz="1000" b="1" i="1" dirty="0" smtClean="0"/>
              <a:t> </a:t>
            </a:r>
            <a:r>
              <a:rPr lang="ko-KR" altLang="en-US" sz="1000" b="1" i="1" dirty="0" smtClean="0"/>
              <a:t>제품의 심한 결함이나 이로 인한 사고</a:t>
            </a:r>
            <a:endParaRPr lang="en-US" altLang="ko-KR" sz="1000" b="1" i="1" dirty="0" smtClean="0"/>
          </a:p>
          <a:p>
            <a:pPr algn="l"/>
            <a:r>
              <a:rPr lang="en-US" altLang="ko-KR" sz="1000" b="1" i="1" dirty="0" smtClean="0">
                <a:sym typeface="Wingdings" pitchFamily="2" charset="2"/>
              </a:rPr>
              <a:t> </a:t>
            </a:r>
            <a:r>
              <a:rPr lang="ko-KR" altLang="en-US" sz="1000" b="1" i="1" dirty="0" smtClean="0">
                <a:sym typeface="Wingdings" pitchFamily="2" charset="2"/>
              </a:rPr>
              <a:t>버그는 이들과 연관관계를 가지고 있으면 가능하면 이를 피해야 한다</a:t>
            </a:r>
            <a:r>
              <a:rPr lang="en-US" altLang="ko-KR" sz="1000" b="1" i="1" dirty="0" smtClean="0">
                <a:sym typeface="Wingdings" pitchFamily="2" charset="2"/>
              </a:rPr>
              <a:t>.</a:t>
            </a:r>
            <a:endParaRPr lang="en-US" altLang="ko-KR" sz="1000" b="1" i="1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문서 작성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문서는 소프트웨어 제품의 일부 다양한 문서형태가 존재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간단한 </a:t>
            </a:r>
            <a:r>
              <a:rPr lang="en-US" altLang="ko-KR" dirty="0" smtClean="0"/>
              <a:t>README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제품에 대한 큰 규모의 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제품 사용에 대한 유용한 </a:t>
            </a:r>
            <a:r>
              <a:rPr lang="en-US" altLang="ko-KR" dirty="0" smtClean="0"/>
              <a:t>HELP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ko-KR" altLang="en-US" dirty="0" smtClean="0"/>
              <a:t> 문서의 내용은 일반적으로 기술문서 작성자가 만듦</a:t>
            </a:r>
            <a:endParaRPr lang="en-US" altLang="ko-KR" dirty="0" smtClean="0"/>
          </a:p>
          <a:p>
            <a:r>
              <a:rPr lang="ko-KR" altLang="en-US" dirty="0" smtClean="0"/>
              <a:t>문서와 소프트웨어의 유사점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큰 규모의 문서는 보다 작은 문서로부터 만들어 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문서의 여러 부분들이 서로 의존성을 가짐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툴로부터 지원을 받음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컴파일러는 소스 코드에 대한 경고 플래그</a:t>
            </a:r>
            <a:r>
              <a:rPr lang="en-US" altLang="ko-KR" sz="1000" i="1" dirty="0" smtClean="0"/>
              <a:t>Warning Flag</a:t>
            </a:r>
            <a:r>
              <a:rPr lang="ko-KR" altLang="en-US" dirty="0" smtClean="0"/>
              <a:t>를 표기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문서 툴로부터 문자검사를 지원 받음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릴리즈 할 때 하나의 포맷에서 다른 포맷으로 변환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소스 파일은 실행 가능한 형태로 컴파일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문서는 </a:t>
            </a:r>
            <a:r>
              <a:rPr lang="en-US" altLang="ko-KR" dirty="0" smtClean="0"/>
              <a:t>MS </a:t>
            </a:r>
            <a:r>
              <a:rPr lang="ko-KR" altLang="en-US" dirty="0" smtClean="0"/>
              <a:t>워드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FrameMaker</a:t>
            </a:r>
            <a:r>
              <a:rPr lang="ko-KR" altLang="en-US" dirty="0" smtClean="0"/>
              <a:t>와 같은 형태에서 고객이 사용할 </a:t>
            </a:r>
            <a:r>
              <a:rPr lang="en-US" altLang="ko-KR" dirty="0" smtClean="0"/>
              <a:t>HTML, PDF</a:t>
            </a:r>
            <a:r>
              <a:rPr lang="ko-KR" altLang="en-US" dirty="0" smtClean="0"/>
              <a:t>와 같은 형태로 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 내부에서 개발자를 지원하기 위한 </a:t>
            </a:r>
            <a:r>
              <a:rPr lang="en-US" altLang="ko-KR" dirty="0" smtClean="0"/>
              <a:t>Javadoc</a:t>
            </a:r>
            <a:r>
              <a:rPr lang="ko-KR" altLang="en-US" dirty="0" smtClean="0"/>
              <a:t>과 같은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형태로 지원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소프트웨어 제품 릴리즈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릴리즈는 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문서 작성 후에 준비 되고 예정된 계획에 따라 고객 전달</a:t>
            </a:r>
            <a:endParaRPr lang="en-US" altLang="ko-KR" dirty="0" smtClean="0"/>
          </a:p>
          <a:p>
            <a:r>
              <a:rPr lang="ko-KR" altLang="en-US" dirty="0" smtClean="0"/>
              <a:t>라이센스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와 릴리즈 횟수는 고객에게 지나치게 자주 릴리즈 하는 것을 방지</a:t>
            </a:r>
            <a:endParaRPr lang="en-US" altLang="ko-KR" dirty="0" smtClean="0"/>
          </a:p>
          <a:p>
            <a:r>
              <a:rPr lang="ko-KR" altLang="en-US" dirty="0" smtClean="0"/>
              <a:t>디지털 서명과 </a:t>
            </a:r>
            <a:r>
              <a:rPr lang="en-US" altLang="ko-KR" dirty="0" smtClean="0"/>
              <a:t>Checksum</a:t>
            </a:r>
          </a:p>
          <a:p>
            <a:pPr lvl="1"/>
            <a:r>
              <a:rPr lang="ko-KR" altLang="en-US" dirty="0" smtClean="0"/>
              <a:t>악의적인 소프트웨어의 증가로 인한 피해를 막기 위해 보증된 고객에게 릴리즈 파일을 다운로드 할 수 있도록 제공</a:t>
            </a:r>
            <a:endParaRPr lang="en-US" altLang="ko-KR" dirty="0" smtClean="0"/>
          </a:p>
          <a:p>
            <a:r>
              <a:rPr lang="ko-KR" altLang="en-US" dirty="0" smtClean="0"/>
              <a:t>인스톨 절차는 고객이 소프트웨어에 대한 첫 관문이므로 중요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일반적인 패키징 포맷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플랫폼을 지원하는 인스톨 툴 정의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유지보수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릴리즈 이후 유지보수는 소프트웨어 제품의 라이프 사이클 중 가장 큰 부분을 차지</a:t>
            </a:r>
            <a:endParaRPr lang="en-US" altLang="ko-KR" dirty="0" smtClean="0"/>
          </a:p>
          <a:p>
            <a:r>
              <a:rPr lang="ko-KR" altLang="en-US" dirty="0" smtClean="0"/>
              <a:t>개발 환경 유지를 위한 고려사항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환경이 변함에 따라 작업을 멈춰야 할 종류가 어떤 것들이 있는지 파악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툴이나 파일을 제거할 시간을 인지하는 방법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통합 환경에 필요한 툴 추천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프로젝트를 위한 툴 추천 기준 </a:t>
            </a:r>
            <a:r>
              <a:rPr lang="en-US" altLang="ko-KR" dirty="0" smtClean="0"/>
              <a:t>[</a:t>
            </a:r>
            <a:r>
              <a:rPr lang="ko-KR" altLang="en-US" dirty="0" smtClean="0"/>
              <a:t>주관적</a:t>
            </a:r>
            <a:r>
              <a:rPr lang="en-US" altLang="ko-KR" dirty="0" smtClean="0"/>
              <a:t>] : by Matthew B. Doar, 2005</a:t>
            </a:r>
          </a:p>
          <a:p>
            <a:pPr lvl="1"/>
            <a:r>
              <a:rPr lang="en-US" altLang="ko-KR" dirty="0" smtClean="0"/>
              <a:t>100</a:t>
            </a:r>
            <a:r>
              <a:rPr lang="ko-KR" altLang="en-US" dirty="0" smtClean="0"/>
              <a:t>만 라인 이하의 소스 코드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문서작업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릴리즈를 포함한 </a:t>
            </a:r>
            <a:r>
              <a:rPr lang="en-US" altLang="ko-KR" dirty="0" smtClean="0"/>
              <a:t>200</a:t>
            </a:r>
            <a:r>
              <a:rPr lang="ko-KR" altLang="en-US" dirty="0" smtClean="0"/>
              <a:t>명 이하의 작업 인원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 bwMode="auto">
          <a:xfrm>
            <a:off x="1142976" y="2254270"/>
            <a:ext cx="6680685" cy="4318002"/>
          </a:xfrm>
          <a:prstGeom prst="rect">
            <a:avLst/>
          </a:prstGeom>
          <a:solidFill>
            <a:srgbClr val="B2B2B2">
              <a:lumMod val="20000"/>
              <a:lumOff val="80000"/>
            </a:srgbClr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굴림" pitchFamily="50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2561883" y="2481285"/>
            <a:ext cx="1300664" cy="357187"/>
          </a:xfrm>
          <a:prstGeom prst="rect">
            <a:avLst/>
          </a:prstGeom>
          <a:solidFill>
            <a:srgbClr val="40458C">
              <a:lumMod val="40000"/>
              <a:lumOff val="60000"/>
            </a:srgbClr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101600">
              <a:srgbClr val="353A77">
                <a:satMod val="175000"/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과거</a:t>
            </a:r>
          </a:p>
        </p:txBody>
      </p:sp>
      <p:sp>
        <p:nvSpPr>
          <p:cNvPr id="51" name="직사각형 50"/>
          <p:cNvSpPr/>
          <p:nvPr/>
        </p:nvSpPr>
        <p:spPr bwMode="auto">
          <a:xfrm>
            <a:off x="2561883" y="3000376"/>
            <a:ext cx="1300664" cy="500062"/>
          </a:xfrm>
          <a:prstGeom prst="rect">
            <a:avLst/>
          </a:prstGeom>
          <a:solidFill>
            <a:srgbClr val="40458C">
              <a:lumMod val="20000"/>
              <a:lumOff val="80000"/>
            </a:srgbClr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63500">
              <a:srgbClr val="353A77">
                <a:satMod val="175000"/>
                <a:alpha val="40000"/>
              </a:srgbClr>
            </a:glow>
          </a:effectLst>
        </p:spPr>
        <p:txBody>
          <a:bodyPr lIns="90000" tIns="46800" rIns="90000" bIns="4680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CVS, Perforce</a:t>
            </a:r>
          </a:p>
        </p:txBody>
      </p:sp>
      <p:sp>
        <p:nvSpPr>
          <p:cNvPr id="55" name="이등변 삼각형 54"/>
          <p:cNvSpPr/>
          <p:nvPr/>
        </p:nvSpPr>
        <p:spPr bwMode="auto">
          <a:xfrm rot="5400000">
            <a:off x="2410725" y="4551412"/>
            <a:ext cx="3376615" cy="236483"/>
          </a:xfrm>
          <a:prstGeom prst="triangle">
            <a:avLst/>
          </a:prstGeom>
          <a:solidFill>
            <a:srgbClr val="FFFFFF">
              <a:lumMod val="75000"/>
            </a:srgbClr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4335516" y="2481285"/>
            <a:ext cx="1268307" cy="357187"/>
          </a:xfrm>
          <a:prstGeom prst="rect">
            <a:avLst/>
          </a:prstGeom>
          <a:solidFill>
            <a:srgbClr val="40458C">
              <a:lumMod val="40000"/>
              <a:lumOff val="60000"/>
            </a:srgbClr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101600">
              <a:srgbClr val="353A77">
                <a:satMod val="175000"/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현재</a:t>
            </a:r>
          </a:p>
        </p:txBody>
      </p:sp>
      <p:sp>
        <p:nvSpPr>
          <p:cNvPr id="61" name="직사각형 60"/>
          <p:cNvSpPr/>
          <p:nvPr/>
        </p:nvSpPr>
        <p:spPr bwMode="auto">
          <a:xfrm>
            <a:off x="6197225" y="2500312"/>
            <a:ext cx="1240073" cy="357187"/>
          </a:xfrm>
          <a:prstGeom prst="rect">
            <a:avLst/>
          </a:prstGeom>
          <a:solidFill>
            <a:srgbClr val="40458C">
              <a:lumMod val="40000"/>
              <a:lumOff val="60000"/>
            </a:srgbClr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101600">
              <a:srgbClr val="353A77">
                <a:satMod val="175000"/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미래</a:t>
            </a:r>
          </a:p>
        </p:txBody>
      </p:sp>
      <p:sp>
        <p:nvSpPr>
          <p:cNvPr id="62" name="오각형 61"/>
          <p:cNvSpPr/>
          <p:nvPr/>
        </p:nvSpPr>
        <p:spPr bwMode="auto">
          <a:xfrm>
            <a:off x="5754424" y="2981344"/>
            <a:ext cx="295605" cy="3305176"/>
          </a:xfrm>
          <a:prstGeom prst="homePlate">
            <a:avLst/>
          </a:prstGeom>
          <a:solidFill>
            <a:srgbClr val="FFFFFF">
              <a:lumMod val="75000"/>
            </a:srgbClr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2561883" y="3571880"/>
            <a:ext cx="1300664" cy="500062"/>
          </a:xfrm>
          <a:prstGeom prst="rect">
            <a:avLst/>
          </a:prstGeom>
          <a:solidFill>
            <a:srgbClr val="40458C">
              <a:lumMod val="20000"/>
              <a:lumOff val="80000"/>
            </a:srgbClr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63500">
              <a:srgbClr val="353A77">
                <a:satMod val="175000"/>
                <a:alpha val="40000"/>
              </a:srgbClr>
            </a:glow>
          </a:effectLst>
        </p:spPr>
        <p:txBody>
          <a:bodyPr lIns="90000" tIns="46800" rIns="90000" bIns="4680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Ant(Java), make</a:t>
            </a:r>
          </a:p>
        </p:txBody>
      </p:sp>
      <p:sp>
        <p:nvSpPr>
          <p:cNvPr id="73" name="직사각형 72"/>
          <p:cNvSpPr/>
          <p:nvPr/>
        </p:nvSpPr>
        <p:spPr bwMode="auto">
          <a:xfrm>
            <a:off x="2561883" y="4143380"/>
            <a:ext cx="1300664" cy="500062"/>
          </a:xfrm>
          <a:prstGeom prst="rect">
            <a:avLst/>
          </a:prstGeom>
          <a:solidFill>
            <a:srgbClr val="40458C">
              <a:lumMod val="20000"/>
              <a:lumOff val="80000"/>
            </a:srgbClr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63500">
              <a:srgbClr val="353A77">
                <a:satMod val="175000"/>
                <a:alpha val="40000"/>
              </a:srgbClr>
            </a:glow>
          </a:effectLst>
        </p:spPr>
        <p:txBody>
          <a:bodyPr lIns="90000" tIns="46800" rIns="90000" bIns="4680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kern="0" dirty="0" smtClean="0">
                <a:latin typeface="휴먼모음T" pitchFamily="18" charset="-127"/>
                <a:ea typeface="휴먼모음T" pitchFamily="18" charset="-127"/>
              </a:rPr>
              <a:t>xUnit</a:t>
            </a:r>
            <a:endParaRPr kumimoji="0" lang="en-US" altLang="ko-KR" sz="1200" u="none" strike="noStrike" kern="0" cap="none" spc="0" normalizeH="0" noProof="0" dirty="0" smtClean="0">
              <a:ln>
                <a:noFill/>
              </a:ln>
              <a:effectLst/>
              <a:uLnTx/>
              <a:uFillTx/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2561883" y="4714884"/>
            <a:ext cx="1300664" cy="500062"/>
          </a:xfrm>
          <a:prstGeom prst="rect">
            <a:avLst/>
          </a:prstGeom>
          <a:solidFill>
            <a:srgbClr val="40458C">
              <a:lumMod val="20000"/>
              <a:lumOff val="80000"/>
            </a:srgbClr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63500">
              <a:srgbClr val="353A77">
                <a:satMod val="175000"/>
                <a:alpha val="40000"/>
              </a:srgbClr>
            </a:glow>
          </a:effectLst>
        </p:spPr>
        <p:txBody>
          <a:bodyPr lIns="90000" tIns="46800" rIns="90000" bIns="4680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FogBugz, TestTrack</a:t>
            </a:r>
          </a:p>
        </p:txBody>
      </p:sp>
      <p:sp>
        <p:nvSpPr>
          <p:cNvPr id="75" name="직사각형 74"/>
          <p:cNvSpPr/>
          <p:nvPr/>
        </p:nvSpPr>
        <p:spPr bwMode="auto">
          <a:xfrm>
            <a:off x="2561883" y="5286392"/>
            <a:ext cx="1300664" cy="500062"/>
          </a:xfrm>
          <a:prstGeom prst="rect">
            <a:avLst/>
          </a:prstGeom>
          <a:solidFill>
            <a:srgbClr val="40458C">
              <a:lumMod val="20000"/>
              <a:lumOff val="80000"/>
            </a:srgbClr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63500">
              <a:srgbClr val="353A77">
                <a:satMod val="175000"/>
                <a:alpha val="40000"/>
              </a:srgbClr>
            </a:glow>
          </a:effectLst>
        </p:spPr>
        <p:txBody>
          <a:bodyPr lIns="90000" tIns="46800" rIns="90000" bIns="4680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kern="0" dirty="0" smtClean="0">
                <a:latin typeface="휴먼모음T" pitchFamily="18" charset="-127"/>
                <a:ea typeface="휴먼모음T" pitchFamily="18" charset="-127"/>
              </a:rPr>
              <a:t>FrameMaker</a:t>
            </a:r>
            <a:endParaRPr kumimoji="0" lang="en-US" altLang="ko-KR" sz="1200" u="none" strike="noStrike" kern="0" cap="none" spc="0" normalizeH="0" noProof="0" dirty="0" smtClean="0">
              <a:ln>
                <a:noFill/>
              </a:ln>
              <a:effectLst/>
              <a:uLnTx/>
              <a:uFillTx/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2561883" y="5857896"/>
            <a:ext cx="1300664" cy="500062"/>
          </a:xfrm>
          <a:prstGeom prst="rect">
            <a:avLst/>
          </a:prstGeom>
          <a:solidFill>
            <a:srgbClr val="40458C">
              <a:lumMod val="20000"/>
              <a:lumOff val="80000"/>
            </a:srgbClr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63500">
              <a:srgbClr val="353A77">
                <a:satMod val="175000"/>
                <a:alpha val="40000"/>
              </a:srgbClr>
            </a:glow>
          </a:effectLst>
        </p:spPr>
        <p:txBody>
          <a:bodyPr lIns="90000" tIns="46800" rIns="90000" bIns="4680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u="none" strike="noStrike" kern="0" cap="none" spc="0" normalizeH="0" noProof="0" dirty="0" smtClean="0">
              <a:ln>
                <a:noFill/>
              </a:ln>
              <a:effectLst/>
              <a:uLnTx/>
              <a:uFillTx/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77" name="직사각형 76"/>
          <p:cNvSpPr/>
          <p:nvPr/>
        </p:nvSpPr>
        <p:spPr bwMode="auto">
          <a:xfrm>
            <a:off x="1261220" y="3000372"/>
            <a:ext cx="1212588" cy="500062"/>
          </a:xfrm>
          <a:prstGeom prst="rect">
            <a:avLst/>
          </a:prstGeom>
          <a:solidFill>
            <a:srgbClr val="F0F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1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SCM Tool</a:t>
            </a:r>
          </a:p>
        </p:txBody>
      </p:sp>
      <p:sp>
        <p:nvSpPr>
          <p:cNvPr id="78" name="직사각형 77"/>
          <p:cNvSpPr/>
          <p:nvPr/>
        </p:nvSpPr>
        <p:spPr bwMode="auto">
          <a:xfrm>
            <a:off x="1261220" y="3571876"/>
            <a:ext cx="1212588" cy="500062"/>
          </a:xfrm>
          <a:prstGeom prst="rect">
            <a:avLst/>
          </a:prstGeom>
          <a:solidFill>
            <a:srgbClr val="F0F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1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빌드</a:t>
            </a:r>
            <a:r>
              <a:rPr kumimoji="0" lang="en-US" altLang="ko-KR" sz="1200" b="0" i="1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 Tool</a:t>
            </a:r>
          </a:p>
        </p:txBody>
      </p:sp>
      <p:sp>
        <p:nvSpPr>
          <p:cNvPr id="79" name="직사각형 78"/>
          <p:cNvSpPr/>
          <p:nvPr/>
        </p:nvSpPr>
        <p:spPr bwMode="auto">
          <a:xfrm>
            <a:off x="1261220" y="4143376"/>
            <a:ext cx="1212588" cy="500062"/>
          </a:xfrm>
          <a:prstGeom prst="rect">
            <a:avLst/>
          </a:prstGeom>
          <a:solidFill>
            <a:srgbClr val="F0F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1" kern="0" dirty="0" smtClean="0">
                <a:latin typeface="휴먼모음T" pitchFamily="18" charset="-127"/>
                <a:ea typeface="휴먼모음T" pitchFamily="18" charset="-127"/>
              </a:rPr>
              <a:t>Test Environment</a:t>
            </a:r>
            <a:endParaRPr kumimoji="0" lang="en-US" altLang="ko-KR" sz="1200" b="0" i="1" u="none" strike="noStrike" kern="0" cap="none" spc="0" normalizeH="0" noProof="0" dirty="0" smtClean="0">
              <a:ln>
                <a:noFill/>
              </a:ln>
              <a:effectLst/>
              <a:uLnTx/>
              <a:uFillTx/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1261220" y="4714880"/>
            <a:ext cx="1212588" cy="500062"/>
          </a:xfrm>
          <a:prstGeom prst="rect">
            <a:avLst/>
          </a:prstGeom>
          <a:solidFill>
            <a:srgbClr val="F0F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1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Bug Tracker</a:t>
            </a:r>
          </a:p>
        </p:txBody>
      </p:sp>
      <p:sp>
        <p:nvSpPr>
          <p:cNvPr id="81" name="직사각형 80"/>
          <p:cNvSpPr/>
          <p:nvPr/>
        </p:nvSpPr>
        <p:spPr bwMode="auto">
          <a:xfrm>
            <a:off x="1261220" y="5286388"/>
            <a:ext cx="1212588" cy="500062"/>
          </a:xfrm>
          <a:prstGeom prst="rect">
            <a:avLst/>
          </a:prstGeom>
          <a:solidFill>
            <a:srgbClr val="F0F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1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Documentation</a:t>
            </a:r>
          </a:p>
        </p:txBody>
      </p:sp>
      <p:sp>
        <p:nvSpPr>
          <p:cNvPr id="82" name="직사각형 81"/>
          <p:cNvSpPr/>
          <p:nvPr/>
        </p:nvSpPr>
        <p:spPr bwMode="auto">
          <a:xfrm>
            <a:off x="1261220" y="5857892"/>
            <a:ext cx="1212588" cy="500062"/>
          </a:xfrm>
          <a:prstGeom prst="rect">
            <a:avLst/>
          </a:prstGeom>
          <a:solidFill>
            <a:srgbClr val="F0F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6800" rIns="90000" bIns="4680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1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릴리즈</a:t>
            </a:r>
            <a:endParaRPr kumimoji="0" lang="en-US" altLang="ko-KR" sz="1200" b="0" i="1" u="none" strike="noStrike" kern="0" cap="none" spc="0" normalizeH="0" noProof="0" dirty="0" smtClean="0">
              <a:ln>
                <a:noFill/>
              </a:ln>
              <a:effectLst/>
              <a:uLnTx/>
              <a:uFillTx/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83" name="직사각형 82"/>
          <p:cNvSpPr/>
          <p:nvPr/>
        </p:nvSpPr>
        <p:spPr bwMode="auto">
          <a:xfrm>
            <a:off x="4335517" y="3000376"/>
            <a:ext cx="1300664" cy="500062"/>
          </a:xfrm>
          <a:prstGeom prst="rect">
            <a:avLst/>
          </a:prstGeom>
          <a:solidFill>
            <a:srgbClr val="40458C">
              <a:lumMod val="20000"/>
              <a:lumOff val="80000"/>
            </a:srgbClr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63500">
              <a:srgbClr val="353A77">
                <a:satMod val="175000"/>
                <a:alpha val="40000"/>
              </a:srgbClr>
            </a:glow>
          </a:effectLst>
        </p:spPr>
        <p:txBody>
          <a:bodyPr lIns="90000" tIns="46800" rIns="90000" bIns="4680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u="none" strike="noStrike" kern="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Subversion</a:t>
            </a:r>
          </a:p>
        </p:txBody>
      </p:sp>
      <p:sp>
        <p:nvSpPr>
          <p:cNvPr id="84" name="직사각형 83"/>
          <p:cNvSpPr/>
          <p:nvPr/>
        </p:nvSpPr>
        <p:spPr bwMode="auto">
          <a:xfrm>
            <a:off x="4335517" y="3571880"/>
            <a:ext cx="1300664" cy="500062"/>
          </a:xfrm>
          <a:prstGeom prst="rect">
            <a:avLst/>
          </a:prstGeom>
          <a:solidFill>
            <a:srgbClr val="40458C">
              <a:lumMod val="20000"/>
              <a:lumOff val="80000"/>
            </a:srgbClr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63500">
              <a:srgbClr val="353A77">
                <a:satMod val="175000"/>
                <a:alpha val="40000"/>
              </a:srgbClr>
            </a:glow>
          </a:effectLst>
        </p:spPr>
        <p:txBody>
          <a:bodyPr lIns="90000" tIns="46800" rIns="90000" bIns="4680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kern="0" dirty="0" smtClean="0">
                <a:solidFill>
                  <a:schemeClr val="tx2"/>
                </a:solidFill>
                <a:latin typeface="휴먼모음T" pitchFamily="18" charset="-127"/>
                <a:ea typeface="휴먼모음T" pitchFamily="18" charset="-127"/>
              </a:rPr>
              <a:t>Ant(Java) in Maven</a:t>
            </a:r>
            <a:r>
              <a:rPr kumimoji="0" lang="en-US" altLang="ko-KR" sz="1200" kern="0" dirty="0" smtClean="0">
                <a:latin typeface="휴먼모음T" pitchFamily="18" charset="-127"/>
                <a:ea typeface="휴먼모음T" pitchFamily="18" charset="-127"/>
              </a:rPr>
              <a:t>, SCons</a:t>
            </a:r>
            <a:endParaRPr kumimoji="0" lang="en-US" altLang="ko-KR" sz="1200" u="none" strike="noStrike" kern="0" cap="none" spc="0" normalizeH="0" noProof="0" dirty="0" smtClean="0">
              <a:ln>
                <a:noFill/>
              </a:ln>
              <a:effectLst/>
              <a:uLnTx/>
              <a:uFillTx/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85" name="직사각형 84"/>
          <p:cNvSpPr/>
          <p:nvPr/>
        </p:nvSpPr>
        <p:spPr bwMode="auto">
          <a:xfrm>
            <a:off x="4335517" y="4143380"/>
            <a:ext cx="1300664" cy="500062"/>
          </a:xfrm>
          <a:prstGeom prst="rect">
            <a:avLst/>
          </a:prstGeom>
          <a:solidFill>
            <a:srgbClr val="40458C">
              <a:lumMod val="20000"/>
              <a:lumOff val="80000"/>
            </a:srgbClr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63500">
              <a:srgbClr val="353A77">
                <a:satMod val="175000"/>
                <a:alpha val="40000"/>
              </a:srgbClr>
            </a:glow>
          </a:effectLst>
        </p:spPr>
        <p:txBody>
          <a:bodyPr lIns="90000" tIns="46800" rIns="90000" bIns="4680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xUnit</a:t>
            </a:r>
          </a:p>
        </p:txBody>
      </p:sp>
      <p:sp>
        <p:nvSpPr>
          <p:cNvPr id="86" name="직사각형 85"/>
          <p:cNvSpPr/>
          <p:nvPr/>
        </p:nvSpPr>
        <p:spPr bwMode="auto">
          <a:xfrm>
            <a:off x="4335517" y="4714884"/>
            <a:ext cx="1300664" cy="500062"/>
          </a:xfrm>
          <a:prstGeom prst="rect">
            <a:avLst/>
          </a:prstGeom>
          <a:solidFill>
            <a:srgbClr val="40458C">
              <a:lumMod val="20000"/>
              <a:lumOff val="80000"/>
            </a:srgbClr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63500">
              <a:srgbClr val="353A77">
                <a:satMod val="175000"/>
                <a:alpha val="40000"/>
              </a:srgbClr>
            </a:glow>
          </a:effectLst>
        </p:spPr>
        <p:txBody>
          <a:bodyPr lIns="90000" tIns="46800" rIns="90000" bIns="4680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u="none" strike="noStrike" kern="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BugZillar</a:t>
            </a:r>
            <a:r>
              <a:rPr kumimoji="0" lang="en-US" altLang="ko-KR" sz="120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, JIRA</a:t>
            </a:r>
          </a:p>
        </p:txBody>
      </p:sp>
      <p:sp>
        <p:nvSpPr>
          <p:cNvPr id="87" name="직사각형 86"/>
          <p:cNvSpPr/>
          <p:nvPr/>
        </p:nvSpPr>
        <p:spPr bwMode="auto">
          <a:xfrm>
            <a:off x="4335517" y="5286392"/>
            <a:ext cx="1300664" cy="500062"/>
          </a:xfrm>
          <a:prstGeom prst="rect">
            <a:avLst/>
          </a:prstGeom>
          <a:solidFill>
            <a:srgbClr val="40458C">
              <a:lumMod val="20000"/>
              <a:lumOff val="80000"/>
            </a:srgbClr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63500">
              <a:srgbClr val="353A77">
                <a:satMod val="175000"/>
                <a:alpha val="40000"/>
              </a:srgbClr>
            </a:glow>
          </a:effectLst>
        </p:spPr>
        <p:txBody>
          <a:bodyPr lIns="90000" tIns="46800" rIns="90000" bIns="4680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XML file format with open DTD</a:t>
            </a:r>
          </a:p>
        </p:txBody>
      </p:sp>
      <p:sp>
        <p:nvSpPr>
          <p:cNvPr id="88" name="직사각형 87"/>
          <p:cNvSpPr/>
          <p:nvPr/>
        </p:nvSpPr>
        <p:spPr bwMode="auto">
          <a:xfrm>
            <a:off x="4335517" y="5857896"/>
            <a:ext cx="1300664" cy="500062"/>
          </a:xfrm>
          <a:prstGeom prst="rect">
            <a:avLst/>
          </a:prstGeom>
          <a:solidFill>
            <a:srgbClr val="40458C">
              <a:lumMod val="20000"/>
              <a:lumOff val="80000"/>
            </a:srgbClr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63500">
              <a:srgbClr val="353A77">
                <a:satMod val="175000"/>
                <a:alpha val="40000"/>
              </a:srgbClr>
            </a:glow>
          </a:effectLst>
        </p:spPr>
        <p:txBody>
          <a:bodyPr lIns="90000" tIns="46800" rIns="90000" bIns="4680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u="none" strike="noStrike" kern="0" cap="none" spc="0" normalizeH="0" noProof="0" dirty="0" smtClean="0">
              <a:ln>
                <a:noFill/>
              </a:ln>
              <a:effectLst/>
              <a:uLnTx/>
              <a:uFillTx/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5" name="직사각형 94"/>
          <p:cNvSpPr/>
          <p:nvPr/>
        </p:nvSpPr>
        <p:spPr bwMode="auto">
          <a:xfrm>
            <a:off x="6197225" y="3000372"/>
            <a:ext cx="1271709" cy="500062"/>
          </a:xfrm>
          <a:prstGeom prst="rect">
            <a:avLst/>
          </a:prstGeom>
          <a:solidFill>
            <a:srgbClr val="40458C">
              <a:lumMod val="20000"/>
              <a:lumOff val="80000"/>
            </a:srgbClr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63500">
              <a:srgbClr val="353A77">
                <a:satMod val="175000"/>
                <a:alpha val="40000"/>
              </a:srgbClr>
            </a:glow>
          </a:effectLst>
        </p:spPr>
        <p:txBody>
          <a:bodyPr lIns="90000" tIns="46800" rIns="90000" bIns="4680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BitKeeper, Arch</a:t>
            </a:r>
          </a:p>
        </p:txBody>
      </p:sp>
      <p:sp>
        <p:nvSpPr>
          <p:cNvPr id="96" name="직사각형 95"/>
          <p:cNvSpPr/>
          <p:nvPr/>
        </p:nvSpPr>
        <p:spPr bwMode="auto">
          <a:xfrm>
            <a:off x="6197225" y="3571876"/>
            <a:ext cx="1271709" cy="500062"/>
          </a:xfrm>
          <a:prstGeom prst="rect">
            <a:avLst/>
          </a:prstGeom>
          <a:solidFill>
            <a:srgbClr val="40458C">
              <a:lumMod val="20000"/>
              <a:lumOff val="80000"/>
            </a:srgbClr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63500">
              <a:srgbClr val="353A77">
                <a:satMod val="175000"/>
                <a:alpha val="40000"/>
              </a:srgbClr>
            </a:glow>
          </a:effectLst>
        </p:spPr>
        <p:txBody>
          <a:bodyPr lIns="90000" tIns="46800" rIns="90000" bIns="4680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SCons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kern="0" dirty="0" smtClean="0">
                <a:latin typeface="휴먼모음T" pitchFamily="18" charset="-127"/>
                <a:ea typeface="휴먼모음T" pitchFamily="18" charset="-127"/>
              </a:rPr>
              <a:t>(Perl, Java, Python)</a:t>
            </a:r>
            <a:endParaRPr kumimoji="0" lang="en-US" altLang="ko-KR" sz="1200" u="none" strike="noStrike" kern="0" cap="none" spc="0" normalizeH="0" noProof="0" dirty="0" smtClean="0">
              <a:ln>
                <a:noFill/>
              </a:ln>
              <a:effectLst/>
              <a:uLnTx/>
              <a:uFillTx/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7" name="직사각형 96"/>
          <p:cNvSpPr/>
          <p:nvPr/>
        </p:nvSpPr>
        <p:spPr bwMode="auto">
          <a:xfrm>
            <a:off x="6197225" y="4143376"/>
            <a:ext cx="1271709" cy="500062"/>
          </a:xfrm>
          <a:prstGeom prst="rect">
            <a:avLst/>
          </a:prstGeom>
          <a:solidFill>
            <a:srgbClr val="40458C">
              <a:lumMod val="20000"/>
              <a:lumOff val="80000"/>
            </a:srgbClr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63500">
              <a:srgbClr val="353A77">
                <a:satMod val="175000"/>
                <a:alpha val="40000"/>
              </a:srgbClr>
            </a:glow>
          </a:effectLst>
        </p:spPr>
        <p:txBody>
          <a:bodyPr lIns="90000" tIns="46800" rIns="90000" bIns="4680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u="none" strike="noStrike" kern="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xUnit</a:t>
            </a:r>
          </a:p>
        </p:txBody>
      </p:sp>
      <p:sp>
        <p:nvSpPr>
          <p:cNvPr id="98" name="직사각형 97"/>
          <p:cNvSpPr/>
          <p:nvPr/>
        </p:nvSpPr>
        <p:spPr bwMode="auto">
          <a:xfrm>
            <a:off x="6197225" y="4714880"/>
            <a:ext cx="1271709" cy="500062"/>
          </a:xfrm>
          <a:prstGeom prst="rect">
            <a:avLst/>
          </a:prstGeom>
          <a:solidFill>
            <a:srgbClr val="40458C">
              <a:lumMod val="20000"/>
              <a:lumOff val="80000"/>
            </a:srgbClr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63500">
              <a:srgbClr val="353A77">
                <a:satMod val="175000"/>
                <a:alpha val="40000"/>
              </a:srgbClr>
            </a:glow>
          </a:effectLst>
        </p:spPr>
        <p:txBody>
          <a:bodyPr lIns="90000" tIns="46800" rIns="90000" bIns="4680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kern="0" dirty="0" smtClean="0">
                <a:latin typeface="휴먼모음T" pitchFamily="18" charset="-127"/>
                <a:ea typeface="휴먼모음T" pitchFamily="18" charset="-127"/>
              </a:rPr>
              <a:t>SCM </a:t>
            </a:r>
            <a:r>
              <a:rPr kumimoji="0" lang="ko-KR" altLang="en-US" sz="1200" kern="0" dirty="0" smtClean="0">
                <a:latin typeface="휴먼모음T" pitchFamily="18" charset="-127"/>
                <a:ea typeface="휴먼모음T" pitchFamily="18" charset="-127"/>
              </a:rPr>
              <a:t>기반의 버그 트래킹 시스템</a:t>
            </a:r>
            <a:endParaRPr kumimoji="0" lang="en-US" altLang="ko-KR" sz="1200" u="none" strike="noStrike" kern="0" cap="none" spc="0" normalizeH="0" noProof="0" dirty="0" smtClean="0">
              <a:ln>
                <a:noFill/>
              </a:ln>
              <a:effectLst/>
              <a:uLnTx/>
              <a:uFillTx/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6197225" y="5286388"/>
            <a:ext cx="1271709" cy="500062"/>
          </a:xfrm>
          <a:prstGeom prst="rect">
            <a:avLst/>
          </a:prstGeom>
          <a:solidFill>
            <a:srgbClr val="40458C">
              <a:lumMod val="20000"/>
              <a:lumOff val="80000"/>
            </a:srgbClr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63500">
              <a:srgbClr val="353A77">
                <a:satMod val="175000"/>
                <a:alpha val="40000"/>
              </a:srgbClr>
            </a:glow>
          </a:effectLst>
        </p:spPr>
        <p:txBody>
          <a:bodyPr lIns="90000" tIns="46800" rIns="90000" bIns="4680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XML file format with open DTD</a:t>
            </a:r>
          </a:p>
        </p:txBody>
      </p:sp>
      <p:sp>
        <p:nvSpPr>
          <p:cNvPr id="100" name="직사각형 99"/>
          <p:cNvSpPr/>
          <p:nvPr/>
        </p:nvSpPr>
        <p:spPr bwMode="auto">
          <a:xfrm>
            <a:off x="6197225" y="5857892"/>
            <a:ext cx="1271709" cy="500062"/>
          </a:xfrm>
          <a:prstGeom prst="rect">
            <a:avLst/>
          </a:prstGeom>
          <a:solidFill>
            <a:srgbClr val="40458C">
              <a:lumMod val="20000"/>
              <a:lumOff val="80000"/>
            </a:srgbClr>
          </a:solidFill>
          <a:ln w="158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63500">
              <a:srgbClr val="353A77">
                <a:satMod val="175000"/>
                <a:alpha val="40000"/>
              </a:srgbClr>
            </a:glow>
          </a:effectLst>
        </p:spPr>
        <p:txBody>
          <a:bodyPr lIns="90000" tIns="46800" rIns="90000" bIns="4680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u="none" strike="noStrike" kern="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</a:rPr>
              <a:t>Maven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프로젝트 통합 환경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PDEs</a:t>
            </a:r>
          </a:p>
          <a:p>
            <a:r>
              <a:rPr lang="ko-KR" altLang="en-US" dirty="0" smtClean="0"/>
              <a:t>통합이 도움을 주는 이유</a:t>
            </a:r>
            <a:endParaRPr lang="en-US" altLang="ko-KR" dirty="0" smtClean="0"/>
          </a:p>
          <a:p>
            <a:r>
              <a:rPr lang="ko-KR" altLang="en-US" dirty="0" smtClean="0"/>
              <a:t>자동화가 핵심인 이유</a:t>
            </a:r>
            <a:endParaRPr lang="en-US" altLang="ko-KR" dirty="0" smtClean="0"/>
          </a:p>
          <a:p>
            <a:r>
              <a:rPr lang="ko-KR" altLang="en-US" dirty="0" smtClean="0"/>
              <a:t>자동화 환경</a:t>
            </a:r>
            <a:endParaRPr lang="en-US" altLang="ko-KR" dirty="0" smtClean="0"/>
          </a:p>
          <a:p>
            <a:r>
              <a:rPr lang="ko-KR" altLang="en-US" dirty="0" smtClean="0"/>
              <a:t>빌드 라벨 붙이기</a:t>
            </a:r>
            <a:endParaRPr lang="en-US" altLang="ko-KR" dirty="0" smtClean="0"/>
          </a:p>
          <a:p>
            <a:r>
              <a:rPr lang="ko-KR" altLang="en-US" dirty="0" smtClean="0"/>
              <a:t>프로젝트 및 장치 명명</a:t>
            </a:r>
          </a:p>
          <a:p>
            <a:r>
              <a:rPr lang="ko-KR" altLang="en-US" dirty="0" smtClean="0"/>
              <a:t>신규 툴 선택하기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sourceforge.net/images/marketplace/bannerHP_200x250.pn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1121" y="4405336"/>
            <a:ext cx="1150879" cy="1738308"/>
          </a:xfrm>
          <a:prstGeom prst="rect">
            <a:avLst/>
          </a:prstGeom>
          <a:noFill/>
        </p:spPr>
      </p:pic>
      <p:sp>
        <p:nvSpPr>
          <p:cNvPr id="12" name="구름 모양 설명선 11"/>
          <p:cNvSpPr/>
          <p:nvPr/>
        </p:nvSpPr>
        <p:spPr bwMode="auto">
          <a:xfrm>
            <a:off x="4749364" y="2957657"/>
            <a:ext cx="3901993" cy="2428892"/>
          </a:xfrm>
          <a:prstGeom prst="cloudCallout">
            <a:avLst>
              <a:gd name="adj1" fmla="val -52595"/>
              <a:gd name="adj2" fmla="val 49486"/>
            </a:avLst>
          </a:prstGeom>
          <a:solidFill>
            <a:srgbClr val="DEEFFE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PDEs 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PDEs </a:t>
            </a:r>
            <a:r>
              <a:rPr lang="en-US" altLang="ko-KR" sz="1400" i="1" dirty="0" err="1" smtClean="0"/>
              <a:t>Preconstructed</a:t>
            </a:r>
            <a:r>
              <a:rPr lang="en-US" altLang="ko-KR" sz="1400" i="1" dirty="0" smtClean="0"/>
              <a:t> Development Environments</a:t>
            </a:r>
            <a:r>
              <a:rPr lang="ko-KR" altLang="en-US" dirty="0" smtClean="0"/>
              <a:t>는 이전에 애플리케이션 구축을 위해 소프트웨어 개발 환경을 선택한 것을 의미</a:t>
            </a:r>
            <a:endParaRPr lang="en-US" altLang="ko-KR" dirty="0" smtClean="0"/>
          </a:p>
          <a:p>
            <a:r>
              <a:rPr lang="ko-KR" altLang="en-US" dirty="0" smtClean="0"/>
              <a:t>미리 만들어진 개개의 환경을 모아 협력할 수 있도록 개발 환경을 구축하는 것을 의미하여 협력 개발 환경</a:t>
            </a:r>
            <a:r>
              <a:rPr lang="en-US" altLang="ko-KR" sz="1400" i="1" dirty="0" smtClean="0"/>
              <a:t>Collaborative Development Environments </a:t>
            </a:r>
            <a:r>
              <a:rPr lang="ko-KR" altLang="en-US" dirty="0" smtClean="0"/>
              <a:t>라고도 부름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11092" y="4362416"/>
            <a:ext cx="2410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b="1" i="1" dirty="0" smtClean="0"/>
              <a:t>잘 알려진 </a:t>
            </a:r>
            <a:r>
              <a:rPr lang="en-US" altLang="ko-KR" sz="1000" b="1" i="1" dirty="0" smtClean="0"/>
              <a:t>PDE </a:t>
            </a:r>
            <a:r>
              <a:rPr lang="ko-KR" altLang="en-US" sz="1000" b="1" i="1" dirty="0" smtClean="0"/>
              <a:t>중 하나로 </a:t>
            </a:r>
            <a:r>
              <a:rPr lang="en-US" altLang="ko-KR" sz="1000" b="1" i="1" dirty="0" smtClean="0"/>
              <a:t>SourceForge (</a:t>
            </a:r>
            <a:r>
              <a:rPr lang="en-US" altLang="ko-KR" sz="1000" b="1" i="1" dirty="0" smtClean="0">
                <a:hlinkClick r:id="rId5"/>
              </a:rPr>
              <a:t>http://www.sourceforge.net</a:t>
            </a:r>
            <a:r>
              <a:rPr lang="en-US" altLang="ko-KR" sz="1000" b="1" i="1" dirty="0" smtClean="0"/>
              <a:t>)</a:t>
            </a:r>
            <a:r>
              <a:rPr lang="ko-KR" altLang="en-US" sz="1000" b="1" i="1" dirty="0" smtClean="0"/>
              <a:t>가 있다</a:t>
            </a:r>
            <a:r>
              <a:rPr lang="en-US" altLang="ko-KR" sz="1000" b="1" i="1" dirty="0" smtClean="0"/>
              <a:t>.</a:t>
            </a:r>
          </a:p>
        </p:txBody>
      </p:sp>
      <p:cxnSp>
        <p:nvCxnSpPr>
          <p:cNvPr id="9" name="Shape 8"/>
          <p:cNvCxnSpPr>
            <a:stCxn id="7" idx="2"/>
            <a:endCxn id="2052" idx="1"/>
          </p:cNvCxnSpPr>
          <p:nvPr/>
        </p:nvCxnSpPr>
        <p:spPr bwMode="auto">
          <a:xfrm rot="16200000" flipH="1">
            <a:off x="2562632" y="4416002"/>
            <a:ext cx="511964" cy="1205014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5163211" y="3314848"/>
            <a:ext cx="33699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b="1" i="1" dirty="0" smtClean="0"/>
              <a:t>일반적으로 </a:t>
            </a:r>
            <a:r>
              <a:rPr lang="en-US" altLang="ko-KR" sz="1000" b="1" i="1" dirty="0" smtClean="0"/>
              <a:t>PEDs</a:t>
            </a:r>
            <a:r>
              <a:rPr lang="ko-KR" altLang="en-US" sz="1000" b="1" i="1" dirty="0" smtClean="0"/>
              <a:t>는 다음과 같은 것을 제공한다</a:t>
            </a:r>
            <a:r>
              <a:rPr lang="en-US" altLang="ko-KR" sz="1000" b="1" i="1" dirty="0" smtClean="0"/>
              <a:t>.</a:t>
            </a:r>
          </a:p>
          <a:p>
            <a:pPr algn="l">
              <a:buFont typeface="Arial" pitchFamily="34" charset="0"/>
              <a:buChar char="•"/>
            </a:pPr>
            <a:r>
              <a:rPr lang="en-US" altLang="ko-KR" sz="1000" b="1" i="1" dirty="0" smtClean="0"/>
              <a:t> SCM </a:t>
            </a:r>
            <a:r>
              <a:rPr lang="ko-KR" altLang="en-US" sz="1000" b="1" i="1" dirty="0" smtClean="0"/>
              <a:t>툴</a:t>
            </a:r>
            <a:endParaRPr lang="en-US" altLang="ko-KR" sz="1000" b="1" i="1" dirty="0" smtClean="0"/>
          </a:p>
          <a:p>
            <a:pPr algn="l">
              <a:buFont typeface="Arial" pitchFamily="34" charset="0"/>
              <a:buChar char="•"/>
            </a:pPr>
            <a:r>
              <a:rPr lang="en-US" altLang="ko-KR" sz="1000" b="1" i="1" dirty="0" smtClean="0"/>
              <a:t> </a:t>
            </a:r>
            <a:r>
              <a:rPr lang="ko-KR" altLang="en-US" sz="1000" b="1" i="1" dirty="0" smtClean="0"/>
              <a:t>버그 트래킹 툴</a:t>
            </a:r>
            <a:endParaRPr lang="en-US" altLang="ko-KR" sz="1000" b="1" i="1" dirty="0" smtClean="0"/>
          </a:p>
          <a:p>
            <a:pPr algn="l">
              <a:buFont typeface="Arial" pitchFamily="34" charset="0"/>
              <a:buChar char="•"/>
            </a:pPr>
            <a:r>
              <a:rPr lang="en-US" altLang="ko-KR" sz="1000" b="1" i="1" dirty="0" smtClean="0"/>
              <a:t> </a:t>
            </a:r>
            <a:r>
              <a:rPr lang="ko-KR" altLang="en-US" sz="1000" b="1" i="1" dirty="0" smtClean="0"/>
              <a:t>프로젝트 홈 페이지</a:t>
            </a:r>
            <a:endParaRPr lang="en-US" altLang="ko-KR" sz="1000" b="1" i="1" dirty="0" smtClean="0"/>
          </a:p>
          <a:p>
            <a:pPr algn="l">
              <a:buFont typeface="Arial" pitchFamily="34" charset="0"/>
              <a:buChar char="•"/>
            </a:pPr>
            <a:r>
              <a:rPr lang="en-US" altLang="ko-KR" sz="1000" b="1" i="1" dirty="0" smtClean="0"/>
              <a:t> </a:t>
            </a:r>
            <a:r>
              <a:rPr lang="ko-KR" altLang="en-US" sz="1000" b="1" i="1" dirty="0" smtClean="0"/>
              <a:t>릴리즈된 파일을 어디서든 다운로드 할 수 있는 시스템 등</a:t>
            </a:r>
            <a:endParaRPr lang="en-US" altLang="ko-KR" sz="1000" b="1" i="1" dirty="0" smtClean="0"/>
          </a:p>
          <a:p>
            <a:pPr algn="l"/>
            <a:endParaRPr lang="en-US" altLang="ko-KR" sz="1000" b="1" i="1" dirty="0" smtClean="0"/>
          </a:p>
          <a:p>
            <a:pPr algn="l"/>
            <a:r>
              <a:rPr lang="ko-KR" altLang="en-US" sz="1000" b="1" i="1" dirty="0" smtClean="0"/>
              <a:t>추가적으로 일부 </a:t>
            </a:r>
            <a:r>
              <a:rPr lang="en-US" altLang="ko-KR" sz="1000" b="1" i="1" dirty="0" smtClean="0"/>
              <a:t>PDEs</a:t>
            </a:r>
            <a:r>
              <a:rPr lang="ko-KR" altLang="en-US" sz="1000" b="1" i="1" dirty="0" smtClean="0"/>
              <a:t>는 온라인 회의 포럼</a:t>
            </a:r>
            <a:r>
              <a:rPr lang="en-US" altLang="ko-KR" sz="1000" b="1" i="1" dirty="0" smtClean="0"/>
              <a:t>, </a:t>
            </a:r>
            <a:r>
              <a:rPr lang="ko-KR" altLang="en-US" sz="1000" b="1" i="1" dirty="0" smtClean="0"/>
              <a:t>웹 로그</a:t>
            </a:r>
            <a:r>
              <a:rPr lang="en-US" altLang="ko-KR" sz="1000" b="1" i="1" dirty="0" smtClean="0"/>
              <a:t>, </a:t>
            </a:r>
            <a:r>
              <a:rPr lang="ko-KR" altLang="en-US" sz="1000" b="1" i="1" dirty="0" smtClean="0"/>
              <a:t>프로젝트 개발과 테스트 수행을 지원하는</a:t>
            </a:r>
            <a:r>
              <a:rPr lang="en-US" altLang="ko-KR" sz="1000" b="1" i="1" dirty="0" smtClean="0"/>
              <a:t> </a:t>
            </a:r>
            <a:r>
              <a:rPr lang="ko-KR" altLang="en-US" sz="1000" b="1" i="1" dirty="0" smtClean="0"/>
              <a:t>다중 플랫폼 시스템을 지원하고 일부에서는 다른 프로젝트에서 사용된 데이터베이스도 제공한다</a:t>
            </a:r>
            <a:r>
              <a:rPr lang="en-US" altLang="ko-KR" sz="1000" b="1" i="1" dirty="0" smtClean="0"/>
              <a:t>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 bwMode="auto">
          <a:xfrm>
            <a:off x="670007" y="3857628"/>
            <a:ext cx="7803986" cy="257176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marL="360363" lvl="2" indent="-360363" algn="l" defTabSz="1038225"/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PDEs 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PDEs</a:t>
            </a:r>
            <a:r>
              <a:rPr lang="ko-KR" altLang="en-US" dirty="0" smtClean="0"/>
              <a:t>는 초기에 빠르게 구축하여 시작</a:t>
            </a:r>
            <a:r>
              <a:rPr lang="en-US" altLang="ko-KR" dirty="0" smtClean="0"/>
              <a:t>,</a:t>
            </a:r>
            <a:r>
              <a:rPr lang="ko-KR" altLang="en-US" dirty="0" smtClean="0"/>
              <a:t> 추후에 변경하기가 어려움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 가지 이점은 다른 프로젝트로부터 사용을 원하는 </a:t>
            </a:r>
            <a:r>
              <a:rPr lang="en-US" altLang="ko-KR" dirty="0" smtClean="0"/>
              <a:t>PDE</a:t>
            </a:r>
            <a:r>
              <a:rPr lang="ko-KR" altLang="en-US" dirty="0" smtClean="0"/>
              <a:t>를 쉽게 찾아 프로젝트에 즉시 적용이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로컬로 문서작업을 하거나 웹 로그나 </a:t>
            </a:r>
            <a:r>
              <a:rPr lang="en-US" altLang="ko-KR" dirty="0" smtClean="0"/>
              <a:t>Wiki</a:t>
            </a:r>
            <a:r>
              <a:rPr lang="ko-KR" altLang="en-US" dirty="0" smtClean="0"/>
              <a:t>와 같은 원격을 통해 문서작업을 할 때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문서에 대한 형식이나 출판의 노력이 적게 드는 이점이 있음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3" name="타원 32"/>
          <p:cNvSpPr/>
          <p:nvPr/>
        </p:nvSpPr>
        <p:spPr bwMode="auto">
          <a:xfrm>
            <a:off x="3685184" y="4143380"/>
            <a:ext cx="827695" cy="928694"/>
          </a:xfrm>
          <a:prstGeom prst="ellipse">
            <a:avLst/>
          </a:prstGeom>
          <a:ln>
            <a:headEnd type="non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morning" dir="t"/>
          </a:scene3d>
          <a:sp3d prstMaterial="matte">
            <a:bevelT w="165100" prst="coolSlant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/>
              <a:t>Customization</a:t>
            </a:r>
          </a:p>
        </p:txBody>
      </p:sp>
      <p:sp>
        <p:nvSpPr>
          <p:cNvPr id="34" name="타원 33"/>
          <p:cNvSpPr/>
          <p:nvPr/>
        </p:nvSpPr>
        <p:spPr bwMode="auto">
          <a:xfrm>
            <a:off x="4631121" y="4143380"/>
            <a:ext cx="827695" cy="928694"/>
          </a:xfrm>
          <a:prstGeom prst="ellipse">
            <a:avLst/>
          </a:prstGeom>
          <a:ln>
            <a:headEnd type="non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morning" dir="t"/>
          </a:scene3d>
          <a:sp3d prstMaterial="matte">
            <a:bevelT w="165100" prst="coolSlant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/>
              <a:t>Security</a:t>
            </a:r>
          </a:p>
        </p:txBody>
      </p:sp>
      <p:sp>
        <p:nvSpPr>
          <p:cNvPr id="35" name="타원 34"/>
          <p:cNvSpPr/>
          <p:nvPr/>
        </p:nvSpPr>
        <p:spPr bwMode="auto">
          <a:xfrm>
            <a:off x="3685184" y="5214950"/>
            <a:ext cx="827695" cy="928694"/>
          </a:xfrm>
          <a:prstGeom prst="ellipse">
            <a:avLst/>
          </a:prstGeom>
          <a:ln>
            <a:headEnd type="non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morning" dir="t"/>
          </a:scene3d>
          <a:sp3d prstMaterial="matte">
            <a:bevelT w="165100" prst="coolSlant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/>
              <a:t>Backups</a:t>
            </a:r>
          </a:p>
        </p:txBody>
      </p:sp>
      <p:sp>
        <p:nvSpPr>
          <p:cNvPr id="36" name="타원 35"/>
          <p:cNvSpPr/>
          <p:nvPr/>
        </p:nvSpPr>
        <p:spPr bwMode="auto">
          <a:xfrm>
            <a:off x="4631121" y="5214950"/>
            <a:ext cx="827695" cy="928694"/>
          </a:xfrm>
          <a:prstGeom prst="ellipse">
            <a:avLst/>
          </a:prstGeom>
          <a:ln>
            <a:headEnd type="non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morning" dir="t"/>
          </a:scene3d>
          <a:sp3d prstMaterial="matte">
            <a:bevelT w="165100" prst="coolSlant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/>
              <a:t>Portability</a:t>
            </a:r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670007" y="2928934"/>
            <a:ext cx="2660450" cy="857256"/>
          </a:xfrm>
          <a:prstGeom prst="roundRect">
            <a:avLst>
              <a:gd name="adj" fmla="val 921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marL="360363" marR="0" indent="-360363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PDEs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의 잠재적인 이점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788250" y="3286124"/>
            <a:ext cx="1182422" cy="35719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통합과 사용이 쉬움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2029793" y="3286124"/>
            <a:ext cx="1182422" cy="35719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관리비용이 적음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448700" y="3509194"/>
            <a:ext cx="4618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/>
              <a:t>PDEs</a:t>
            </a:r>
            <a:r>
              <a:rPr lang="ko-KR" altLang="en-US" sz="1200" b="1" dirty="0" smtClean="0"/>
              <a:t>의 이점을 얻기 위해서는 잠재적인 문제점을 해결해야 한다</a:t>
            </a:r>
            <a:r>
              <a:rPr lang="en-US" altLang="ko-KR" sz="1200" b="1" dirty="0" smtClean="0"/>
              <a:t>.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670007" y="4292750"/>
            <a:ext cx="29560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1000" b="1" i="1" dirty="0" smtClean="0"/>
              <a:t>많은 소프트웨어 개발 팀은 그들의 개발 환경을 조정하는데 익숙해져 있다</a:t>
            </a:r>
            <a:r>
              <a:rPr lang="en-US" altLang="ko-KR" sz="1000" b="1" i="1" dirty="0" smtClean="0"/>
              <a:t>.  PDEs</a:t>
            </a:r>
            <a:r>
              <a:rPr lang="ko-KR" altLang="en-US" sz="1000" b="1" i="1" dirty="0" smtClean="0"/>
              <a:t>는 기반이 되는 툴의 </a:t>
            </a:r>
            <a:r>
              <a:rPr lang="en-US" altLang="ko-KR" sz="1000" b="1" i="1" dirty="0" smtClean="0"/>
              <a:t>API </a:t>
            </a:r>
            <a:r>
              <a:rPr lang="ko-KR" altLang="en-US" sz="1000" b="1" i="1" dirty="0" smtClean="0"/>
              <a:t>중에서 노출되는 부분 외에는 수정할 수 있도록 설계하지는 않는다</a:t>
            </a:r>
            <a:r>
              <a:rPr lang="en-US" altLang="ko-KR" sz="1000" b="1" i="1" dirty="0" smtClean="0"/>
              <a:t>.</a:t>
            </a:r>
            <a:endParaRPr lang="ko-KR" altLang="en-US" sz="1000" dirty="0"/>
          </a:p>
        </p:txBody>
      </p:sp>
      <p:sp>
        <p:nvSpPr>
          <p:cNvPr id="44" name="직사각형 43"/>
          <p:cNvSpPr/>
          <p:nvPr/>
        </p:nvSpPr>
        <p:spPr>
          <a:xfrm>
            <a:off x="670007" y="5364320"/>
            <a:ext cx="29560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1000" b="1" i="1" dirty="0" smtClean="0"/>
              <a:t>많은  개발 환경들은 각 프로젝트에서 백업을 위한 적당한 파일의 묶음을 정규적으로 제공할 수 있다</a:t>
            </a:r>
            <a:r>
              <a:rPr lang="en-US" altLang="ko-KR" sz="1000" b="1" i="1" dirty="0" smtClean="0"/>
              <a:t>. </a:t>
            </a:r>
            <a:r>
              <a:rPr lang="ko-KR" altLang="en-US" sz="1000" b="1" i="1" dirty="0" smtClean="0"/>
              <a:t>그러나</a:t>
            </a:r>
            <a:r>
              <a:rPr lang="en-US" altLang="ko-KR" sz="1000" b="1" i="1" dirty="0" smtClean="0"/>
              <a:t>, </a:t>
            </a:r>
            <a:r>
              <a:rPr lang="ko-KR" altLang="en-US" sz="1000" b="1" i="1" dirty="0" smtClean="0"/>
              <a:t>일부 프로젝트 구성원은 실제로 백업을 확인하는 것에 대한 책임을 가지고 있다</a:t>
            </a:r>
            <a:r>
              <a:rPr lang="en-US" altLang="ko-KR" sz="1000" b="1" i="1" dirty="0" smtClean="0"/>
              <a:t>. </a:t>
            </a:r>
            <a:r>
              <a:rPr lang="ko-KR" altLang="en-US" sz="1000" b="1" i="1" dirty="0" smtClean="0"/>
              <a:t>또한</a:t>
            </a:r>
            <a:r>
              <a:rPr lang="en-US" altLang="ko-KR" sz="1000" b="1" i="1" dirty="0" smtClean="0"/>
              <a:t>, </a:t>
            </a:r>
            <a:r>
              <a:rPr lang="ko-KR" altLang="en-US" sz="1000" b="1" i="1" dirty="0" smtClean="0"/>
              <a:t>일부 </a:t>
            </a:r>
            <a:r>
              <a:rPr lang="en-US" altLang="ko-KR" sz="1000" b="1" i="1" dirty="0" smtClean="0"/>
              <a:t>PDEs</a:t>
            </a:r>
            <a:r>
              <a:rPr lang="ko-KR" altLang="en-US" sz="1000" b="1" i="1" dirty="0" smtClean="0"/>
              <a:t>의 경우에 백업에 대한 복원 테스트가 어렵다</a:t>
            </a:r>
            <a:r>
              <a:rPr lang="en-US" altLang="ko-KR" sz="1000" b="1" i="1" dirty="0" smtClean="0"/>
              <a:t>.</a:t>
            </a:r>
            <a:endParaRPr lang="ko-KR" altLang="en-US" sz="1000" dirty="0"/>
          </a:p>
        </p:txBody>
      </p:sp>
      <p:sp>
        <p:nvSpPr>
          <p:cNvPr id="45" name="직사각형 44"/>
          <p:cNvSpPr/>
          <p:nvPr/>
        </p:nvSpPr>
        <p:spPr>
          <a:xfrm>
            <a:off x="5517939" y="5357826"/>
            <a:ext cx="29560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1000" b="1" i="1" dirty="0" smtClean="0"/>
              <a:t>백업과 연관되어서 또 하나의 관점은  개개의 개발 환경으로부터 프로젝트의 소스 파일에 대한 이력</a:t>
            </a:r>
            <a:r>
              <a:rPr lang="en-US" altLang="ko-KR" sz="1000" b="1" i="1" dirty="0" smtClean="0"/>
              <a:t>, </a:t>
            </a:r>
            <a:r>
              <a:rPr lang="ko-KR" altLang="en-US" sz="1000" b="1" i="1" dirty="0" smtClean="0"/>
              <a:t>버그</a:t>
            </a:r>
            <a:r>
              <a:rPr lang="en-US" altLang="ko-KR" sz="1000" b="1" i="1" dirty="0" smtClean="0"/>
              <a:t>, </a:t>
            </a:r>
            <a:r>
              <a:rPr lang="ko-KR" altLang="en-US" sz="1000" b="1" i="1" dirty="0" smtClean="0"/>
              <a:t>메일링 리스트 기록</a:t>
            </a:r>
            <a:r>
              <a:rPr lang="en-US" altLang="ko-KR" sz="1000" b="1" i="1" dirty="0" smtClean="0"/>
              <a:t>, </a:t>
            </a:r>
            <a:r>
              <a:rPr lang="ko-KR" altLang="en-US" sz="1000" b="1" i="1" dirty="0" smtClean="0"/>
              <a:t>그리고 문서들을 함께 추출하는 방법이다</a:t>
            </a:r>
            <a:r>
              <a:rPr lang="en-US" altLang="ko-KR" sz="1000" b="1" i="1" dirty="0" smtClean="0"/>
              <a:t>.</a:t>
            </a:r>
            <a:endParaRPr lang="ko-KR" altLang="en-US" sz="1000" dirty="0"/>
          </a:p>
        </p:txBody>
      </p:sp>
      <p:sp>
        <p:nvSpPr>
          <p:cNvPr id="46" name="직사각형 45"/>
          <p:cNvSpPr/>
          <p:nvPr/>
        </p:nvSpPr>
        <p:spPr>
          <a:xfrm>
            <a:off x="5517939" y="4143380"/>
            <a:ext cx="29560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1000" b="1" i="1" dirty="0" smtClean="0"/>
              <a:t>원격 환경을 지원하는 프로젝트는 소스 파일과 데이터가 공개되어 활용되지만</a:t>
            </a:r>
            <a:r>
              <a:rPr lang="en-US" altLang="ko-KR" sz="1000" b="1" i="1" dirty="0" smtClean="0"/>
              <a:t>, </a:t>
            </a:r>
            <a:r>
              <a:rPr lang="ko-KR" altLang="en-US" sz="1000" b="1" i="1" dirty="0" smtClean="0"/>
              <a:t>폐쇄적인 프로젝트의 환경은  소스 파일과 데이터는 공개되지 않는다</a:t>
            </a:r>
            <a:r>
              <a:rPr lang="en-US" altLang="ko-KR" sz="1000" b="1" i="1" dirty="0" smtClean="0"/>
              <a:t>.  </a:t>
            </a:r>
            <a:r>
              <a:rPr lang="ko-KR" altLang="en-US" sz="1000" b="1" i="1" dirty="0" smtClean="0"/>
              <a:t>이는</a:t>
            </a:r>
            <a:r>
              <a:rPr lang="en-US" altLang="ko-KR" sz="1000" b="1" i="1" dirty="0" smtClean="0"/>
              <a:t> </a:t>
            </a:r>
            <a:r>
              <a:rPr lang="ko-KR" altLang="en-US" sz="1000" b="1" i="1" dirty="0" smtClean="0"/>
              <a:t>프로젝트와 고립되도록 분리해야 한다</a:t>
            </a:r>
            <a:r>
              <a:rPr lang="en-US" altLang="ko-KR" sz="1000" b="1" i="1" dirty="0" smtClean="0"/>
              <a:t>. </a:t>
            </a:r>
            <a:r>
              <a:rPr lang="ko-KR" altLang="en-US" sz="1000" b="1" i="1" dirty="0" smtClean="0"/>
              <a:t>또한</a:t>
            </a:r>
            <a:r>
              <a:rPr lang="en-US" altLang="ko-KR" sz="1000" b="1" i="1" dirty="0" smtClean="0"/>
              <a:t>, </a:t>
            </a:r>
            <a:r>
              <a:rPr lang="ko-KR" altLang="en-US" sz="1000" b="1" i="1" dirty="0" smtClean="0"/>
              <a:t>보안에 대한 구성과 모니터링을 지원할 수 있도록 요청해야 한다</a:t>
            </a:r>
            <a:r>
              <a:rPr lang="en-US" altLang="ko-KR" sz="1000" b="1" i="1" dirty="0" smtClean="0"/>
              <a:t>.</a:t>
            </a:r>
            <a:endParaRPr lang="ko-KR" altLang="en-US" sz="10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 bwMode="auto">
          <a:xfrm>
            <a:off x="1202097" y="3786190"/>
            <a:ext cx="6739806" cy="2357454"/>
          </a:xfrm>
          <a:prstGeom prst="roundRect">
            <a:avLst>
              <a:gd name="adj" fmla="val 356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marL="360363" marR="0" indent="-360363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Email</a:t>
            </a:r>
            <a:r>
              <a: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과 </a:t>
            </a: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URL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</a:t>
            </a:r>
            <a:r>
              <a:rPr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은 개발환경에서 툴들을 통합하는 가장 단순한 방법이다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통합이 도움을 주는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개발 환경에서 툴을 사용하고 있지만 다른 종류의 툴들을 통합하는 것은 작업에 대해 만족할 수 있는 환경을 생성하는 것임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무엇인가 수행하기 위해 다른 툴로부터 수동으로 정보를 복사하는 것은 비 능률적인 사용이고 많은 오류를 내포하고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기계장치나 하드웨어처럼 부서지기 쉬운 소프트웨어 상의 연결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업데이트 되는 툴은 통합 계획안을 망가뜨리기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쉬움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하나의 툴로부터 잘못된 입력은 이례적으로 다른 툴에 영향을 미치고 디버그를 어렵게 함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3014" name="Picture 6" descr="C:\Users\Nextree Soft\AppData\Local\Microsoft\Windows\Temporary Internet Files\Content.IE5\RZNH410D\MMj02544440000[1]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9461" y="4286259"/>
            <a:ext cx="1891875" cy="1690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3448700" y="4286256"/>
            <a:ext cx="43749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b="1" i="1" dirty="0" smtClean="0"/>
              <a:t>Email</a:t>
            </a:r>
          </a:p>
          <a:p>
            <a:pPr algn="l"/>
            <a:r>
              <a:rPr lang="ko-KR" altLang="en-US" sz="1000" b="1" i="1" dirty="0" smtClean="0"/>
              <a:t>많은 툴들은 변화가 발생할 때 </a:t>
            </a:r>
            <a:r>
              <a:rPr lang="en-US" altLang="ko-KR" sz="1000" b="1" i="1" dirty="0" smtClean="0"/>
              <a:t>Email</a:t>
            </a:r>
            <a:r>
              <a:rPr lang="ko-KR" altLang="en-US" sz="1000" b="1" i="1" dirty="0" smtClean="0"/>
              <a:t>을 보내도록 구성할 수 있고 보통 표준 포맷으로 이메일의 내용을 담을 수 있다</a:t>
            </a:r>
            <a:r>
              <a:rPr lang="en-US" altLang="ko-KR" sz="1000" b="1" i="1" dirty="0" smtClean="0"/>
              <a:t>. </a:t>
            </a:r>
            <a:r>
              <a:rPr lang="ko-KR" altLang="en-US" sz="1000" b="1" i="1" dirty="0" smtClean="0"/>
              <a:t>예를 들어 버그 트래킹 툴과 고객 지원 시스템은 버그가 변경되거나 발생했을 때 자동으로 </a:t>
            </a:r>
            <a:r>
              <a:rPr lang="en-US" altLang="ko-KR" sz="1000" b="1" i="1" dirty="0" smtClean="0"/>
              <a:t>Email</a:t>
            </a:r>
            <a:r>
              <a:rPr lang="ko-KR" altLang="en-US" sz="1000" b="1" i="1" dirty="0" smtClean="0"/>
              <a:t>을 생성해서 발송할 수 있다</a:t>
            </a:r>
            <a:r>
              <a:rPr lang="en-US" altLang="ko-KR" sz="1000" b="1" i="1" dirty="0" smtClean="0"/>
              <a:t>. </a:t>
            </a:r>
          </a:p>
          <a:p>
            <a:pPr algn="l"/>
            <a:endParaRPr lang="en-US" altLang="ko-KR" sz="1000" b="1" i="1" dirty="0" smtClean="0"/>
          </a:p>
          <a:p>
            <a:pPr algn="l"/>
            <a:r>
              <a:rPr lang="en-US" altLang="ko-KR" sz="1000" b="1" i="1" dirty="0" smtClean="0"/>
              <a:t>URLs</a:t>
            </a:r>
          </a:p>
          <a:p>
            <a:pPr algn="l"/>
            <a:r>
              <a:rPr lang="en-US" altLang="ko-KR" sz="1000" b="1" i="1" dirty="0" smtClean="0"/>
              <a:t>Email</a:t>
            </a:r>
            <a:r>
              <a:rPr lang="ko-KR" altLang="en-US" sz="1000" b="1" i="1" dirty="0" smtClean="0"/>
              <a:t>에 세부 내용을 담을 수 있으나 숨겨진 정보에 대한 많은 텍스트를 담기는 어렵다</a:t>
            </a:r>
            <a:r>
              <a:rPr lang="en-US" altLang="ko-KR" sz="1000" b="1" i="1" dirty="0" smtClean="0"/>
              <a:t>. </a:t>
            </a:r>
            <a:r>
              <a:rPr lang="ko-KR" altLang="en-US" sz="1000" b="1" i="1" dirty="0" smtClean="0"/>
              <a:t>그러므로 </a:t>
            </a:r>
            <a:r>
              <a:rPr lang="en-US" altLang="ko-KR" sz="1000" b="1" i="1" dirty="0" smtClean="0"/>
              <a:t>Email</a:t>
            </a:r>
            <a:r>
              <a:rPr lang="ko-KR" altLang="en-US" sz="1000" b="1" i="1" dirty="0" smtClean="0"/>
              <a:t>내에 </a:t>
            </a:r>
            <a:r>
              <a:rPr lang="en-US" altLang="ko-KR" sz="1000" b="1" i="1" dirty="0" smtClean="0"/>
              <a:t>URLs</a:t>
            </a:r>
            <a:r>
              <a:rPr lang="ko-KR" altLang="en-US" sz="1000" b="1" i="1" dirty="0" smtClean="0"/>
              <a:t>을 추가하여 여러 메일 클라이언트가 웹서버에 접근하여 쉽게 사용할 수 있도록 지원할 수 있다</a:t>
            </a:r>
            <a:r>
              <a:rPr lang="en-US" altLang="ko-KR" sz="1000" b="1" i="1" dirty="0" smtClean="0"/>
              <a:t>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자동화가 핵심인 이유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작업이 두 단계 또는 그 이상의 단계가 수작업으로 진행해야 한다면 누군가 특정단계를 잊고 생략하거나 제외할 수 있으므로 자동화를 고려해야 함</a:t>
            </a:r>
            <a:endParaRPr lang="en-US" altLang="ko-KR" dirty="0" smtClean="0"/>
          </a:p>
          <a:p>
            <a:r>
              <a:rPr lang="ko-KR" altLang="en-US" dirty="0" smtClean="0"/>
              <a:t>툴이나 개발 환경의 일부분을 개선하는 것은 단기간에 고통을 경감시키지만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자동화는 프로젝트의 전체 생산성을 증가 시킬 것임</a:t>
            </a: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813263" y="3429000"/>
            <a:ext cx="7847190" cy="1857388"/>
          </a:xfrm>
          <a:prstGeom prst="roundRect">
            <a:avLst>
              <a:gd name="adj" fmla="val 356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marL="360363" marR="0" indent="-360363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Three Strikes And You Automate</a:t>
            </a:r>
          </a:p>
          <a:p>
            <a:pPr marL="360363" marR="0" indent="-360363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en-US" alt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tabLst/>
            </a:pPr>
            <a:endParaRPr kumimoji="1" lang="en-US" altLang="ko-KR" sz="1200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7034" y="3923252"/>
            <a:ext cx="7319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l">
              <a:buFont typeface="Arial" pitchFamily="34" charset="0"/>
              <a:buChar char="•"/>
            </a:pPr>
            <a:r>
              <a:rPr lang="ko-KR" altLang="en-US" sz="1200" b="1" i="1" dirty="0" smtClean="0"/>
              <a:t> 당신이 무엇인가 처음 시도한다면</a:t>
            </a:r>
            <a:r>
              <a:rPr lang="en-US" altLang="ko-KR" sz="1200" b="1" i="1" dirty="0" smtClean="0"/>
              <a:t>, </a:t>
            </a:r>
            <a:r>
              <a:rPr lang="ko-KR" altLang="en-US" sz="1200" b="1" i="1" dirty="0" smtClean="0"/>
              <a:t>당신은 단지 그 것을 수동적으로 수행한다</a:t>
            </a:r>
            <a:r>
              <a:rPr lang="en-US" altLang="ko-KR" sz="1200" b="1" i="1" dirty="0" smtClean="0"/>
              <a:t>.</a:t>
            </a:r>
          </a:p>
          <a:p>
            <a:pPr marL="0" lvl="1" algn="l">
              <a:buFont typeface="Arial" pitchFamily="34" charset="0"/>
              <a:buChar char="•"/>
            </a:pPr>
            <a:r>
              <a:rPr lang="ko-KR" altLang="en-US" sz="1200" b="1" i="1" dirty="0" smtClean="0"/>
              <a:t> 당신이 유사한 무엇인가를 두 번째 시도한다면</a:t>
            </a:r>
            <a:r>
              <a:rPr lang="en-US" altLang="ko-KR" sz="1200" b="1" i="1" dirty="0" smtClean="0"/>
              <a:t>, </a:t>
            </a:r>
            <a:r>
              <a:rPr lang="ko-KR" altLang="en-US" sz="1200" b="1" i="1" dirty="0" smtClean="0"/>
              <a:t>반복 작업에 움찔하겠지만</a:t>
            </a:r>
            <a:r>
              <a:rPr lang="en-US" altLang="ko-KR" sz="1200" b="1" i="1" dirty="0" smtClean="0"/>
              <a:t> </a:t>
            </a:r>
            <a:r>
              <a:rPr lang="ko-KR" altLang="en-US" sz="1200" b="1" i="1" dirty="0" smtClean="0"/>
              <a:t>어쨌든 당신은 그것을 수행할 것이다</a:t>
            </a:r>
            <a:r>
              <a:rPr lang="en-US" altLang="ko-KR" sz="1200" b="1" i="1" dirty="0" smtClean="0"/>
              <a:t>.</a:t>
            </a:r>
          </a:p>
          <a:p>
            <a:pPr marL="0" lvl="1" algn="l">
              <a:buFont typeface="Arial" pitchFamily="34" charset="0"/>
              <a:buChar char="•"/>
            </a:pPr>
            <a:r>
              <a:rPr lang="ko-KR" altLang="en-US" sz="1200" b="1" i="1" dirty="0" smtClean="0"/>
              <a:t> 당신이 유사한 무엇인가를 세 번째 시도한다면</a:t>
            </a:r>
            <a:r>
              <a:rPr lang="en-US" altLang="ko-KR" sz="1200" b="1" i="1" dirty="0" smtClean="0"/>
              <a:t>, </a:t>
            </a:r>
            <a:r>
              <a:rPr lang="ko-KR" altLang="en-US" sz="1200" b="1" i="1" dirty="0" smtClean="0"/>
              <a:t>당신은 자동화 방안을 갖춰야 한다</a:t>
            </a:r>
            <a:r>
              <a:rPr lang="en-US" altLang="ko-KR" sz="1200" b="1" i="1" dirty="0" smtClean="0"/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802404" y="4825855"/>
            <a:ext cx="57370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333333"/>
                </a:solidFill>
              </a:rPr>
              <a:t>(Martin Fowlar, </a:t>
            </a:r>
            <a:r>
              <a:rPr lang="en-US" altLang="ko-KR" sz="1000" b="1" i="1" dirty="0" smtClean="0">
                <a:solidFill>
                  <a:srgbClr val="333333"/>
                </a:solidFill>
              </a:rPr>
              <a:t>Refactoring: Improving the Design of Existing Code</a:t>
            </a:r>
            <a:r>
              <a:rPr lang="en-US" altLang="ko-KR" sz="1000" b="1" dirty="0" smtClean="0">
                <a:solidFill>
                  <a:srgbClr val="333333"/>
                </a:solidFill>
              </a:rPr>
              <a:t>, Addison-Wesley, 1999)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산출물 비교 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/>
              <a:t>)</a:t>
            </a:r>
          </a:p>
        </p:txBody>
      </p:sp>
      <p:sp>
        <p:nvSpPr>
          <p:cNvPr id="602115" name="Rectangle 1027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RUP</a:t>
            </a:r>
            <a:r>
              <a:rPr lang="ko-KR" altLang="en-US"/>
              <a:t>가 산출물이 많다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RUP</a:t>
            </a:r>
            <a:r>
              <a:rPr lang="ko-KR" altLang="en-US"/>
              <a:t>가 처리 범위가 넓다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XP</a:t>
            </a:r>
            <a:r>
              <a:rPr lang="ko-KR" altLang="en-US"/>
              <a:t>는 구현만을 고려한다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비즈니스 모델링을 고려하지 않는다</a:t>
            </a:r>
            <a:r>
              <a:rPr lang="en-US" altLang="ko-KR"/>
              <a:t>.(- 14</a:t>
            </a:r>
            <a:r>
              <a:rPr lang="ko-KR" altLang="en-US"/>
              <a:t>개 산출물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배치를 고려하지 않는다</a:t>
            </a:r>
            <a:r>
              <a:rPr lang="en-US" altLang="ko-KR"/>
              <a:t>. (- 9</a:t>
            </a:r>
            <a:r>
              <a:rPr lang="ko-KR" altLang="en-US"/>
              <a:t>개 산출물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소규모 프로젝트일 경우 최적화 한다 </a:t>
            </a:r>
            <a:r>
              <a:rPr lang="en-US" altLang="ko-KR"/>
              <a:t>(-23</a:t>
            </a:r>
            <a:r>
              <a:rPr lang="ko-KR" altLang="en-US"/>
              <a:t>개 산출물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최적화의 예</a:t>
            </a:r>
            <a:r>
              <a:rPr lang="en-US" altLang="ko-KR"/>
              <a:t>(</a:t>
            </a:r>
            <a:r>
              <a:rPr lang="ko-KR" altLang="en-US"/>
              <a:t>프로젝트 관리 산출물 </a:t>
            </a:r>
            <a:r>
              <a:rPr lang="en-US" altLang="ko-KR"/>
              <a:t>15-&gt;7</a:t>
            </a:r>
            <a:r>
              <a:rPr lang="ko-KR" altLang="en-US"/>
              <a:t>개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소규모 프로젝트의 경우 산출물은 </a:t>
            </a:r>
            <a:r>
              <a:rPr lang="en-US" altLang="ko-KR"/>
              <a:t>15</a:t>
            </a:r>
            <a:r>
              <a:rPr lang="ko-KR" altLang="en-US"/>
              <a:t>개 정도</a:t>
            </a:r>
          </a:p>
          <a:p>
            <a:r>
              <a:rPr lang="en-US" altLang="ko-KR"/>
              <a:t>XP</a:t>
            </a:r>
            <a:r>
              <a:rPr lang="ko-KR" altLang="en-US"/>
              <a:t>는 제품이 아니다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다양한 리소스</a:t>
            </a:r>
          </a:p>
          <a:p>
            <a:pPr lvl="1"/>
            <a:r>
              <a:rPr lang="en-US" altLang="ko-KR"/>
              <a:t>Refactoring </a:t>
            </a:r>
            <a:r>
              <a:rPr lang="ko-KR" altLang="en-US"/>
              <a:t>포함</a:t>
            </a:r>
          </a:p>
        </p:txBody>
      </p:sp>
    </p:spTree>
  </p:cSld>
  <p:clrMapOvr>
    <a:masterClrMapping/>
  </p:clrMapOvr>
  <p:transition spd="med"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자동화가 핵심인 이유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자동화가 가지는 몇 가지 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수동 버전의 디버깅 프로세스 보다 어려움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로그파일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구성정보 그리고 다른 수준의 우회방안들이 자동화된 디버깅 처리가 복잡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출력결과</a:t>
            </a:r>
            <a:r>
              <a:rPr lang="en-US" altLang="ko-KR" dirty="0" smtClean="0"/>
              <a:t>(</a:t>
            </a:r>
            <a:r>
              <a:rPr lang="ko-KR" altLang="en-US" dirty="0" smtClean="0"/>
              <a:t>임시파일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로그파일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대한 처리 방안이 없을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출력결과를 유지 기간에 대한 정책 수립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정책에 따른 유용한 디스크 공간 계산 수행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최종적으로 오래된 파일들을 삭제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b="1" dirty="0" smtClean="0">
                <a:solidFill>
                  <a:srgbClr val="C00000"/>
                </a:solidFill>
                <a:sym typeface="Wingdings" pitchFamily="2" charset="2"/>
              </a:rPr>
              <a:t> </a:t>
            </a:r>
            <a:r>
              <a:rPr lang="ko-KR" altLang="en-US" b="1" dirty="0" smtClean="0">
                <a:solidFill>
                  <a:srgbClr val="C00000"/>
                </a:solidFill>
                <a:sym typeface="Wingdings" pitchFamily="2" charset="2"/>
              </a:rPr>
              <a:t>또 다른 형태의 자동화 업무가 발생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자동화된 업무는 다른 사람들의 작업을 멈추지 않도록 하기 위해 </a:t>
            </a:r>
            <a:r>
              <a:rPr lang="en-US" altLang="ko-KR" dirty="0" smtClean="0"/>
              <a:t>CPU </a:t>
            </a:r>
            <a:r>
              <a:rPr lang="ko-KR" altLang="en-US" dirty="0" smtClean="0"/>
              <a:t>사이클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네트워크 대역폭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그리고 다른 서버 자원들에 대해 모니터링 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자동화 업무에 대한 문제 발생 시 인지 방안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빌드 시에는 명확하게 발견할 수 있으나 새로운 빌드가 없을 경우 다른 작업에도 영향을 미침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매일 자동화된 업무에 대한 메일링을 통해서 작업을 지원받을 수 있고 후에 예기치 않은 어떤 변화가 발생할 때 매우 유용함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과거 수동으로 처리되었던 작업 바탕으로 문제가 발생한 자동화 업무를 복원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수동 작업에 대한 문서가 유용하므로 최신 버전으로 유지해야 함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자동화 환경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자동화 환경에서 제어해야 할 일반적인 작업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최신 버전의 소스파일 확인하기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적당한 빌드 또는 릴리즈 횟수 계산하기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소스파일 태깅</a:t>
            </a:r>
            <a:r>
              <a:rPr lang="en-US" altLang="ko-KR" sz="1200" i="1" dirty="0" smtClean="0"/>
              <a:t>Tagging</a:t>
            </a:r>
            <a:endParaRPr lang="en-US" altLang="ko-KR" i="1" dirty="0" smtClean="0"/>
          </a:p>
          <a:p>
            <a:pPr lvl="1"/>
            <a:r>
              <a:rPr lang="ko-KR" altLang="en-US" dirty="0" smtClean="0"/>
              <a:t>최초의 소스코드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어떤 유형의 빌드에도 사용되지 않은 소스코드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로부터 하나 이상 제품 빌드 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제품에 대한 단위 테스트와 시스템 테스트 수행하기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사람들이 사용할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 있도록 적당한 위치에 릴리즈 패키지를 생성하여 옮기기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이번 릴리즈에 잠재적으로 수정해야 할 버그 만들기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이번 릴리즈에서 변경된 것에 대한 로그 및 릴리즈 노트 작성하기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유용한 릴리즈 버전이 완성되거나 빌드 또는 테스트 실패 시 담당자에게 통지하기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사이트에 테스트 보고서와 빌드 로그 발행하기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소스코드 기반의 프로젝트 데이터 수집과 정적 분석기 수행하기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 웹 사이트의 동적 부분 갱신하기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자동화 환경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대부분의 자동화 환경은 지난 작업에 대해 파일이나 데이터베이스에 정보를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 환경에서 일반적으로 이력 상태를 모니터링 하기에 유용함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느린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SCM </a:t>
            </a:r>
            <a:r>
              <a:rPr lang="ko-KR" altLang="en-US" dirty="0" smtClean="0"/>
              <a:t>툴 내에 초기 파일 셋이 하루에 여러 차례 체크 아웃 될 때 걸리는 시간을 그래프로 나타냄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특정한 시점에 체크 아웃 시간이 지연되지 않도록 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긴 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자동화된 빌드 시간은 자동화 환경에 의해 측정되거나 빌드 로그로부터 추출할 수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프로젝트 빌드 파일의 변경이 발생하면 오류의 징후를 보일 수 있기 때문에 초기 빌드가 얼마나 길어지는지 나타내는 그래프에서 불명확한 지점을 면밀히 검토해야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빌드 크기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프로젝트와 릴리즈된 패키지의 크기에 대한 이력 정보는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코드 부풀림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을 피하기에 유용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빌드 라벨 붙이기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표준 방안을 가지고 기술된 빌드는 개발 환경 내에 많은 곳에서 사용됨</a:t>
            </a:r>
            <a:endParaRPr lang="en-US" altLang="ko-KR" dirty="0" smtClean="0"/>
          </a:p>
          <a:p>
            <a:r>
              <a:rPr lang="ko-KR" altLang="en-US" dirty="0" smtClean="0"/>
              <a:t>표준 방안이 정의되지 않는다면</a:t>
            </a:r>
            <a:r>
              <a:rPr lang="en-US" altLang="ko-KR" dirty="0" smtClean="0"/>
              <a:t>:</a:t>
            </a:r>
          </a:p>
          <a:p>
            <a:pPr lvl="1"/>
            <a:r>
              <a:rPr lang="ko-KR" altLang="en-US" dirty="0" smtClean="0"/>
              <a:t>빌드에 대한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태그는 한 가지 방법으로 포맷화 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또한 빌드는 버그 트래킹 툴 내에서 또 다른 방법으로 나타날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릴리즈 명은 제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의 방법으로 정의가 될 것임</a:t>
            </a:r>
            <a:endParaRPr lang="en-US" altLang="ko-KR" dirty="0" smtClean="0"/>
          </a:p>
          <a:p>
            <a:r>
              <a:rPr lang="ko-KR" altLang="en-US" dirty="0" smtClean="0"/>
              <a:t>빌드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라벨에 대한 또 다른 요구는 다른 컨텍스트에서 사용되는 특정 문자들을 포함해서는 안됨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SCM </a:t>
            </a:r>
            <a:r>
              <a:rPr lang="ko-KR" altLang="en-US" dirty="0" smtClean="0"/>
              <a:t>라벨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디렉터리명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버그 트래킹 툴의 필드 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페이지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그리고 문서 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$, &lt;, &gt;, |, \, /, </a:t>
            </a:r>
            <a:r>
              <a:rPr lang="ko-KR" altLang="en-US" dirty="0" smtClean="0"/>
              <a:t>공백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그리고 태그</a:t>
            </a:r>
            <a:r>
              <a:rPr lang="en-US" altLang="ko-KR" dirty="0" smtClean="0"/>
              <a:t>s</a:t>
            </a:r>
            <a:r>
              <a:rPr lang="ko-KR" altLang="en-US" dirty="0" smtClean="0"/>
              <a:t>를 피해야 함</a:t>
            </a:r>
            <a:endParaRPr lang="en-US" altLang="ko-KR" dirty="0" smtClean="0"/>
          </a:p>
          <a:p>
            <a:pPr lvl="0">
              <a:buClr>
                <a:srgbClr val="333333"/>
              </a:buClr>
            </a:pPr>
            <a:endParaRPr lang="en-US" altLang="ko-KR" dirty="0" smtClean="0">
              <a:solidFill>
                <a:srgbClr val="33333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78953" y="4380564"/>
            <a:ext cx="23474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l"/>
            <a:r>
              <a:rPr lang="en-US" altLang="ko-KR" sz="1000" b="1" i="1" dirty="0" smtClean="0"/>
              <a:t>Special</a:t>
            </a:r>
          </a:p>
          <a:p>
            <a:pPr marL="0" lvl="1" algn="l"/>
            <a:r>
              <a:rPr lang="ko-KR" altLang="en-US" sz="1000" b="1" i="1" dirty="0" smtClean="0"/>
              <a:t>빌드가 다른 형태로 중요한 부분이 있다면 마지막 부분에 선택적으로 필드를 추가 </a:t>
            </a:r>
            <a:r>
              <a:rPr lang="en-US" altLang="ko-KR" sz="1000" b="1" i="1" dirty="0" smtClean="0"/>
              <a:t>(</a:t>
            </a:r>
            <a:r>
              <a:rPr lang="ko-KR" altLang="en-US" sz="1000" b="1" i="1" dirty="0" smtClean="0"/>
              <a:t>예를 들어 베타 릴리즈인 경우 </a:t>
            </a:r>
            <a:r>
              <a:rPr lang="en-US" altLang="ko-KR" sz="1000" b="1" i="1" dirty="0" smtClean="0"/>
              <a:t>BETA)</a:t>
            </a: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2739246" y="5190666"/>
            <a:ext cx="4140751" cy="500066"/>
          </a:xfrm>
          <a:prstGeom prst="roundRect">
            <a:avLst>
              <a:gd name="adj" fmla="val 356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QA#1_3_0#129#2005_07_09[#Special]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1092" y="4463018"/>
            <a:ext cx="21420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l"/>
            <a:r>
              <a:rPr lang="ko-KR" altLang="en-US" sz="1000" b="1" i="1" dirty="0" smtClean="0"/>
              <a:t>빌드</a:t>
            </a:r>
            <a:r>
              <a:rPr lang="en-US" altLang="ko-KR" sz="1000" b="1" i="1" dirty="0" smtClean="0"/>
              <a:t> type</a:t>
            </a:r>
          </a:p>
          <a:p>
            <a:pPr marL="0" lvl="1" algn="l"/>
            <a:r>
              <a:rPr lang="ko-KR" altLang="en-US" sz="1000" b="1" i="1" dirty="0" smtClean="0"/>
              <a:t>내부 테스트 </a:t>
            </a:r>
            <a:r>
              <a:rPr lang="en-US" altLang="ko-KR" sz="1000" b="1" i="1" dirty="0" smtClean="0"/>
              <a:t>(QA)</a:t>
            </a:r>
            <a:r>
              <a:rPr lang="ko-KR" altLang="en-US" sz="1000" b="1" i="1" dirty="0" smtClean="0"/>
              <a:t> 또는 릴리즈</a:t>
            </a:r>
            <a:r>
              <a:rPr lang="en-US" altLang="ko-KR" sz="1000" b="1" i="1" dirty="0" smtClean="0"/>
              <a:t> (REL)</a:t>
            </a:r>
            <a:r>
              <a:rPr lang="ko-KR" altLang="en-US" sz="1000" b="1" i="1" dirty="0" smtClean="0"/>
              <a:t>로</a:t>
            </a:r>
            <a:r>
              <a:rPr lang="en-US" altLang="ko-KR" sz="1000" b="1" i="1" dirty="0" smtClean="0"/>
              <a:t> </a:t>
            </a:r>
            <a:r>
              <a:rPr lang="ko-KR" altLang="en-US" sz="1000" b="1" i="1" dirty="0" smtClean="0"/>
              <a:t>빌드를 구분</a:t>
            </a:r>
            <a:endParaRPr lang="en-US" altLang="ko-KR" sz="1000" b="1" i="1" dirty="0" smtClean="0"/>
          </a:p>
        </p:txBody>
      </p:sp>
      <p:sp>
        <p:nvSpPr>
          <p:cNvPr id="10" name="직사각형 9"/>
          <p:cNvSpPr/>
          <p:nvPr/>
        </p:nvSpPr>
        <p:spPr bwMode="auto">
          <a:xfrm>
            <a:off x="2857488" y="5404980"/>
            <a:ext cx="59121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207156" y="4976352"/>
            <a:ext cx="59121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Shape 75"/>
          <p:cNvCxnSpPr>
            <a:stCxn id="11" idx="2"/>
            <a:endCxn id="10" idx="1"/>
          </p:cNvCxnSpPr>
          <p:nvPr/>
        </p:nvCxnSpPr>
        <p:spPr bwMode="auto">
          <a:xfrm rot="16200000" flipH="1">
            <a:off x="2350649" y="4933859"/>
            <a:ext cx="392909" cy="620772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847371" y="5905049"/>
            <a:ext cx="22466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l"/>
            <a:r>
              <a:rPr lang="en-US" altLang="ko-KR" sz="1000" b="1" i="1" dirty="0" smtClean="0"/>
              <a:t>Version</a:t>
            </a:r>
          </a:p>
          <a:p>
            <a:pPr marL="0" lvl="1" algn="l"/>
            <a:r>
              <a:rPr lang="ko-KR" altLang="en-US" sz="1000" b="1" i="1" dirty="0" smtClean="0"/>
              <a:t>대전제와 소전제 그리고 </a:t>
            </a:r>
            <a:r>
              <a:rPr lang="en-US" altLang="ko-KR" sz="1000" b="1" i="1" dirty="0" smtClean="0"/>
              <a:t>Patch </a:t>
            </a:r>
            <a:r>
              <a:rPr lang="ko-KR" altLang="en-US" sz="1000" b="1" i="1" dirty="0" smtClean="0"/>
              <a:t>숫자 </a:t>
            </a:r>
            <a:r>
              <a:rPr lang="en-US" altLang="ko-KR" sz="1000" b="1" i="1" dirty="0" smtClean="0"/>
              <a:t>(1_3_0)</a:t>
            </a:r>
            <a:r>
              <a:rPr lang="ko-KR" altLang="en-US" sz="1000" b="1" i="1" dirty="0" smtClean="0"/>
              <a:t>로서 서로 다른 버전을 표시</a:t>
            </a:r>
            <a:endParaRPr lang="en-US" altLang="ko-KR" sz="1000" b="1" i="1" dirty="0" smtClean="0"/>
          </a:p>
        </p:txBody>
      </p:sp>
      <p:sp>
        <p:nvSpPr>
          <p:cNvPr id="14" name="직사각형 13"/>
          <p:cNvSpPr/>
          <p:nvPr/>
        </p:nvSpPr>
        <p:spPr bwMode="auto">
          <a:xfrm>
            <a:off x="3589680" y="5547856"/>
            <a:ext cx="59121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3093972" y="6190798"/>
            <a:ext cx="59121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Shape 75"/>
          <p:cNvCxnSpPr>
            <a:stCxn id="15" idx="3"/>
            <a:endCxn id="14" idx="2"/>
          </p:cNvCxnSpPr>
          <p:nvPr/>
        </p:nvCxnSpPr>
        <p:spPr bwMode="auto">
          <a:xfrm flipV="1">
            <a:off x="3153094" y="5619296"/>
            <a:ext cx="466147" cy="607223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3385031" y="4474030"/>
            <a:ext cx="2373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l"/>
            <a:r>
              <a:rPr lang="ko-KR" altLang="en-US" sz="1000" b="1" i="1" dirty="0" smtClean="0"/>
              <a:t>빌드</a:t>
            </a:r>
            <a:r>
              <a:rPr lang="en-US" altLang="ko-KR" sz="1000" b="1" i="1" dirty="0" smtClean="0"/>
              <a:t> Number</a:t>
            </a:r>
          </a:p>
          <a:p>
            <a:pPr marL="0" lvl="1" algn="l"/>
            <a:r>
              <a:rPr lang="ko-KR" altLang="en-US" sz="1000" b="1" i="1" dirty="0" smtClean="0"/>
              <a:t>각 빌드를 식별할 수 있는 유일한 숫자</a:t>
            </a:r>
            <a:endParaRPr lang="en-US" altLang="ko-KR" sz="1000" b="1" i="1" dirty="0" smtClean="0"/>
          </a:p>
        </p:txBody>
      </p:sp>
      <p:sp>
        <p:nvSpPr>
          <p:cNvPr id="20" name="직사각형 19"/>
          <p:cNvSpPr/>
          <p:nvPr/>
        </p:nvSpPr>
        <p:spPr bwMode="auto">
          <a:xfrm>
            <a:off x="4183165" y="5262104"/>
            <a:ext cx="59121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4183165" y="4833476"/>
            <a:ext cx="59121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Shape 75"/>
          <p:cNvCxnSpPr>
            <a:stCxn id="21" idx="2"/>
            <a:endCxn id="20" idx="0"/>
          </p:cNvCxnSpPr>
          <p:nvPr/>
        </p:nvCxnSpPr>
        <p:spPr bwMode="auto">
          <a:xfrm rot="5400000">
            <a:off x="4034131" y="5083646"/>
            <a:ext cx="357190" cy="1314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5302979" y="5833608"/>
            <a:ext cx="30937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l"/>
            <a:r>
              <a:rPr lang="en-US" altLang="ko-KR" sz="1000" b="1" i="1" dirty="0" smtClean="0"/>
              <a:t>Date</a:t>
            </a:r>
          </a:p>
          <a:p>
            <a:pPr marL="0" lvl="1" algn="l"/>
            <a:r>
              <a:rPr lang="ko-KR" altLang="en-US" sz="1000" b="1" i="1" dirty="0" smtClean="0"/>
              <a:t>빌드를 시작한 년</a:t>
            </a:r>
            <a:r>
              <a:rPr lang="en-US" altLang="ko-KR" sz="1000" b="1" i="1" dirty="0" smtClean="0"/>
              <a:t>, </a:t>
            </a:r>
            <a:r>
              <a:rPr lang="ko-KR" altLang="en-US" sz="1000" b="1" i="1" dirty="0" smtClean="0"/>
              <a:t>월</a:t>
            </a:r>
            <a:r>
              <a:rPr lang="en-US" altLang="ko-KR" sz="1000" b="1" i="1" dirty="0" smtClean="0"/>
              <a:t>, </a:t>
            </a:r>
            <a:r>
              <a:rPr lang="ko-KR" altLang="en-US" sz="1000" b="1" i="1" dirty="0" smtClean="0"/>
              <a:t>일을 표현하고 이를 통해서 정렬이 가능하고 만약</a:t>
            </a:r>
            <a:r>
              <a:rPr lang="en-US" altLang="ko-KR" sz="1000" b="1" i="1" dirty="0" smtClean="0"/>
              <a:t>, </a:t>
            </a:r>
            <a:r>
              <a:rPr lang="ko-KR" altLang="en-US" sz="1000" b="1" i="1" dirty="0" smtClean="0"/>
              <a:t>하루에 한 번 이상 빌드</a:t>
            </a:r>
            <a:r>
              <a:rPr lang="en-US" altLang="ko-KR" sz="1000" b="1" i="1" dirty="0" smtClean="0"/>
              <a:t> </a:t>
            </a:r>
            <a:r>
              <a:rPr lang="ko-KR" altLang="en-US" sz="1000" b="1" i="1" dirty="0" smtClean="0"/>
              <a:t>계획이 있다면 표준 시간대의 시간과 분을 표시해 주는 것이 유용</a:t>
            </a:r>
            <a:endParaRPr lang="en-US" altLang="ko-KR" sz="1000" b="1" i="1" dirty="0" smtClean="0"/>
          </a:p>
        </p:txBody>
      </p:sp>
      <p:sp>
        <p:nvSpPr>
          <p:cNvPr id="26" name="직사각형 25"/>
          <p:cNvSpPr/>
          <p:nvPr/>
        </p:nvSpPr>
        <p:spPr bwMode="auto">
          <a:xfrm>
            <a:off x="4974478" y="5547856"/>
            <a:ext cx="59121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5238249" y="5976484"/>
            <a:ext cx="59121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8" name="Shape 75"/>
          <p:cNvCxnSpPr>
            <a:stCxn id="27" idx="1"/>
            <a:endCxn id="26" idx="2"/>
          </p:cNvCxnSpPr>
          <p:nvPr/>
        </p:nvCxnSpPr>
        <p:spPr bwMode="auto">
          <a:xfrm rot="10800000">
            <a:off x="5004039" y="5619297"/>
            <a:ext cx="234210" cy="392909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31" name="직사각형 30"/>
          <p:cNvSpPr/>
          <p:nvPr/>
        </p:nvSpPr>
        <p:spPr bwMode="auto">
          <a:xfrm>
            <a:off x="6161448" y="5262104"/>
            <a:ext cx="59121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6359277" y="4762038"/>
            <a:ext cx="59121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Shape 75"/>
          <p:cNvCxnSpPr>
            <a:stCxn id="32" idx="1"/>
            <a:endCxn id="31" idx="0"/>
          </p:cNvCxnSpPr>
          <p:nvPr/>
        </p:nvCxnSpPr>
        <p:spPr bwMode="auto">
          <a:xfrm rot="10800000" flipV="1">
            <a:off x="6191009" y="4797758"/>
            <a:ext cx="168267" cy="464347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및 장치 명명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명칭 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주로 엔지니어 그룹이 작업한 제품의 서로 다른 버전 중 하나를 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선택된 프로젝트 명은 변경되어서는 안됨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 명칭 선택에 대한 가이드 라인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소스 코드나 파일명에 나타날 수 있기 때문에 짧은 프로젝트 명</a:t>
            </a:r>
            <a:r>
              <a:rPr lang="en-US" altLang="ko-KR" dirty="0" smtClean="0"/>
              <a:t>(</a:t>
            </a:r>
            <a:r>
              <a:rPr lang="ko-KR" altLang="en-US" dirty="0" smtClean="0"/>
              <a:t>보통 </a:t>
            </a:r>
            <a:r>
              <a:rPr lang="en-US" altLang="ko-KR" dirty="0" smtClean="0"/>
              <a:t>4 ~ 6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바람직하고 긴 이름의 경우 축약형을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사람들이 소리 내었을 때 구별될 수 있도록 정의해야 함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예를 들면</a:t>
            </a:r>
            <a:r>
              <a:rPr lang="en-US" altLang="ko-KR" dirty="0" smtClean="0"/>
              <a:t> ‘ctest’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‘seebest’</a:t>
            </a:r>
          </a:p>
          <a:p>
            <a:pPr lvl="2"/>
            <a:r>
              <a:rPr lang="en-US" altLang="ko-KR" dirty="0" smtClean="0"/>
              <a:t>‘q’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‘z’</a:t>
            </a:r>
            <a:r>
              <a:rPr lang="ko-KR" altLang="en-US" dirty="0" smtClean="0"/>
              <a:t>와 같이 사용 빈도가 낮은 문자를 포함하도록 프로젝트 명을 선택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프로젝트 명을 제품명처럼 재사용되는 경우가 있지만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 상표</a:t>
            </a:r>
            <a:r>
              <a:rPr lang="en-US" altLang="ko-KR" sz="1200" i="1" dirty="0" smtClean="0"/>
              <a:t>Trademark</a:t>
            </a:r>
            <a:r>
              <a:rPr lang="ko-KR" altLang="en-US" dirty="0" smtClean="0"/>
              <a:t>가 되었거나 그 뜻이 이상하거나 미완성되었다면 사용하지 말아야 함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및 장치 명명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장치 명칭 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방화벽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테스트 장치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프린터 그리고 사람들의 개개의 장치들은 명칭을 통해서 쉽게 식별할 수 있도록 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장치 명치 선택에 대한 가이드 라인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일반적으로 사용하고 있는 다른 용어로 정의해서는 안됨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자신의 이름을 사용해서는 안됨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아주 긴 이름을 사용해서는 안됨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이름의 첫 부분을 숫자로 정의해서는 안됨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지속적으로 유지되는 활자 케이스</a:t>
            </a:r>
            <a:r>
              <a:rPr lang="en-US" altLang="ko-KR" sz="1000" i="1" dirty="0" smtClean="0"/>
              <a:t>case</a:t>
            </a:r>
            <a:r>
              <a:rPr lang="ko-KR" altLang="en-US" dirty="0" smtClean="0"/>
              <a:t>를 기대하지 말아야 함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코드 규칙에 따르면 컴퓨터 명은 모두 소문자</a:t>
            </a:r>
            <a:r>
              <a:rPr lang="en-US" altLang="ko-KR" sz="1000" i="1" dirty="0" smtClean="0"/>
              <a:t>Lowercase</a:t>
            </a:r>
            <a:r>
              <a:rPr lang="ko-KR" altLang="en-US" dirty="0" smtClean="0"/>
              <a:t>로 정의됨</a:t>
            </a:r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신규 툴 선택하기 </a:t>
            </a:r>
            <a:r>
              <a:rPr lang="en-US" altLang="ko-KR" dirty="0" smtClean="0"/>
              <a:t>(1/3)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신규 툴이나 기존 툴을 대체하기 위한 제안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 팀 구성원들이 여러 가지 툴을 제안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응답에 대한 명확한 마감시간을 두고 정보에 대한 요청을 보낼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툴이 수행하는 기능과 원하는 툴의 기능을 열거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사용되는 툴이 있다면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 툴이 가지는 문제점에 대해 명확히 할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추천 툴에 대해 평가 뿐만 아니라 실제 사용하고 있는지 확인할 것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ClearCase</a:t>
            </a:r>
            <a:r>
              <a:rPr lang="ko-KR" altLang="en-US" dirty="0" smtClean="0"/>
              <a:t>와 같이 관리되어지는 툴을 가지고 있는지 확인할 것</a:t>
            </a:r>
            <a:endParaRPr lang="en-US" altLang="ko-KR" dirty="0" smtClean="0"/>
          </a:p>
          <a:p>
            <a:pPr lvl="0">
              <a:buClr>
                <a:srgbClr val="333333"/>
              </a:buClr>
            </a:pPr>
            <a:r>
              <a:rPr lang="ko-KR" altLang="en-US" dirty="0" smtClean="0">
                <a:solidFill>
                  <a:srgbClr val="333333"/>
                </a:solidFill>
              </a:rPr>
              <a:t>툴 선택을 위한 보다 많은 정보 검색을 위한 방안</a:t>
            </a:r>
            <a:endParaRPr lang="en-US" altLang="ko-KR" dirty="0" smtClean="0">
              <a:solidFill>
                <a:srgbClr val="333333"/>
              </a:solidFill>
            </a:endParaRPr>
          </a:p>
          <a:p>
            <a:pPr lvl="1">
              <a:buClr>
                <a:srgbClr val="333333"/>
              </a:buClr>
            </a:pPr>
            <a:r>
              <a:rPr lang="en-US" altLang="ko-KR" dirty="0" smtClean="0">
                <a:solidFill>
                  <a:srgbClr val="333333"/>
                </a:solidFill>
              </a:rPr>
              <a:t>Open Directory Project (ODP, </a:t>
            </a:r>
            <a:r>
              <a:rPr lang="en-US" altLang="ko-KR" dirty="0" smtClean="0">
                <a:solidFill>
                  <a:srgbClr val="333333"/>
                </a:solidFill>
                <a:hlinkClick r:id="rId3"/>
              </a:rPr>
              <a:t>http://dmoz.org</a:t>
            </a:r>
            <a:r>
              <a:rPr lang="en-US" altLang="ko-KR" dirty="0" smtClean="0">
                <a:solidFill>
                  <a:srgbClr val="333333"/>
                </a:solidFill>
              </a:rPr>
              <a:t>)</a:t>
            </a:r>
          </a:p>
          <a:p>
            <a:pPr lvl="1">
              <a:buClr>
                <a:srgbClr val="333333"/>
              </a:buClr>
            </a:pPr>
            <a:r>
              <a:rPr lang="en-US" altLang="ko-KR" dirty="0" smtClean="0">
                <a:solidFill>
                  <a:srgbClr val="333333"/>
                </a:solidFill>
              </a:rPr>
              <a:t>Newsgroups</a:t>
            </a:r>
          </a:p>
          <a:p>
            <a:pPr lvl="1">
              <a:buClr>
                <a:srgbClr val="333333"/>
              </a:buClr>
            </a:pPr>
            <a:r>
              <a:rPr lang="en-US" altLang="ko-KR" dirty="0" smtClean="0">
                <a:solidFill>
                  <a:srgbClr val="333333"/>
                </a:solidFill>
              </a:rPr>
              <a:t>Discussion web sites</a:t>
            </a:r>
            <a:r>
              <a:rPr lang="en-US" altLang="ko-KR" dirty="0" smtClean="0"/>
              <a:t> (</a:t>
            </a:r>
            <a:r>
              <a:rPr lang="en-US" altLang="ko-KR" dirty="0" smtClean="0">
                <a:hlinkClick r:id="rId4"/>
              </a:rPr>
              <a:t>http://slashdot.org</a:t>
            </a:r>
            <a:r>
              <a:rPr lang="en-US" altLang="ko-KR" dirty="0" smtClean="0"/>
              <a:t>)</a:t>
            </a:r>
          </a:p>
          <a:p>
            <a:pPr lvl="1">
              <a:buClr>
                <a:srgbClr val="333333"/>
              </a:buClr>
            </a:pP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신규 툴 선택하기 </a:t>
            </a:r>
            <a:r>
              <a:rPr lang="en-US" altLang="ko-KR" dirty="0" smtClean="0"/>
              <a:t>(2/3)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툴을 변경하는 단계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툴의 수행 기능과 유용하고 필수적인 기능을 파악하여 명확히 이해하고 시작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선택과 파악된 장단점의 요약 문서를 만들고 이를 평가하는 문석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설치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구성 그리고 신규 툴을 사용하는 모든 핵심 정보 기록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오픈 소스 툴을 측정하는 또 다른 방법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가능하면 소스코드를 읽고</a:t>
            </a:r>
            <a:r>
              <a:rPr lang="en-US" altLang="ko-KR" dirty="0" smtClean="0"/>
              <a:t>,</a:t>
            </a:r>
          </a:p>
          <a:p>
            <a:pPr lvl="3"/>
            <a:r>
              <a:rPr lang="ko-KR" altLang="en-US" dirty="0" smtClean="0"/>
              <a:t>수 많은 버그를 찾아보고</a:t>
            </a:r>
            <a:r>
              <a:rPr lang="en-US" altLang="ko-KR" dirty="0" smtClean="0"/>
              <a:t>,</a:t>
            </a:r>
          </a:p>
          <a:p>
            <a:pPr lvl="3"/>
            <a:r>
              <a:rPr lang="ko-KR" altLang="en-US" dirty="0" smtClean="0"/>
              <a:t>메일링 리스트의 많은 메시지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최근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활동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통계를 다운로드 할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 내의 후임 개발자들과 각 툴에 대한 느낌과 생각을 상의할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그룹의 후임 구성원들과 문서를 토론하고 결정할 것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기대하는 </a:t>
            </a:r>
            <a:r>
              <a:rPr lang="en-US" altLang="ko-KR" dirty="0" smtClean="0"/>
              <a:t>ROI </a:t>
            </a:r>
            <a:r>
              <a:rPr lang="en-US" altLang="ko-KR" sz="1050" i="1" dirty="0" smtClean="0"/>
              <a:t>Return on Investment</a:t>
            </a:r>
            <a:r>
              <a:rPr lang="en-US" altLang="ko-KR" dirty="0" smtClean="0"/>
              <a:t> </a:t>
            </a:r>
            <a:r>
              <a:rPr lang="ko-KR" altLang="en-US" sz="1050" i="1" dirty="0" smtClean="0"/>
              <a:t>투자 수익률</a:t>
            </a:r>
            <a:r>
              <a:rPr lang="ko-KR" altLang="en-US" dirty="0" smtClean="0"/>
              <a:t>와 각 툴의 비용에 대한 비즈니스 케이스에 도움이 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신규 툴이 어떻게 사용될지에 대한 기대와 전체 프로젝트에 신규 툴을 어떻게 전파할지에 대해 문서화 할 것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신규 툴 선택하기 </a:t>
            </a:r>
            <a:r>
              <a:rPr lang="en-US" altLang="ko-KR" dirty="0" smtClean="0"/>
              <a:t>(3/3)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툴을 변경하는 단계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가능하다면 기존 툴과 신규 툴을 병행하여 점차적으로 신규 툴에 적응하도록 유도할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실수나 몸에 배인 습관으로 사용하지 않도록 기존 툴을 한 쪽으로 치우고 그 툴에 대한 기록을 남길 것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이는 향후에 사용되어 질 수도 있고 과거의 릴리즈를 위한 패치를 생성하는데 필요할 수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기존 툴에서 신규 툴로 안전하게 이전할 방법에 대한 상세한 지침을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보낼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 환경에 대한 문서를 갱신할 것</a:t>
            </a:r>
          </a:p>
          <a:p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Agile </a:t>
            </a:r>
            <a:r>
              <a:rPr lang="ko-KR" altLang="en-US" dirty="0" smtClean="0"/>
              <a:t>프로세스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US" altLang="ko-KR" smtClean="0"/>
              <a:t>3.1 </a:t>
            </a:r>
            <a:r>
              <a:rPr lang="ko-KR" altLang="en-US" smtClean="0"/>
              <a:t>준비상태 평가</a:t>
            </a:r>
            <a:endParaRPr lang="en-US" altLang="ko-KR" smtClean="0"/>
          </a:p>
          <a:p>
            <a:pPr>
              <a:buNone/>
            </a:pPr>
            <a:r>
              <a:rPr lang="en-US" altLang="ko-KR" smtClean="0"/>
              <a:t>3.2 </a:t>
            </a:r>
            <a:r>
              <a:rPr lang="ko-KR" altLang="en-US" smtClean="0"/>
              <a:t>코어팀 구성 </a:t>
            </a:r>
            <a:endParaRPr lang="en-US" altLang="ko-KR" smtClean="0"/>
          </a:p>
          <a:p>
            <a:pPr>
              <a:buNone/>
            </a:pPr>
            <a:r>
              <a:rPr lang="en-US" altLang="ko-KR" smtClean="0"/>
              <a:t>3.3 Agile </a:t>
            </a:r>
            <a:r>
              <a:rPr lang="ko-KR" altLang="en-US" smtClean="0"/>
              <a:t>마음가짐 </a:t>
            </a:r>
            <a:endParaRPr lang="en-US" altLang="ko-KR" smtClean="0"/>
          </a:p>
          <a:p>
            <a:pPr>
              <a:buNone/>
            </a:pPr>
            <a:r>
              <a:rPr lang="en-US" altLang="ko-KR" smtClean="0"/>
              <a:t>3.4 Agility </a:t>
            </a:r>
            <a:r>
              <a:rPr lang="ko-KR" altLang="en-US" smtClean="0"/>
              <a:t>주입</a:t>
            </a:r>
            <a:endParaRPr lang="en-US" altLang="ko-KR" smtClean="0"/>
          </a:p>
          <a:p>
            <a:pPr>
              <a:buNone/>
            </a:pPr>
            <a:r>
              <a:rPr lang="en-US" altLang="ko-KR" smtClean="0"/>
              <a:t>3.5 </a:t>
            </a:r>
            <a:r>
              <a:rPr lang="ko-KR" altLang="en-US" smtClean="0"/>
              <a:t>파일럿 프로젝트 선정</a:t>
            </a:r>
            <a:endParaRPr lang="en-US" altLang="ko-KR" smtClean="0"/>
          </a:p>
          <a:p>
            <a:pPr>
              <a:buNone/>
            </a:pPr>
            <a:r>
              <a:rPr lang="en-US" altLang="ko-KR" smtClean="0"/>
              <a:t>3.6 </a:t>
            </a:r>
            <a:r>
              <a:rPr lang="ko-KR" altLang="en-US" smtClean="0"/>
              <a:t>타당성</a:t>
            </a:r>
            <a:r>
              <a:rPr lang="en-US" altLang="ko-KR" smtClean="0"/>
              <a:t>(feasibility)</a:t>
            </a:r>
            <a:r>
              <a:rPr lang="ko-KR" altLang="en-US" smtClean="0"/>
              <a:t> </a:t>
            </a:r>
            <a:endParaRPr lang="en-US" altLang="ko-KR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6766034" y="3497264"/>
            <a:ext cx="2096814" cy="3171825"/>
            <a:chOff x="8175625" y="3497263"/>
            <a:chExt cx="2533650" cy="3171825"/>
          </a:xfrm>
        </p:grpSpPr>
        <p:pic>
          <p:nvPicPr>
            <p:cNvPr id="6" name="그림 5" descr="제목 없음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5625" y="3497263"/>
              <a:ext cx="2533650" cy="3171825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 bwMode="auto">
            <a:xfrm>
              <a:off x="8310582" y="5286388"/>
              <a:ext cx="2214578" cy="500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9855" tIns="49928" rIns="99855" bIns="49928" numCol="1" rtlCol="0" anchor="ctr" anchorCtr="0" compatLnSpc="1">
              <a:prstTxWarp prst="textNoShape">
                <a:avLst/>
              </a:prstTxWarp>
            </a:bodyPr>
            <a:lstStyle/>
            <a:p>
              <a:pPr marR="0" algn="ctr" defTabSz="1038225" rtl="0" eaLnBrk="1" fontAlgn="base" latinLnBrk="1" hangingPunct="1">
                <a:spcBef>
                  <a:spcPts val="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lang="en-US" altLang="ko-KR" sz="1400" b="1" smtClean="0">
                  <a:latin typeface="맑은 고딕" pitchFamily="50" charset="-127"/>
                  <a:ea typeface="맑은 고딕" pitchFamily="50" charset="-127"/>
                </a:rPr>
                <a:t>Instruction Refer-Book !!</a:t>
              </a:r>
              <a:endParaRPr lang="ko-KR" altLang="en-US" sz="1400" b="1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3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산출물 비교 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/>
              <a:t>)</a:t>
            </a:r>
          </a:p>
        </p:txBody>
      </p:sp>
      <p:sp>
        <p:nvSpPr>
          <p:cNvPr id="603139" name="Rectangle 1027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산출물 비교</a:t>
            </a:r>
            <a:r>
              <a:rPr lang="en-US" altLang="ko-KR"/>
              <a:t>(XP</a:t>
            </a:r>
            <a:r>
              <a:rPr lang="ko-KR" altLang="en-US"/>
              <a:t>와 </a:t>
            </a:r>
            <a:r>
              <a:rPr lang="en-US" altLang="ko-KR"/>
              <a:t>RUP</a:t>
            </a:r>
            <a:r>
              <a:rPr lang="ko-KR" altLang="en-US"/>
              <a:t>의 소규모 프로젝트</a:t>
            </a:r>
            <a:r>
              <a:rPr lang="en-US" altLang="ko-KR"/>
              <a:t>)</a:t>
            </a:r>
          </a:p>
        </p:txBody>
      </p:sp>
      <p:sp>
        <p:nvSpPr>
          <p:cNvPr id="603140" name="Rectangle 1028"/>
          <p:cNvSpPr>
            <a:spLocks noChangeArrowheads="1"/>
          </p:cNvSpPr>
          <p:nvPr/>
        </p:nvSpPr>
        <p:spPr bwMode="auto">
          <a:xfrm>
            <a:off x="670008" y="1933580"/>
            <a:ext cx="3886200" cy="65245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/>
            <a:r>
              <a:rPr lang="en-US" altLang="ko-KR" sz="1200"/>
              <a:t>- Stories</a:t>
            </a:r>
          </a:p>
          <a:p>
            <a:pPr algn="l"/>
            <a:r>
              <a:rPr lang="en-US" altLang="ko-KR" sz="1200"/>
              <a:t>- Additional documentation from conversations</a:t>
            </a:r>
          </a:p>
        </p:txBody>
      </p:sp>
      <p:sp>
        <p:nvSpPr>
          <p:cNvPr id="603142" name="Rectangle 1030"/>
          <p:cNvSpPr>
            <a:spLocks noChangeArrowheads="1"/>
          </p:cNvSpPr>
          <p:nvPr/>
        </p:nvSpPr>
        <p:spPr bwMode="auto">
          <a:xfrm>
            <a:off x="4556208" y="1933580"/>
            <a:ext cx="3886200" cy="65245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>
              <a:buFontTx/>
              <a:buChar char="-"/>
            </a:pPr>
            <a:r>
              <a:rPr lang="en-US" altLang="ko-KR" sz="1200"/>
              <a:t>Vision</a:t>
            </a:r>
          </a:p>
          <a:p>
            <a:pPr algn="l">
              <a:buFontTx/>
              <a:buChar char="-"/>
            </a:pPr>
            <a:r>
              <a:rPr lang="en-US" altLang="ko-KR" sz="1200"/>
              <a:t>Glossary</a:t>
            </a:r>
          </a:p>
          <a:p>
            <a:pPr algn="l">
              <a:buFontTx/>
              <a:buChar char="-"/>
            </a:pPr>
            <a:r>
              <a:rPr lang="en-US" altLang="ko-KR" sz="1200"/>
              <a:t>Use-Case Model</a:t>
            </a:r>
          </a:p>
        </p:txBody>
      </p:sp>
      <p:sp>
        <p:nvSpPr>
          <p:cNvPr id="603143" name="Rectangle 1031"/>
          <p:cNvSpPr>
            <a:spLocks noChangeArrowheads="1"/>
          </p:cNvSpPr>
          <p:nvPr/>
        </p:nvSpPr>
        <p:spPr bwMode="auto">
          <a:xfrm>
            <a:off x="670008" y="1628780"/>
            <a:ext cx="3886200" cy="304800"/>
          </a:xfrm>
          <a:prstGeom prst="rect">
            <a:avLst/>
          </a:prstGeom>
          <a:solidFill>
            <a:srgbClr val="C0C0C0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r>
              <a:rPr lang="en-US" altLang="ko-KR" sz="1200" b="1"/>
              <a:t>XP (eXtreme Programming)</a:t>
            </a:r>
          </a:p>
        </p:txBody>
      </p:sp>
      <p:sp>
        <p:nvSpPr>
          <p:cNvPr id="603144" name="Rectangle 1032"/>
          <p:cNvSpPr>
            <a:spLocks noChangeArrowheads="1"/>
          </p:cNvSpPr>
          <p:nvPr/>
        </p:nvSpPr>
        <p:spPr bwMode="auto">
          <a:xfrm>
            <a:off x="4556208" y="1628780"/>
            <a:ext cx="3886200" cy="304800"/>
          </a:xfrm>
          <a:prstGeom prst="rect">
            <a:avLst/>
          </a:prstGeom>
          <a:solidFill>
            <a:srgbClr val="C0C0C0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r>
              <a:rPr lang="ko-KR" altLang="en-US" sz="1200" b="1"/>
              <a:t>소규모 프로젝트를 위한 </a:t>
            </a:r>
            <a:r>
              <a:rPr lang="en-US" altLang="ko-KR" sz="1200" b="1"/>
              <a:t>RUP</a:t>
            </a:r>
          </a:p>
        </p:txBody>
      </p:sp>
      <p:sp>
        <p:nvSpPr>
          <p:cNvPr id="603145" name="Rectangle 1033"/>
          <p:cNvSpPr>
            <a:spLocks noChangeArrowheads="1"/>
          </p:cNvSpPr>
          <p:nvPr/>
        </p:nvSpPr>
        <p:spPr bwMode="auto">
          <a:xfrm>
            <a:off x="670008" y="2590824"/>
            <a:ext cx="3886200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/>
            <a:r>
              <a:rPr lang="en-US" altLang="ko-KR" sz="1200"/>
              <a:t>- Constraints</a:t>
            </a:r>
          </a:p>
        </p:txBody>
      </p:sp>
      <p:sp>
        <p:nvSpPr>
          <p:cNvPr id="603147" name="Rectangle 1035"/>
          <p:cNvSpPr>
            <a:spLocks noChangeArrowheads="1"/>
          </p:cNvSpPr>
          <p:nvPr/>
        </p:nvSpPr>
        <p:spPr bwMode="auto">
          <a:xfrm>
            <a:off x="4556208" y="2590824"/>
            <a:ext cx="3886200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/>
            <a:r>
              <a:rPr lang="en-US" altLang="ko-KR" sz="1200"/>
              <a:t>- Supplementary Specification</a:t>
            </a:r>
          </a:p>
        </p:txBody>
      </p:sp>
      <p:sp>
        <p:nvSpPr>
          <p:cNvPr id="603148" name="Rectangle 1036"/>
          <p:cNvSpPr>
            <a:spLocks noChangeArrowheads="1"/>
          </p:cNvSpPr>
          <p:nvPr/>
        </p:nvSpPr>
        <p:spPr bwMode="auto">
          <a:xfrm>
            <a:off x="670008" y="2895624"/>
            <a:ext cx="3886200" cy="838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>
              <a:buFontTx/>
              <a:buChar char="-"/>
            </a:pPr>
            <a:r>
              <a:rPr lang="en-US" altLang="ko-KR" sz="1200"/>
              <a:t>Acceptance tests</a:t>
            </a:r>
          </a:p>
          <a:p>
            <a:pPr algn="l">
              <a:buFontTx/>
              <a:buChar char="-"/>
            </a:pPr>
            <a:r>
              <a:rPr lang="en-US" altLang="ko-KR" sz="1200"/>
              <a:t>Unit tests</a:t>
            </a:r>
          </a:p>
          <a:p>
            <a:pPr algn="l">
              <a:buFontTx/>
              <a:buChar char="-"/>
            </a:pPr>
            <a:r>
              <a:rPr lang="en-US" altLang="ko-KR" sz="1200"/>
              <a:t>Test data</a:t>
            </a:r>
          </a:p>
          <a:p>
            <a:pPr algn="l">
              <a:buFontTx/>
              <a:buChar char="-"/>
            </a:pPr>
            <a:r>
              <a:rPr lang="en-US" altLang="ko-KR" sz="1200"/>
              <a:t>Test results</a:t>
            </a:r>
          </a:p>
        </p:txBody>
      </p:sp>
      <p:sp>
        <p:nvSpPr>
          <p:cNvPr id="603149" name="Rectangle 1037"/>
          <p:cNvSpPr>
            <a:spLocks noChangeArrowheads="1"/>
          </p:cNvSpPr>
          <p:nvPr/>
        </p:nvSpPr>
        <p:spPr bwMode="auto">
          <a:xfrm>
            <a:off x="4556208" y="2895624"/>
            <a:ext cx="3886200" cy="838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/>
            <a:r>
              <a:rPr lang="en-US" altLang="ko-KR" sz="1200"/>
              <a:t>- Test Model</a:t>
            </a:r>
          </a:p>
        </p:txBody>
      </p:sp>
      <p:sp>
        <p:nvSpPr>
          <p:cNvPr id="603150" name="Rectangle 1038"/>
          <p:cNvSpPr>
            <a:spLocks noChangeArrowheads="1"/>
          </p:cNvSpPr>
          <p:nvPr/>
        </p:nvSpPr>
        <p:spPr bwMode="auto">
          <a:xfrm>
            <a:off x="670008" y="3733824"/>
            <a:ext cx="3886200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>
              <a:buFontTx/>
              <a:buChar char="-"/>
            </a:pPr>
            <a:r>
              <a:rPr lang="en-US" altLang="ko-KR" sz="1200"/>
              <a:t>Metaphore</a:t>
            </a:r>
          </a:p>
        </p:txBody>
      </p:sp>
      <p:sp>
        <p:nvSpPr>
          <p:cNvPr id="603151" name="Rectangle 1039"/>
          <p:cNvSpPr>
            <a:spLocks noChangeArrowheads="1"/>
          </p:cNvSpPr>
          <p:nvPr/>
        </p:nvSpPr>
        <p:spPr bwMode="auto">
          <a:xfrm>
            <a:off x="4556208" y="3733824"/>
            <a:ext cx="3886200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/>
            <a:r>
              <a:rPr lang="en-US" altLang="ko-KR" sz="1200"/>
              <a:t>- Software architecture document</a:t>
            </a:r>
          </a:p>
        </p:txBody>
      </p:sp>
      <p:sp>
        <p:nvSpPr>
          <p:cNvPr id="603153" name="Rectangle 1041"/>
          <p:cNvSpPr>
            <a:spLocks noChangeArrowheads="1"/>
          </p:cNvSpPr>
          <p:nvPr/>
        </p:nvSpPr>
        <p:spPr bwMode="auto">
          <a:xfrm>
            <a:off x="4556208" y="4038624"/>
            <a:ext cx="3886200" cy="11906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/>
            <a:r>
              <a:rPr lang="en-US" altLang="ko-KR" sz="1200"/>
              <a:t>- Design model</a:t>
            </a:r>
          </a:p>
        </p:txBody>
      </p:sp>
      <p:sp>
        <p:nvSpPr>
          <p:cNvPr id="603154" name="Rectangle 1042"/>
          <p:cNvSpPr>
            <a:spLocks noChangeArrowheads="1"/>
          </p:cNvSpPr>
          <p:nvPr/>
        </p:nvSpPr>
        <p:spPr bwMode="auto">
          <a:xfrm>
            <a:off x="670008" y="5229244"/>
            <a:ext cx="3886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>
              <a:buFontTx/>
              <a:buChar char="-"/>
            </a:pPr>
            <a:r>
              <a:rPr lang="en-US" altLang="ko-KR" sz="1200"/>
              <a:t>Coding standards</a:t>
            </a:r>
          </a:p>
        </p:txBody>
      </p:sp>
      <p:sp>
        <p:nvSpPr>
          <p:cNvPr id="603155" name="Rectangle 1043"/>
          <p:cNvSpPr>
            <a:spLocks noChangeArrowheads="1"/>
          </p:cNvSpPr>
          <p:nvPr/>
        </p:nvSpPr>
        <p:spPr bwMode="auto">
          <a:xfrm>
            <a:off x="4556208" y="5229244"/>
            <a:ext cx="3886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>
              <a:buFontTx/>
              <a:buChar char="-"/>
            </a:pPr>
            <a:r>
              <a:rPr lang="en-US" altLang="ko-KR" sz="1200"/>
              <a:t>Design guidelines</a:t>
            </a:r>
          </a:p>
          <a:p>
            <a:pPr algn="l">
              <a:buFontTx/>
              <a:buChar char="-"/>
            </a:pPr>
            <a:r>
              <a:rPr lang="en-US" altLang="ko-KR" sz="1200"/>
              <a:t>Programming guidelines</a:t>
            </a:r>
          </a:p>
        </p:txBody>
      </p:sp>
      <p:sp>
        <p:nvSpPr>
          <p:cNvPr id="603156" name="Rectangle 1044"/>
          <p:cNvSpPr>
            <a:spLocks noChangeArrowheads="1"/>
          </p:cNvSpPr>
          <p:nvPr/>
        </p:nvSpPr>
        <p:spPr bwMode="auto">
          <a:xfrm>
            <a:off x="670008" y="5686444"/>
            <a:ext cx="3886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>
              <a:buFontTx/>
              <a:buChar char="-"/>
            </a:pPr>
            <a:r>
              <a:rPr lang="en-US" altLang="ko-KR" sz="1200"/>
              <a:t>Workspace (development and other facilities)</a:t>
            </a:r>
          </a:p>
          <a:p>
            <a:pPr algn="l">
              <a:buFontTx/>
              <a:buChar char="-"/>
            </a:pPr>
            <a:r>
              <a:rPr lang="en-US" altLang="ko-KR" sz="1200"/>
              <a:t>Testing framework tools</a:t>
            </a:r>
          </a:p>
        </p:txBody>
      </p:sp>
      <p:sp>
        <p:nvSpPr>
          <p:cNvPr id="603157" name="Rectangle 1045"/>
          <p:cNvSpPr>
            <a:spLocks noChangeArrowheads="1"/>
          </p:cNvSpPr>
          <p:nvPr/>
        </p:nvSpPr>
        <p:spPr bwMode="auto">
          <a:xfrm>
            <a:off x="4556208" y="5686444"/>
            <a:ext cx="3886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>
              <a:buFontTx/>
              <a:buChar char="-"/>
            </a:pPr>
            <a:r>
              <a:rPr lang="en-US" altLang="ko-KR" sz="1200"/>
              <a:t>Tools</a:t>
            </a:r>
          </a:p>
        </p:txBody>
      </p:sp>
      <p:sp>
        <p:nvSpPr>
          <p:cNvPr id="603152" name="Rectangle 1040"/>
          <p:cNvSpPr>
            <a:spLocks noChangeArrowheads="1"/>
          </p:cNvSpPr>
          <p:nvPr/>
        </p:nvSpPr>
        <p:spPr bwMode="auto">
          <a:xfrm>
            <a:off x="670008" y="4038624"/>
            <a:ext cx="3886200" cy="11906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>
              <a:buFontTx/>
              <a:buChar char="-"/>
            </a:pPr>
            <a:r>
              <a:rPr lang="en-US" altLang="ko-KR" sz="1200"/>
              <a:t>Design (CRC, UML sketch)</a:t>
            </a:r>
          </a:p>
          <a:p>
            <a:pPr algn="l">
              <a:buFontTx/>
              <a:buChar char="-"/>
            </a:pPr>
            <a:r>
              <a:rPr lang="en-US" altLang="ko-KR" sz="1200"/>
              <a:t>Tasks</a:t>
            </a:r>
          </a:p>
          <a:p>
            <a:pPr algn="l">
              <a:buFontTx/>
              <a:buChar char="-"/>
            </a:pPr>
            <a:r>
              <a:rPr lang="en-US" altLang="ko-KR" sz="1200"/>
              <a:t>Technical Tasks</a:t>
            </a:r>
          </a:p>
          <a:p>
            <a:pPr algn="l">
              <a:buFontTx/>
              <a:buChar char="-"/>
            </a:pPr>
            <a:r>
              <a:rPr lang="en-US" altLang="ko-KR" sz="1200"/>
              <a:t>Design documents </a:t>
            </a:r>
            <a:r>
              <a:rPr lang="en-US" altLang="ko-KR" sz="1200">
                <a:latin typeface="Times New Roman"/>
              </a:rPr>
              <a:t>–</a:t>
            </a:r>
            <a:r>
              <a:rPr lang="en-US" altLang="ko-KR" sz="1200"/>
              <a:t> produced at the end of project</a:t>
            </a:r>
          </a:p>
          <a:p>
            <a:pPr algn="l">
              <a:buFontTx/>
              <a:buChar char="-"/>
            </a:pPr>
            <a:r>
              <a:rPr lang="en-US" altLang="ko-KR" sz="1200"/>
              <a:t>Supporting documentation</a:t>
            </a:r>
          </a:p>
        </p:txBody>
      </p:sp>
    </p:spTree>
  </p:cSld>
  <p:clrMapOvr>
    <a:masterClrMapping/>
  </p:clrMapOvr>
  <p:transition spd="med">
    <p:fad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3.1 </a:t>
            </a:r>
            <a:r>
              <a:rPr lang="ko-KR" altLang="en-US" smtClean="0"/>
              <a:t>준비상태 평가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준비상태 평가의 중요성</a:t>
            </a:r>
          </a:p>
          <a:p>
            <a:r>
              <a:rPr lang="ko-KR" altLang="en-US" smtClean="0"/>
              <a:t>평가와 </a:t>
            </a:r>
            <a:r>
              <a:rPr lang="en-US" altLang="ko-KR" smtClean="0"/>
              <a:t>Agile </a:t>
            </a:r>
            <a:r>
              <a:rPr lang="ko-KR" altLang="en-US" smtClean="0"/>
              <a:t>채택 리스크</a:t>
            </a:r>
            <a:endParaRPr lang="en-US" altLang="ko-KR" smtClean="0"/>
          </a:p>
          <a:p>
            <a:r>
              <a:rPr lang="ko-KR" altLang="en-US" smtClean="0"/>
              <a:t>준비상태평가와 생산성</a:t>
            </a:r>
            <a:endParaRPr lang="en-US" altLang="ko-KR" smtClean="0"/>
          </a:p>
          <a:p>
            <a:r>
              <a:rPr lang="ko-KR" altLang="en-US" smtClean="0"/>
              <a:t>준비상태 평가 수행</a:t>
            </a:r>
            <a:endParaRPr lang="en-US" altLang="ko-KR" smtClean="0"/>
          </a:p>
          <a:p>
            <a:r>
              <a:rPr lang="ko-KR" altLang="en-US" smtClean="0"/>
              <a:t>요약</a:t>
            </a:r>
            <a:endParaRPr lang="ko-KR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준비상태 평가의 중요성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smtClean="0"/>
              <a:t>Agile</a:t>
            </a:r>
            <a:r>
              <a:rPr lang="ko-KR" altLang="en-US" smtClean="0"/>
              <a:t>을 위해 가장 먼저 알아야 할 것</a:t>
            </a:r>
            <a:endParaRPr lang="en-US" altLang="ko-KR" smtClean="0"/>
          </a:p>
          <a:p>
            <a:pPr lvl="1"/>
            <a:r>
              <a:rPr lang="en-US" altLang="ko-KR" smtClean="0"/>
              <a:t>Agile </a:t>
            </a:r>
            <a:r>
              <a:rPr lang="ko-KR" altLang="en-US" smtClean="0"/>
              <a:t>실행지침을 채택할 준비가 되었는 지</a:t>
            </a:r>
            <a:endParaRPr lang="en-US" altLang="ko-KR" smtClean="0"/>
          </a:p>
          <a:p>
            <a:pPr lvl="1"/>
            <a:r>
              <a:rPr lang="ko-KR" altLang="en-US" smtClean="0"/>
              <a:t>준비가 되었다면 어떤 실행지침인지</a:t>
            </a:r>
            <a:r>
              <a:rPr lang="en-US" altLang="ko-KR" smtClean="0"/>
              <a:t>?</a:t>
            </a:r>
          </a:p>
          <a:p>
            <a:r>
              <a:rPr lang="ko-KR" altLang="en-US" smtClean="0"/>
              <a:t>조직과 </a:t>
            </a:r>
            <a:r>
              <a:rPr lang="en-US" altLang="ko-KR" smtClean="0"/>
              <a:t>Agile </a:t>
            </a:r>
            <a:r>
              <a:rPr lang="ko-KR" altLang="en-US" smtClean="0"/>
              <a:t>실행지침 간에 불일치를 식별하는 선행분석에 충분한 시간과 노력을 들여야 함</a:t>
            </a:r>
            <a:r>
              <a:rPr lang="en-US" altLang="ko-KR" smtClean="0"/>
              <a:t> - Boehm &amp; Turner -</a:t>
            </a:r>
          </a:p>
          <a:p>
            <a:r>
              <a:rPr lang="ko-KR" altLang="en-US" smtClean="0"/>
              <a:t>조직에 </a:t>
            </a:r>
            <a:r>
              <a:rPr lang="en-US" altLang="ko-KR" smtClean="0"/>
              <a:t>Agile</a:t>
            </a:r>
            <a:r>
              <a:rPr lang="ko-KR" altLang="en-US" smtClean="0"/>
              <a:t>을 도입할 때 가장 큰 도전은 도입이 조직에 미칠 영향에 대한 상세한 사전 평가가 부족한 것임 </a:t>
            </a:r>
            <a:r>
              <a:rPr lang="en-US" altLang="ko-KR" smtClean="0"/>
              <a:t>– Ceschi – </a:t>
            </a:r>
          </a:p>
          <a:p>
            <a:r>
              <a:rPr lang="ko-KR" altLang="en-US" smtClean="0"/>
              <a:t>대체로 채택전 단계에 소홀하거나 충분한 시간과 노력을 들이지 않음 </a:t>
            </a:r>
            <a:endParaRPr lang="en-US" altLang="ko-KR" smtClean="0"/>
          </a:p>
          <a:p>
            <a:r>
              <a:rPr lang="ko-KR" altLang="en-US" smtClean="0"/>
              <a:t>그 결과로 실행지침이 적절하지 않다는 결론에 이를 수 있음 </a:t>
            </a:r>
            <a:endParaRPr lang="en-US" altLang="ko-KR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평가와 </a:t>
            </a:r>
            <a:r>
              <a:rPr lang="en-US" altLang="ko-KR" smtClean="0"/>
              <a:t>Agile </a:t>
            </a:r>
            <a:r>
              <a:rPr lang="ko-KR" altLang="en-US" smtClean="0"/>
              <a:t>채택 리스크</a:t>
            </a:r>
            <a:r>
              <a:rPr lang="en-US" altLang="ko-KR" smtClean="0"/>
              <a:t>(1/2)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준비상태 평가는 채택 절차와 관련 위험을 식별하고 줄이는데 도움을 줌 </a:t>
            </a:r>
            <a:endParaRPr lang="en-US" altLang="ko-KR" smtClean="0"/>
          </a:p>
          <a:p>
            <a:r>
              <a:rPr lang="ko-KR" altLang="en-US" smtClean="0"/>
              <a:t>이행 단계로 들어가기 전에 실행지침 도입의 성패 여부를 알 수 있음 </a:t>
            </a:r>
            <a:endParaRPr lang="en-US" altLang="ko-KR" smtClean="0"/>
          </a:p>
          <a:p>
            <a:pPr lvl="1"/>
            <a:r>
              <a:rPr lang="ko-KR" altLang="en-US" smtClean="0"/>
              <a:t>예</a:t>
            </a:r>
            <a:r>
              <a:rPr lang="en-US" altLang="ko-KR" smtClean="0"/>
              <a:t>, </a:t>
            </a:r>
            <a:r>
              <a:rPr lang="ko-KR" altLang="en-US" smtClean="0"/>
              <a:t>협업을 통한 계획작성</a:t>
            </a:r>
            <a:r>
              <a:rPr lang="en-US" altLang="ko-KR" smtClean="0"/>
              <a:t>(collaborative planning)</a:t>
            </a:r>
            <a:r>
              <a:rPr lang="ko-KR" altLang="en-US" smtClean="0"/>
              <a:t>은 계획수립 단계에서 </a:t>
            </a:r>
            <a:r>
              <a:rPr lang="en-US" altLang="ko-KR" smtClean="0"/>
              <a:t>PM</a:t>
            </a:r>
            <a:r>
              <a:rPr lang="ko-KR" altLang="en-US" smtClean="0"/>
              <a:t>만이 아니라 모든 이해관계자가 참여할 것을 요구함</a:t>
            </a:r>
            <a:endParaRPr lang="en-US" altLang="ko-KR" smtClean="0"/>
          </a:p>
          <a:p>
            <a:pPr lvl="1"/>
            <a:r>
              <a:rPr lang="ko-KR" altLang="en-US" smtClean="0"/>
              <a:t>이런 아주 간단한 실행지침에 대해 조직은 준비상태 평가를 하지 않는 것일 일반적임 </a:t>
            </a:r>
            <a:endParaRPr lang="en-US" altLang="ko-KR" smtClean="0"/>
          </a:p>
          <a:p>
            <a:pPr lvl="1"/>
            <a:r>
              <a:rPr lang="ko-KR" altLang="en-US" smtClean="0"/>
              <a:t>현실적으로 성공적으로 채택한 기업을 다음과 같은 조직적인 특성을 가지고 있음 </a:t>
            </a:r>
            <a:endParaRPr lang="en-US" altLang="ko-KR" smtClean="0"/>
          </a:p>
          <a:p>
            <a:pPr lvl="2"/>
            <a:r>
              <a:rPr lang="ko-KR" altLang="en-US" smtClean="0"/>
              <a:t>관리방식 </a:t>
            </a:r>
            <a:r>
              <a:rPr lang="en-US" altLang="ko-KR" smtClean="0"/>
              <a:t>– </a:t>
            </a:r>
            <a:r>
              <a:rPr lang="ko-KR" altLang="en-US" smtClean="0"/>
              <a:t>관리자가 개발자의 의견을 존중함 </a:t>
            </a:r>
            <a:endParaRPr lang="en-US" altLang="ko-KR" smtClean="0"/>
          </a:p>
          <a:p>
            <a:pPr lvl="2"/>
            <a:r>
              <a:rPr lang="ko-KR" altLang="en-US" smtClean="0"/>
              <a:t>관리자의 적극적인 지지 </a:t>
            </a:r>
            <a:endParaRPr lang="en-US" altLang="ko-KR" smtClean="0"/>
          </a:p>
          <a:p>
            <a:pPr lvl="2"/>
            <a:r>
              <a:rPr lang="ko-KR" altLang="en-US" smtClean="0"/>
              <a:t>관리자와 팀원들 간의 낮은 </a:t>
            </a:r>
            <a:r>
              <a:rPr lang="en-US" altLang="ko-KR" smtClean="0"/>
              <a:t>power distance</a:t>
            </a:r>
            <a:r>
              <a:rPr lang="ko-KR" altLang="en-US" smtClean="0"/>
              <a:t> </a:t>
            </a:r>
            <a:endParaRPr lang="en-US" altLang="ko-KR" smtClean="0"/>
          </a:p>
          <a:p>
            <a:pPr lvl="2"/>
            <a:r>
              <a:rPr lang="ko-KR" altLang="en-US" smtClean="0"/>
              <a:t>개발자의 적극적인 참여 </a:t>
            </a:r>
            <a:endParaRPr lang="en-US" altLang="ko-KR" smtClean="0"/>
          </a:p>
          <a:p>
            <a:pPr lvl="1"/>
            <a:r>
              <a:rPr lang="ko-KR" altLang="en-US" smtClean="0"/>
              <a:t>채택 실패가 가져오는 현상</a:t>
            </a:r>
            <a:endParaRPr lang="en-US" altLang="ko-KR" smtClean="0"/>
          </a:p>
          <a:p>
            <a:pPr lvl="2"/>
            <a:r>
              <a:rPr lang="ko-KR" altLang="en-US" smtClean="0"/>
              <a:t>팀 생산성을 떨어뜨림 </a:t>
            </a:r>
            <a:endParaRPr lang="en-US" altLang="ko-KR" smtClean="0"/>
          </a:p>
          <a:p>
            <a:pPr lvl="2"/>
            <a:r>
              <a:rPr lang="ko-KR" altLang="en-US" smtClean="0"/>
              <a:t>팀의 사기 저하 </a:t>
            </a:r>
            <a:endParaRPr lang="en-US" altLang="ko-KR" smtClean="0"/>
          </a:p>
          <a:p>
            <a:pPr lvl="2"/>
            <a:r>
              <a:rPr lang="ko-KR" altLang="en-US" smtClean="0"/>
              <a:t>미래의 변화에 대한 팀의 저항 증가 </a:t>
            </a:r>
            <a:endParaRPr lang="en-US" altLang="ko-KR" smtClean="0"/>
          </a:p>
          <a:p>
            <a:pPr lvl="2"/>
            <a:r>
              <a:rPr lang="ko-KR" altLang="en-US" smtClean="0"/>
              <a:t>관리자에 대한 신뢰 추락 </a:t>
            </a:r>
            <a:endParaRPr lang="en-US" altLang="ko-KR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평가와 </a:t>
            </a:r>
            <a:r>
              <a:rPr lang="en-US" altLang="ko-KR" smtClean="0"/>
              <a:t>Agile </a:t>
            </a:r>
            <a:r>
              <a:rPr lang="ko-KR" altLang="en-US" smtClean="0"/>
              <a:t>채택 리스크</a:t>
            </a:r>
            <a:r>
              <a:rPr lang="en-US" altLang="ko-KR" smtClean="0"/>
              <a:t>(2/2)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준비 상태 평가를 통해서 얻을 수 있는 결과</a:t>
            </a:r>
            <a:endParaRPr lang="en-US" altLang="ko-KR" smtClean="0"/>
          </a:p>
          <a:p>
            <a:pPr lvl="1"/>
            <a:r>
              <a:rPr lang="en-US" altLang="ko-KR" smtClean="0"/>
              <a:t>“</a:t>
            </a:r>
            <a:r>
              <a:rPr lang="ko-KR" altLang="en-US" smtClean="0"/>
              <a:t>협업을 통한 계획수립</a:t>
            </a:r>
            <a:r>
              <a:rPr lang="en-US" altLang="ko-KR" smtClean="0"/>
              <a:t>”</a:t>
            </a:r>
            <a:r>
              <a:rPr lang="ko-KR" altLang="en-US" smtClean="0"/>
              <a:t> 실행지침을 채택 시</a:t>
            </a:r>
            <a:r>
              <a:rPr lang="en-US" altLang="ko-KR" smtClean="0"/>
              <a:t>, </a:t>
            </a:r>
            <a:r>
              <a:rPr lang="ko-KR" altLang="en-US" smtClean="0"/>
              <a:t>조직에 무엇이 부족한 지 알 수 있음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r>
              <a:rPr lang="ko-KR" altLang="en-US" smtClean="0"/>
              <a:t>협업을 통한 관리 스타일과 지시통제 관리 스타일에 대한 하루 세미나를 수행함 </a:t>
            </a:r>
            <a:endParaRPr lang="en-US" altLang="ko-KR" smtClean="0"/>
          </a:p>
          <a:p>
            <a:pPr lvl="1"/>
            <a:r>
              <a:rPr lang="ko-KR" altLang="en-US" smtClean="0"/>
              <a:t>이행을 시작하기 전에 팀이 성공적인 실행지침 채택을 위해 필요한 특성을 파악함 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 bwMode="auto">
          <a:xfrm>
            <a:off x="1083855" y="2071678"/>
            <a:ext cx="6917169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협업을 통한 계획수립</a:t>
            </a: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” </a:t>
            </a: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준비 상태 평가 결과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443640" y="2500306"/>
            <a:ext cx="4197598" cy="64294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관리자와 직원 간에 지시</a:t>
            </a: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통제 관계가 존재함</a:t>
            </a:r>
            <a:endParaRPr lang="en-US" altLang="ko-KR" sz="1200" smtClean="0"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관리 스타일은 관리자가 개발자를 믿는 지 여부와 그 반대에 대한 지표임  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6641239" y="2500306"/>
            <a:ext cx="1359785" cy="6429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부분적으로 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적절함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(30.5%)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6641239" y="3143248"/>
            <a:ext cx="1359785" cy="6429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대체로 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적절함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(72.5%)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6641239" y="3786190"/>
            <a:ext cx="1359785" cy="6429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대체로 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적절함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(60.5%)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6641239" y="4429132"/>
            <a:ext cx="1359785" cy="6429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매우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적절함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(92.5%)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1083855" y="2500306"/>
            <a:ext cx="1359785" cy="6429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관리 스타일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1083855" y="3143248"/>
            <a:ext cx="1359785" cy="6429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관리자 지원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1083855" y="3786190"/>
            <a:ext cx="1359785" cy="6429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권력과의 거리감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1083855" y="4429132"/>
            <a:ext cx="1359785" cy="6429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개발자 지원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2443640" y="3143248"/>
            <a:ext cx="4197598" cy="64294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협업 환경에 대해 지지하거나 또는 저항하는 경향도 있음 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2443640" y="3786190"/>
            <a:ext cx="4197598" cy="64294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사람들이 소극적이거나 그렇지 않음</a:t>
            </a:r>
            <a:endParaRPr lang="en-US" altLang="ko-KR" sz="1200" smtClean="0"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관리자가 있을 경우 참여하거나 솔직해 지는 것을 두려워함 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2443640" y="4429132"/>
            <a:ext cx="4197598" cy="64294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협업 환경에서 기꺼이 계획수립에 참여하거나 그렇지 않음 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준비상태 평가와 생산성</a:t>
            </a:r>
            <a:r>
              <a:rPr lang="en-US" altLang="ko-KR" smtClean="0"/>
              <a:t>(1/2)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smtClean="0"/>
              <a:t>Virginial-Satir </a:t>
            </a:r>
            <a:r>
              <a:rPr lang="ko-KR" altLang="en-US" smtClean="0"/>
              <a:t>변화곡선은 변화에 대한 조직의 저항과 혼돈상태를 보여줌</a:t>
            </a:r>
            <a:endParaRPr lang="en-US" altLang="ko-KR" smtClean="0"/>
          </a:p>
          <a:p>
            <a:r>
              <a:rPr lang="ko-KR" altLang="en-US" smtClean="0"/>
              <a:t>조직이 겪는 변화를 통해 생산성이 떨어지게 됨</a:t>
            </a:r>
            <a:endParaRPr lang="en-US" altLang="ko-KR" smtClean="0"/>
          </a:p>
          <a:p>
            <a:r>
              <a:rPr lang="ko-KR" altLang="en-US" smtClean="0"/>
              <a:t>따라서 저항과 혼돈의 시간을 줄이는 것이 필요함 </a:t>
            </a:r>
            <a:endParaRPr lang="en-US" altLang="ko-KR" smtClean="0"/>
          </a:p>
        </p:txBody>
      </p:sp>
      <p:pic>
        <p:nvPicPr>
          <p:cNvPr id="453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4734" y="2571744"/>
            <a:ext cx="342900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36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0242" y="2554066"/>
            <a:ext cx="3488145" cy="2660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준비상태 평가와 생산성</a:t>
            </a:r>
            <a:r>
              <a:rPr lang="en-US" altLang="ko-KR" smtClean="0"/>
              <a:t>(2/2)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준비상태 평가의 효과</a:t>
            </a:r>
            <a:endParaRPr lang="en-US" altLang="ko-KR" smtClean="0"/>
          </a:p>
          <a:p>
            <a:pPr lvl="1"/>
            <a:r>
              <a:rPr lang="ko-KR" altLang="en-US" smtClean="0"/>
              <a:t>푸른선</a:t>
            </a:r>
            <a:r>
              <a:rPr lang="en-US" altLang="ko-KR" smtClean="0"/>
              <a:t>: </a:t>
            </a:r>
            <a:r>
              <a:rPr lang="ko-KR" altLang="en-US" smtClean="0"/>
              <a:t>준비상태 평가없이 이행한 경우</a:t>
            </a:r>
            <a:endParaRPr lang="en-US" altLang="ko-KR" smtClean="0"/>
          </a:p>
          <a:p>
            <a:pPr lvl="1"/>
            <a:r>
              <a:rPr lang="ko-KR" altLang="en-US" smtClean="0"/>
              <a:t>붉은선</a:t>
            </a:r>
            <a:r>
              <a:rPr lang="en-US" altLang="ko-KR" smtClean="0"/>
              <a:t>: </a:t>
            </a:r>
            <a:r>
              <a:rPr lang="ko-KR" altLang="en-US" smtClean="0"/>
              <a:t>준비상태 평가 후 이행한 경우</a:t>
            </a:r>
            <a:endParaRPr lang="en-US" altLang="ko-KR" smtClean="0"/>
          </a:p>
        </p:txBody>
      </p:sp>
      <p:pic>
        <p:nvPicPr>
          <p:cNvPr id="454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6035" y="2500307"/>
            <a:ext cx="3231931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준비상태 평가와 임원의 지원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임원은 이행에 따른 리스크를 식별하기 전에 움직이지 않음 </a:t>
            </a:r>
            <a:endParaRPr lang="ko-KR" altLang="en-US"/>
          </a:p>
        </p:txBody>
      </p:sp>
      <p:pic>
        <p:nvPicPr>
          <p:cNvPr id="455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093" y="1643051"/>
            <a:ext cx="7811814" cy="4881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준비상태 평가 수행</a:t>
            </a:r>
            <a:r>
              <a:rPr lang="en-US" altLang="ko-KR" smtClean="0"/>
              <a:t>(1/6)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평가 절차 </a:t>
            </a:r>
            <a:endParaRPr lang="en-US" altLang="ko-KR" smtClean="0"/>
          </a:p>
          <a:p>
            <a:pPr lvl="1"/>
            <a:r>
              <a:rPr lang="ko-KR" altLang="en-US" b="1" u="sng" smtClean="0"/>
              <a:t>평가 테이블 준비</a:t>
            </a:r>
            <a:endParaRPr lang="en-US" altLang="ko-KR" b="1" u="sng" smtClean="0"/>
          </a:p>
          <a:p>
            <a:pPr lvl="1"/>
            <a:r>
              <a:rPr lang="ko-KR" altLang="en-US" smtClean="0"/>
              <a:t>결과 분석</a:t>
            </a:r>
            <a:endParaRPr lang="en-US" altLang="ko-KR" smtClean="0"/>
          </a:p>
          <a:p>
            <a:pPr lvl="2"/>
            <a:r>
              <a:rPr lang="ko-KR" altLang="en-US" smtClean="0"/>
              <a:t>각 지표의 가중치 계산</a:t>
            </a:r>
            <a:endParaRPr lang="en-US" altLang="ko-KR" smtClean="0"/>
          </a:p>
          <a:p>
            <a:pPr lvl="2"/>
            <a:r>
              <a:rPr lang="ko-KR" altLang="en-US" smtClean="0"/>
              <a:t>가중치 간격 계산</a:t>
            </a:r>
            <a:endParaRPr lang="en-US" altLang="ko-KR" smtClean="0"/>
          </a:p>
          <a:p>
            <a:pPr lvl="2"/>
            <a:r>
              <a:rPr lang="ko-KR" altLang="en-US" smtClean="0"/>
              <a:t>결과 범위 계산</a:t>
            </a:r>
            <a:endParaRPr lang="en-US" altLang="ko-KR" smtClean="0"/>
          </a:p>
          <a:p>
            <a:pPr lvl="2"/>
            <a:r>
              <a:rPr lang="ko-KR" altLang="en-US" smtClean="0"/>
              <a:t>평균 값 계산  </a:t>
            </a:r>
            <a:endParaRPr lang="ko-KR" altLang="en-US"/>
          </a:p>
        </p:txBody>
      </p:sp>
      <p:pic>
        <p:nvPicPr>
          <p:cNvPr id="456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62249" y="1571613"/>
            <a:ext cx="5481752" cy="5097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준비상태 평가 수행</a:t>
            </a:r>
            <a:r>
              <a:rPr lang="en-US" altLang="ko-KR" smtClean="0"/>
              <a:t>(2/6)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평가 절차 </a:t>
            </a:r>
            <a:endParaRPr lang="en-US" altLang="ko-KR" smtClean="0"/>
          </a:p>
          <a:p>
            <a:pPr lvl="1"/>
            <a:r>
              <a:rPr lang="ko-KR" altLang="en-US" smtClean="0"/>
              <a:t>평가 테이블 준비</a:t>
            </a:r>
            <a:endParaRPr lang="en-US" altLang="ko-KR" smtClean="0"/>
          </a:p>
          <a:p>
            <a:pPr lvl="1"/>
            <a:r>
              <a:rPr lang="ko-KR" altLang="en-US" b="1" u="sng" smtClean="0"/>
              <a:t>결과 분석</a:t>
            </a:r>
            <a:endParaRPr lang="en-US" altLang="ko-KR" b="1" u="sng" smtClean="0"/>
          </a:p>
          <a:p>
            <a:pPr lvl="2"/>
            <a:r>
              <a:rPr lang="ko-KR" altLang="en-US" smtClean="0"/>
              <a:t>각 지표의 가중치 계산</a:t>
            </a:r>
            <a:endParaRPr lang="en-US" altLang="ko-KR" smtClean="0"/>
          </a:p>
          <a:p>
            <a:pPr lvl="2"/>
            <a:r>
              <a:rPr lang="ko-KR" altLang="en-US" smtClean="0"/>
              <a:t>가중치 간격 계산</a:t>
            </a:r>
            <a:endParaRPr lang="en-US" altLang="ko-KR" smtClean="0"/>
          </a:p>
          <a:p>
            <a:pPr lvl="2"/>
            <a:r>
              <a:rPr lang="ko-KR" altLang="en-US" smtClean="0"/>
              <a:t>결과 범위 계산</a:t>
            </a:r>
            <a:endParaRPr lang="en-US" altLang="ko-KR" smtClean="0"/>
          </a:p>
          <a:p>
            <a:pPr lvl="2"/>
            <a:r>
              <a:rPr lang="ko-KR" altLang="en-US" smtClean="0"/>
              <a:t>평균 값 계산  </a:t>
            </a:r>
            <a:endParaRPr lang="ko-KR" altLang="en-US"/>
          </a:p>
        </p:txBody>
      </p:sp>
      <p:pic>
        <p:nvPicPr>
          <p:cNvPr id="6" name="그림 5" descr="제목 없음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824" y="3476624"/>
            <a:ext cx="7350692" cy="319246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준비상태 평가 수행</a:t>
            </a:r>
            <a:r>
              <a:rPr lang="en-US" altLang="ko-KR" smtClean="0"/>
              <a:t>(3/6)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평가 절차 </a:t>
            </a:r>
            <a:endParaRPr lang="en-US" altLang="ko-KR" smtClean="0"/>
          </a:p>
          <a:p>
            <a:pPr lvl="1"/>
            <a:r>
              <a:rPr lang="ko-KR" altLang="en-US" smtClean="0"/>
              <a:t>평가 테이블 준비</a:t>
            </a:r>
            <a:endParaRPr lang="en-US" altLang="ko-KR" smtClean="0"/>
          </a:p>
          <a:p>
            <a:pPr lvl="1"/>
            <a:r>
              <a:rPr lang="ko-KR" altLang="en-US" smtClean="0"/>
              <a:t>결과 분석</a:t>
            </a:r>
            <a:endParaRPr lang="en-US" altLang="ko-KR" smtClean="0"/>
          </a:p>
          <a:p>
            <a:pPr lvl="2"/>
            <a:r>
              <a:rPr lang="ko-KR" altLang="en-US" b="1" u="sng" smtClean="0"/>
              <a:t>각 지표의 가중치 계산</a:t>
            </a:r>
            <a:endParaRPr lang="en-US" altLang="ko-KR" b="1" u="sng" smtClean="0"/>
          </a:p>
          <a:p>
            <a:pPr lvl="2"/>
            <a:r>
              <a:rPr lang="ko-KR" altLang="en-US" smtClean="0"/>
              <a:t>가중치 간격 계산</a:t>
            </a:r>
            <a:endParaRPr lang="en-US" altLang="ko-KR" smtClean="0"/>
          </a:p>
          <a:p>
            <a:pPr lvl="2"/>
            <a:r>
              <a:rPr lang="ko-KR" altLang="en-US" smtClean="0"/>
              <a:t>결과 범위 계산</a:t>
            </a:r>
            <a:endParaRPr lang="en-US" altLang="ko-KR" smtClean="0"/>
          </a:p>
          <a:p>
            <a:pPr lvl="2"/>
            <a:r>
              <a:rPr lang="ko-KR" altLang="en-US" smtClean="0"/>
              <a:t>평균 값 계산  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auto">
          <a:xfrm>
            <a:off x="1024734" y="3714752"/>
            <a:ext cx="7094532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algn="l" defTabSz="1038225">
              <a:spcBef>
                <a:spcPts val="0"/>
              </a:spcBef>
            </a:pP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1(</a:t>
            </a: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모든 가중치</a:t>
            </a: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) / 4 (</a:t>
            </a: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지표 개수</a:t>
            </a: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) = 0.25 (</a:t>
            </a: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지표 당 가중치</a:t>
            </a: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307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산출물 비교 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/>
              <a:t>)</a:t>
            </a:r>
          </a:p>
        </p:txBody>
      </p:sp>
      <p:sp>
        <p:nvSpPr>
          <p:cNvPr id="604166" name="Rectangle 3078"/>
          <p:cNvSpPr>
            <a:spLocks noChangeArrowheads="1"/>
          </p:cNvSpPr>
          <p:nvPr/>
        </p:nvSpPr>
        <p:spPr bwMode="auto">
          <a:xfrm>
            <a:off x="685800" y="1628775"/>
            <a:ext cx="3886200" cy="304800"/>
          </a:xfrm>
          <a:prstGeom prst="rect">
            <a:avLst/>
          </a:prstGeom>
          <a:solidFill>
            <a:srgbClr val="C0C0C0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r>
              <a:rPr lang="en-US" altLang="ko-KR" sz="1200" b="0"/>
              <a:t>XP (eXtreme Programming)</a:t>
            </a:r>
          </a:p>
        </p:txBody>
      </p:sp>
      <p:sp>
        <p:nvSpPr>
          <p:cNvPr id="604167" name="Rectangle 3079"/>
          <p:cNvSpPr>
            <a:spLocks noChangeArrowheads="1"/>
          </p:cNvSpPr>
          <p:nvPr/>
        </p:nvSpPr>
        <p:spPr bwMode="auto">
          <a:xfrm>
            <a:off x="4572000" y="1628775"/>
            <a:ext cx="3886200" cy="304800"/>
          </a:xfrm>
          <a:prstGeom prst="rect">
            <a:avLst/>
          </a:prstGeom>
          <a:solidFill>
            <a:srgbClr val="C0C0C0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r>
              <a:rPr lang="ko-KR" altLang="en-US" sz="1200" b="0"/>
              <a:t>소규모 프로젝트를 위한 </a:t>
            </a:r>
            <a:r>
              <a:rPr lang="en-US" altLang="ko-KR" sz="1200" b="0"/>
              <a:t>RUP</a:t>
            </a:r>
          </a:p>
        </p:txBody>
      </p:sp>
      <p:sp>
        <p:nvSpPr>
          <p:cNvPr id="604170" name="Rectangle 3082"/>
          <p:cNvSpPr>
            <a:spLocks noChangeArrowheads="1"/>
          </p:cNvSpPr>
          <p:nvPr/>
        </p:nvSpPr>
        <p:spPr bwMode="auto">
          <a:xfrm>
            <a:off x="685800" y="1933575"/>
            <a:ext cx="3886200" cy="909614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>
              <a:buFontTx/>
              <a:buChar char="-"/>
            </a:pPr>
            <a:r>
              <a:rPr lang="en-US" altLang="ko-KR" sz="1200"/>
              <a:t>Release plan</a:t>
            </a:r>
          </a:p>
          <a:p>
            <a:pPr algn="l">
              <a:buFontTx/>
              <a:buChar char="-"/>
            </a:pPr>
            <a:r>
              <a:rPr lang="en-US" altLang="ko-KR" sz="1200"/>
              <a:t>Story estimates</a:t>
            </a:r>
          </a:p>
          <a:p>
            <a:pPr algn="l">
              <a:buFontTx/>
              <a:buChar char="-"/>
            </a:pPr>
            <a:r>
              <a:rPr lang="en-US" altLang="ko-KR" sz="1200"/>
              <a:t>Task estimates</a:t>
            </a:r>
          </a:p>
          <a:p>
            <a:pPr algn="l">
              <a:buFontTx/>
              <a:buChar char="-"/>
            </a:pPr>
            <a:r>
              <a:rPr lang="en-US" altLang="ko-KR" sz="1200"/>
              <a:t>Iteration plan</a:t>
            </a:r>
          </a:p>
        </p:txBody>
      </p:sp>
      <p:sp>
        <p:nvSpPr>
          <p:cNvPr id="604171" name="Rectangle 3083"/>
          <p:cNvSpPr>
            <a:spLocks noChangeArrowheads="1"/>
          </p:cNvSpPr>
          <p:nvPr/>
        </p:nvSpPr>
        <p:spPr bwMode="auto">
          <a:xfrm>
            <a:off x="4572000" y="1933575"/>
            <a:ext cx="3886200" cy="909614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>
              <a:buFontTx/>
              <a:buChar char="-"/>
            </a:pPr>
            <a:r>
              <a:rPr lang="en-US" altLang="ko-KR" sz="1200"/>
              <a:t>Software development plan</a:t>
            </a:r>
          </a:p>
          <a:p>
            <a:pPr algn="l">
              <a:buFontTx/>
              <a:buChar char="-"/>
            </a:pPr>
            <a:r>
              <a:rPr lang="en-US" altLang="ko-KR" sz="1200"/>
              <a:t>Iteration plan</a:t>
            </a:r>
          </a:p>
        </p:txBody>
      </p:sp>
      <p:sp>
        <p:nvSpPr>
          <p:cNvPr id="604172" name="Rectangle 3084"/>
          <p:cNvSpPr>
            <a:spLocks noChangeArrowheads="1"/>
          </p:cNvSpPr>
          <p:nvPr/>
        </p:nvSpPr>
        <p:spPr bwMode="auto">
          <a:xfrm>
            <a:off x="685800" y="2843189"/>
            <a:ext cx="3886200" cy="71438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>
              <a:buFontTx/>
              <a:buChar char="-"/>
            </a:pPr>
            <a:r>
              <a:rPr lang="en-US" altLang="ko-KR" sz="1200"/>
              <a:t>Overall plan - budget</a:t>
            </a:r>
          </a:p>
        </p:txBody>
      </p:sp>
      <p:sp>
        <p:nvSpPr>
          <p:cNvPr id="604173" name="Rectangle 3085"/>
          <p:cNvSpPr>
            <a:spLocks noChangeArrowheads="1"/>
          </p:cNvSpPr>
          <p:nvPr/>
        </p:nvSpPr>
        <p:spPr bwMode="auto">
          <a:xfrm>
            <a:off x="4572000" y="2843189"/>
            <a:ext cx="3886200" cy="71438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>
              <a:buFontTx/>
              <a:buChar char="-"/>
            </a:pPr>
            <a:r>
              <a:rPr lang="en-US" altLang="ko-KR" sz="1200"/>
              <a:t>Business Case</a:t>
            </a:r>
          </a:p>
          <a:p>
            <a:pPr algn="l">
              <a:buFontTx/>
              <a:buChar char="-"/>
            </a:pPr>
            <a:r>
              <a:rPr lang="en-US" altLang="ko-KR" sz="1200"/>
              <a:t>Risk List</a:t>
            </a:r>
          </a:p>
          <a:p>
            <a:pPr algn="l">
              <a:buFontTx/>
              <a:buChar char="-"/>
            </a:pPr>
            <a:r>
              <a:rPr lang="en-US" altLang="ko-KR" sz="1200"/>
              <a:t>Product Acceptance Plan</a:t>
            </a:r>
          </a:p>
        </p:txBody>
      </p:sp>
      <p:sp>
        <p:nvSpPr>
          <p:cNvPr id="604174" name="Rectangle 3086"/>
          <p:cNvSpPr>
            <a:spLocks noChangeArrowheads="1"/>
          </p:cNvSpPr>
          <p:nvPr/>
        </p:nvSpPr>
        <p:spPr bwMode="auto">
          <a:xfrm>
            <a:off x="685800" y="3557569"/>
            <a:ext cx="3886200" cy="1109682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>
              <a:buFontTx/>
              <a:buChar char="-"/>
            </a:pPr>
            <a:r>
              <a:rPr lang="en-US" altLang="ko-KR" sz="1200"/>
              <a:t>Report on progress</a:t>
            </a:r>
          </a:p>
          <a:p>
            <a:pPr algn="l">
              <a:buFontTx/>
              <a:buChar char="-"/>
            </a:pPr>
            <a:r>
              <a:rPr lang="en-US" altLang="ko-KR" sz="1200"/>
              <a:t>Task work time records</a:t>
            </a:r>
          </a:p>
          <a:p>
            <a:pPr algn="l">
              <a:buFontTx/>
              <a:buChar char="-"/>
            </a:pPr>
            <a:r>
              <a:rPr lang="en-US" altLang="ko-KR" sz="1200"/>
              <a:t>Metrics data  : Resource, Scope, Quality, Time</a:t>
            </a:r>
          </a:p>
          <a:p>
            <a:pPr algn="l">
              <a:buFontTx/>
              <a:buChar char="-"/>
            </a:pPr>
            <a:r>
              <a:rPr lang="en-US" altLang="ko-KR" sz="1200"/>
              <a:t>Other metrics</a:t>
            </a:r>
          </a:p>
          <a:p>
            <a:pPr algn="l">
              <a:buFontTx/>
              <a:buChar char="-"/>
            </a:pPr>
            <a:r>
              <a:rPr lang="en-US" altLang="ko-KR" sz="1200"/>
              <a:t>Tracking results</a:t>
            </a:r>
          </a:p>
          <a:p>
            <a:pPr algn="l">
              <a:buFontTx/>
              <a:buChar char="-"/>
            </a:pPr>
            <a:r>
              <a:rPr lang="en-US" altLang="ko-KR" sz="1200"/>
              <a:t>Reports and notes on meetings</a:t>
            </a:r>
          </a:p>
        </p:txBody>
      </p:sp>
      <p:sp>
        <p:nvSpPr>
          <p:cNvPr id="604175" name="Rectangle 3087"/>
          <p:cNvSpPr>
            <a:spLocks noChangeArrowheads="1"/>
          </p:cNvSpPr>
          <p:nvPr/>
        </p:nvSpPr>
        <p:spPr bwMode="auto">
          <a:xfrm>
            <a:off x="4572000" y="3557569"/>
            <a:ext cx="3886200" cy="1109682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/>
            <a:r>
              <a:rPr lang="en-US" altLang="ko-KR" sz="1200"/>
              <a:t>- Status assessment</a:t>
            </a:r>
          </a:p>
        </p:txBody>
      </p:sp>
      <p:sp>
        <p:nvSpPr>
          <p:cNvPr id="604176" name="Rectangle 3088"/>
          <p:cNvSpPr>
            <a:spLocks noChangeArrowheads="1"/>
          </p:cNvSpPr>
          <p:nvPr/>
        </p:nvSpPr>
        <p:spPr bwMode="auto">
          <a:xfrm>
            <a:off x="685800" y="4667251"/>
            <a:ext cx="3886200" cy="30480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>
              <a:buFontTx/>
              <a:buChar char="-"/>
            </a:pPr>
            <a:r>
              <a:rPr lang="en-US" altLang="ko-KR" sz="1200"/>
              <a:t>Defacts and associated data</a:t>
            </a:r>
          </a:p>
        </p:txBody>
      </p:sp>
      <p:sp>
        <p:nvSpPr>
          <p:cNvPr id="604177" name="Rectangle 3089"/>
          <p:cNvSpPr>
            <a:spLocks noChangeArrowheads="1"/>
          </p:cNvSpPr>
          <p:nvPr/>
        </p:nvSpPr>
        <p:spPr bwMode="auto">
          <a:xfrm>
            <a:off x="4572000" y="4667251"/>
            <a:ext cx="3886200" cy="30480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>
              <a:buFontTx/>
              <a:buChar char="-"/>
            </a:pPr>
            <a:r>
              <a:rPr lang="en-US" altLang="ko-KR" sz="1200"/>
              <a:t>Change requests</a:t>
            </a:r>
          </a:p>
        </p:txBody>
      </p:sp>
      <p:sp>
        <p:nvSpPr>
          <p:cNvPr id="604178" name="Rectangle 3090"/>
          <p:cNvSpPr>
            <a:spLocks noChangeArrowheads="1"/>
          </p:cNvSpPr>
          <p:nvPr/>
        </p:nvSpPr>
        <p:spPr bwMode="auto">
          <a:xfrm>
            <a:off x="685800" y="4972051"/>
            <a:ext cx="3886200" cy="657252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>
              <a:buFontTx/>
              <a:buChar char="-"/>
            </a:pPr>
            <a:r>
              <a:rPr lang="en-US" altLang="ko-KR" sz="1200"/>
              <a:t>Code management tools</a:t>
            </a:r>
          </a:p>
        </p:txBody>
      </p:sp>
      <p:sp>
        <p:nvSpPr>
          <p:cNvPr id="604179" name="Rectangle 3091"/>
          <p:cNvSpPr>
            <a:spLocks noChangeArrowheads="1"/>
          </p:cNvSpPr>
          <p:nvPr/>
        </p:nvSpPr>
        <p:spPr bwMode="auto">
          <a:xfrm>
            <a:off x="4572000" y="4972051"/>
            <a:ext cx="3886200" cy="657252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>
              <a:buFontTx/>
              <a:buChar char="-"/>
            </a:pPr>
            <a:r>
              <a:rPr lang="en-US" altLang="ko-KR" sz="1200"/>
              <a:t>Configuration management plan</a:t>
            </a:r>
          </a:p>
          <a:p>
            <a:pPr algn="l">
              <a:buFontTx/>
              <a:buChar char="-"/>
            </a:pPr>
            <a:r>
              <a:rPr lang="en-US" altLang="ko-KR" sz="1200"/>
              <a:t>Project Repository</a:t>
            </a:r>
          </a:p>
          <a:p>
            <a:pPr algn="l">
              <a:buFontTx/>
              <a:buChar char="-"/>
            </a:pPr>
            <a:r>
              <a:rPr lang="en-US" altLang="ko-KR" sz="1200"/>
              <a:t>Workspace</a:t>
            </a:r>
          </a:p>
        </p:txBody>
      </p:sp>
      <p:sp>
        <p:nvSpPr>
          <p:cNvPr id="604180" name="Rectangle 3092"/>
          <p:cNvSpPr>
            <a:spLocks noChangeArrowheads="1"/>
          </p:cNvSpPr>
          <p:nvPr/>
        </p:nvSpPr>
        <p:spPr bwMode="auto">
          <a:xfrm>
            <a:off x="685800" y="5629303"/>
            <a:ext cx="3886200" cy="328618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>
              <a:buFontTx/>
              <a:buChar char="-"/>
            </a:pPr>
            <a:r>
              <a:rPr lang="en-US" altLang="ko-KR" sz="1200"/>
              <a:t>Spike</a:t>
            </a:r>
          </a:p>
        </p:txBody>
      </p:sp>
      <p:sp>
        <p:nvSpPr>
          <p:cNvPr id="604181" name="Rectangle 3093"/>
          <p:cNvSpPr>
            <a:spLocks noChangeArrowheads="1"/>
          </p:cNvSpPr>
          <p:nvPr/>
        </p:nvSpPr>
        <p:spPr bwMode="auto">
          <a:xfrm>
            <a:off x="4572000" y="5629303"/>
            <a:ext cx="3886200" cy="328618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>
              <a:buFontTx/>
              <a:buChar char="-"/>
            </a:pPr>
            <a:r>
              <a:rPr lang="en-US" altLang="ko-KR" sz="1200"/>
              <a:t>Prototype</a:t>
            </a:r>
          </a:p>
        </p:txBody>
      </p:sp>
      <p:sp>
        <p:nvSpPr>
          <p:cNvPr id="604182" name="Rectangle 3094"/>
          <p:cNvSpPr>
            <a:spLocks noChangeArrowheads="1"/>
          </p:cNvSpPr>
          <p:nvPr/>
        </p:nvSpPr>
        <p:spPr bwMode="auto">
          <a:xfrm>
            <a:off x="685800" y="5957921"/>
            <a:ext cx="3886200" cy="45720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/>
            <a:endParaRPr lang="ko-KR" altLang="ko-KR" sz="1200"/>
          </a:p>
        </p:txBody>
      </p:sp>
      <p:sp>
        <p:nvSpPr>
          <p:cNvPr id="604183" name="Rectangle 3095"/>
          <p:cNvSpPr>
            <a:spLocks noChangeArrowheads="1"/>
          </p:cNvSpPr>
          <p:nvPr/>
        </p:nvSpPr>
        <p:spPr bwMode="auto">
          <a:xfrm>
            <a:off x="4572000" y="5957921"/>
            <a:ext cx="3886200" cy="45720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>
              <a:buFontTx/>
              <a:buChar char="-"/>
            </a:pPr>
            <a:r>
              <a:rPr lang="en-US" altLang="ko-KR" sz="1200"/>
              <a:t>Development Case</a:t>
            </a:r>
          </a:p>
          <a:p>
            <a:pPr algn="l">
              <a:buFontTx/>
              <a:buChar char="-"/>
            </a:pPr>
            <a:r>
              <a:rPr lang="en-US" altLang="ko-KR" sz="1200"/>
              <a:t>Project specific template</a:t>
            </a:r>
          </a:p>
        </p:txBody>
      </p:sp>
      <p:sp>
        <p:nvSpPr>
          <p:cNvPr id="21" name="Rectangle 1027"/>
          <p:cNvSpPr txBox="1">
            <a:spLocks noChangeArrowheads="1"/>
          </p:cNvSpPr>
          <p:nvPr/>
        </p:nvSpPr>
        <p:spPr bwMode="auto">
          <a:xfrm>
            <a:off x="518949" y="1146176"/>
            <a:ext cx="8305800" cy="412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t" anchorCtr="0" compatLnSpc="1">
            <a:prstTxWarp prst="textNoShape">
              <a:avLst/>
            </a:prstTxWarp>
            <a:spAutoFit/>
          </a:bodyPr>
          <a:lstStyle/>
          <a:p>
            <a:pPr marL="388938" marR="0" lvl="0" indent="-388938" algn="l" defTabSz="1038225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Char char="q"/>
              <a:tabLst/>
              <a:defRPr/>
            </a:pP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산출물 비교</a:t>
            </a: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(XP</a:t>
            </a: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와 </a:t>
            </a: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RUP</a:t>
            </a: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의 소규모 프로젝트</a:t>
            </a: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1" lang="en-US" altLang="ko-KR" sz="20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준비상태 평가 수행</a:t>
            </a:r>
            <a:r>
              <a:rPr lang="en-US" altLang="ko-KR" smtClean="0"/>
              <a:t>(4/6)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평가 절차 </a:t>
            </a:r>
            <a:endParaRPr lang="en-US" altLang="ko-KR" smtClean="0"/>
          </a:p>
          <a:p>
            <a:pPr lvl="1"/>
            <a:r>
              <a:rPr lang="ko-KR" altLang="en-US" smtClean="0"/>
              <a:t>평가 테이블 준비</a:t>
            </a:r>
            <a:endParaRPr lang="en-US" altLang="ko-KR" smtClean="0"/>
          </a:p>
          <a:p>
            <a:pPr lvl="1"/>
            <a:r>
              <a:rPr lang="ko-KR" altLang="en-US" smtClean="0"/>
              <a:t>결과 분석</a:t>
            </a:r>
            <a:endParaRPr lang="en-US" altLang="ko-KR" smtClean="0"/>
          </a:p>
          <a:p>
            <a:pPr lvl="2"/>
            <a:r>
              <a:rPr lang="ko-KR" altLang="en-US" smtClean="0"/>
              <a:t>각 지표의 가중치 계산</a:t>
            </a:r>
            <a:endParaRPr lang="en-US" altLang="ko-KR" smtClean="0"/>
          </a:p>
          <a:p>
            <a:pPr lvl="2"/>
            <a:r>
              <a:rPr lang="ko-KR" altLang="en-US" b="1" u="sng" smtClean="0"/>
              <a:t>가중치 간격 계산</a:t>
            </a:r>
            <a:endParaRPr lang="en-US" altLang="ko-KR" b="1" u="sng" smtClean="0"/>
          </a:p>
          <a:p>
            <a:pPr lvl="2"/>
            <a:r>
              <a:rPr lang="ko-KR" altLang="en-US" smtClean="0"/>
              <a:t>결과 범위 계산</a:t>
            </a:r>
            <a:endParaRPr lang="en-US" altLang="ko-KR" smtClean="0"/>
          </a:p>
          <a:p>
            <a:pPr lvl="2"/>
            <a:r>
              <a:rPr lang="ko-KR" altLang="en-US" smtClean="0"/>
              <a:t>평균 값 계산  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 bwMode="auto">
          <a:xfrm>
            <a:off x="6050027" y="1928802"/>
            <a:ext cx="2812821" cy="150019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sz="1400" smtClean="0"/>
              <a:t>Strongly Disagree    0-15%</a:t>
            </a:r>
          </a:p>
          <a:p>
            <a:pPr algn="r"/>
            <a:r>
              <a:rPr lang="en-US" altLang="ko-KR" sz="1400" smtClean="0"/>
              <a:t>Tend to Disagree     15-40%</a:t>
            </a:r>
          </a:p>
          <a:p>
            <a:pPr algn="r"/>
            <a:r>
              <a:rPr lang="en-US" altLang="ko-KR" sz="1400" smtClean="0"/>
              <a:t>Neither Agree or Disagree     40-60%</a:t>
            </a:r>
          </a:p>
          <a:p>
            <a:pPr algn="r"/>
            <a:r>
              <a:rPr lang="en-US" altLang="ko-KR" sz="1400" smtClean="0"/>
              <a:t>Tend to Agree     60-85%</a:t>
            </a:r>
          </a:p>
          <a:p>
            <a:pPr algn="r"/>
            <a:r>
              <a:rPr lang="en-US" altLang="ko-KR" sz="1400" smtClean="0"/>
              <a:t>Strongly Agree    85-100%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7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949" y="3474863"/>
            <a:ext cx="8368892" cy="319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준비상태 평가 수행</a:t>
            </a:r>
            <a:r>
              <a:rPr lang="en-US" altLang="ko-KR" smtClean="0"/>
              <a:t>(5/6)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평가 절차 </a:t>
            </a:r>
            <a:endParaRPr lang="en-US" altLang="ko-KR" smtClean="0"/>
          </a:p>
          <a:p>
            <a:pPr lvl="1"/>
            <a:r>
              <a:rPr lang="ko-KR" altLang="en-US" smtClean="0"/>
              <a:t>평가 테이블 준비</a:t>
            </a:r>
            <a:endParaRPr lang="en-US" altLang="ko-KR" smtClean="0"/>
          </a:p>
          <a:p>
            <a:pPr lvl="1"/>
            <a:r>
              <a:rPr lang="ko-KR" altLang="en-US" smtClean="0"/>
              <a:t>결과 분석</a:t>
            </a:r>
            <a:endParaRPr lang="en-US" altLang="ko-KR" smtClean="0"/>
          </a:p>
          <a:p>
            <a:pPr lvl="2"/>
            <a:r>
              <a:rPr lang="ko-KR" altLang="en-US" smtClean="0"/>
              <a:t>각 지표의 가중치 계산</a:t>
            </a:r>
            <a:endParaRPr lang="en-US" altLang="ko-KR" smtClean="0"/>
          </a:p>
          <a:p>
            <a:pPr lvl="2"/>
            <a:r>
              <a:rPr lang="ko-KR" altLang="en-US" smtClean="0"/>
              <a:t>가중치 간격 계산</a:t>
            </a:r>
            <a:endParaRPr lang="en-US" altLang="ko-KR" smtClean="0"/>
          </a:p>
          <a:p>
            <a:pPr lvl="2"/>
            <a:r>
              <a:rPr lang="ko-KR" altLang="en-US" b="1" u="sng" smtClean="0"/>
              <a:t>결과 범위 계산</a:t>
            </a:r>
            <a:endParaRPr lang="en-US" altLang="ko-KR" b="1" u="sng" smtClean="0"/>
          </a:p>
          <a:p>
            <a:pPr lvl="2"/>
            <a:r>
              <a:rPr lang="ko-KR" altLang="en-US" smtClean="0"/>
              <a:t>평균 값 계산  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auto">
          <a:xfrm>
            <a:off x="1615945" y="3500438"/>
            <a:ext cx="6030353" cy="18573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1400" smtClean="0"/>
              <a:t>Pessimistic Result = Sum of all the weighed low end results from Step 2</a:t>
            </a:r>
          </a:p>
          <a:p>
            <a:pPr algn="l"/>
            <a:r>
              <a:rPr lang="en-US" altLang="ko-KR" sz="1400" smtClean="0"/>
              <a:t>Pessimistic Result: 3.7 + 3.7 + 9.4 + 1.8 = 18.6</a:t>
            </a:r>
          </a:p>
          <a:p>
            <a:pPr algn="l"/>
            <a:r>
              <a:rPr lang="en-US" altLang="ko-KR" sz="1400" smtClean="0"/>
              <a:t>Optimistic Result = Sum of all the weighed high end results from Step 2</a:t>
            </a:r>
          </a:p>
          <a:p>
            <a:pPr algn="l"/>
            <a:r>
              <a:rPr lang="en-US" altLang="ko-KR" sz="1400" smtClean="0"/>
              <a:t>Optimistic Result: 10 + 10 + 15.6 + 6.8 = 42.4</a:t>
            </a:r>
          </a:p>
          <a:p>
            <a:pPr algn="l"/>
            <a:r>
              <a:rPr lang="en-US" altLang="ko-KR" sz="1400" b="1" smtClean="0"/>
              <a:t>The result in terms of intervals = 18.6 – 42.4</a:t>
            </a:r>
          </a:p>
          <a:p>
            <a:pPr algn="l"/>
            <a:r>
              <a:rPr lang="en-US" altLang="ko-KR" sz="1400" b="1" smtClean="0"/>
              <a:t>The result as a single number = (18.6 + 42.4) / 2 = 30.5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준비상태 평가 수행</a:t>
            </a:r>
            <a:r>
              <a:rPr lang="en-US" altLang="ko-KR" smtClean="0"/>
              <a:t>(6/6)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평가 절차 </a:t>
            </a:r>
            <a:endParaRPr lang="en-US" altLang="ko-KR" smtClean="0"/>
          </a:p>
          <a:p>
            <a:pPr lvl="1"/>
            <a:r>
              <a:rPr lang="ko-KR" altLang="en-US" smtClean="0"/>
              <a:t>평가 테이블 준비</a:t>
            </a:r>
            <a:endParaRPr lang="en-US" altLang="ko-KR" smtClean="0"/>
          </a:p>
          <a:p>
            <a:pPr lvl="1"/>
            <a:r>
              <a:rPr lang="ko-KR" altLang="en-US" smtClean="0"/>
              <a:t>결과 분석</a:t>
            </a:r>
            <a:endParaRPr lang="en-US" altLang="ko-KR" smtClean="0"/>
          </a:p>
          <a:p>
            <a:pPr lvl="2"/>
            <a:r>
              <a:rPr lang="ko-KR" altLang="en-US" smtClean="0"/>
              <a:t>각 지표의 가중치 계산</a:t>
            </a:r>
            <a:endParaRPr lang="en-US" altLang="ko-KR" smtClean="0"/>
          </a:p>
          <a:p>
            <a:pPr lvl="2"/>
            <a:r>
              <a:rPr lang="ko-KR" altLang="en-US" smtClean="0"/>
              <a:t>가중치 간격 계산</a:t>
            </a:r>
            <a:endParaRPr lang="en-US" altLang="ko-KR" smtClean="0"/>
          </a:p>
          <a:p>
            <a:pPr lvl="2"/>
            <a:r>
              <a:rPr lang="ko-KR" altLang="en-US" smtClean="0"/>
              <a:t>결과 범위 계산</a:t>
            </a:r>
            <a:endParaRPr lang="en-US" altLang="ko-KR" smtClean="0"/>
          </a:p>
          <a:p>
            <a:pPr lvl="2"/>
            <a:r>
              <a:rPr lang="ko-KR" altLang="en-US" b="1" u="sng" smtClean="0"/>
              <a:t>평균 값 계산</a:t>
            </a:r>
            <a:r>
              <a:rPr lang="ko-KR" altLang="en-US" smtClean="0"/>
              <a:t>  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 bwMode="auto">
          <a:xfrm>
            <a:off x="1556824" y="3643314"/>
            <a:ext cx="4966173" cy="64294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관리자와 직원 간에 지시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통제 관계가 존재함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관리 스타일은 관리자가 개발를 믿는 지 여부와 그 반대에 대한 지표임  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6522997" y="3643314"/>
            <a:ext cx="1359785" cy="6429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부분적으로 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적절함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(30.5%)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6522997" y="4286256"/>
            <a:ext cx="1359785" cy="6429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대체로 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적절함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(72.5%)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6522997" y="4929198"/>
            <a:ext cx="1359785" cy="6429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대체로 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적절함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(60.5%)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6522997" y="5572140"/>
            <a:ext cx="1359785" cy="6429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매우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적절함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(92.5%)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1556824" y="4286256"/>
            <a:ext cx="4966173" cy="64294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협업 환경에 대해 지지하거나 또는 저항하는 경향도 있음 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1556824" y="4929198"/>
            <a:ext cx="4966173" cy="64294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사람들이 소극적이거 그렇지 않음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관리자가 있을 경우 참여하거나 솔직해 지는 것을 두려워함 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1556824" y="5572140"/>
            <a:ext cx="4966173" cy="64294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협업 환경에서 기꺼이 계획수립에 참여하거나 그렇지 않음 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요약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smtClean="0"/>
              <a:t>Agile </a:t>
            </a:r>
            <a:r>
              <a:rPr lang="ko-KR" altLang="en-US" smtClean="0"/>
              <a:t>채택 전에 준비상태 평가는 매우 중요함 </a:t>
            </a:r>
            <a:endParaRPr lang="en-US" altLang="ko-KR" smtClean="0"/>
          </a:p>
          <a:p>
            <a:r>
              <a:rPr lang="ko-KR" altLang="en-US" smtClean="0"/>
              <a:t>준비상태 평가는 </a:t>
            </a:r>
            <a:r>
              <a:rPr lang="en-US" altLang="ko-KR" smtClean="0"/>
              <a:t>Agile</a:t>
            </a:r>
            <a:r>
              <a:rPr lang="ko-KR" altLang="en-US" smtClean="0"/>
              <a:t>채택과 관련된 위험을 식별하고 줄이는데 도움을 줌</a:t>
            </a:r>
            <a:endParaRPr lang="en-US" altLang="ko-KR" smtClean="0"/>
          </a:p>
          <a:p>
            <a:r>
              <a:rPr lang="ko-KR" altLang="en-US" smtClean="0"/>
              <a:t>평가를 수행함으로써</a:t>
            </a:r>
            <a:r>
              <a:rPr lang="en-US" altLang="ko-KR" smtClean="0"/>
              <a:t>, </a:t>
            </a:r>
            <a:r>
              <a:rPr lang="ko-KR" altLang="en-US" smtClean="0"/>
              <a:t>생산성 저하 기간을 줄일 수 있음 </a:t>
            </a:r>
            <a:endParaRPr lang="en-US" altLang="ko-KR" smtClean="0"/>
          </a:p>
          <a:p>
            <a:r>
              <a:rPr lang="ko-KR" altLang="en-US" smtClean="0"/>
              <a:t>평가는 고위 관리자의 지원을 획득하는 도구가 될 수 있음 </a:t>
            </a:r>
            <a:endParaRPr lang="en-US" altLang="ko-KR" smtClean="0"/>
          </a:p>
          <a:p>
            <a:r>
              <a:rPr lang="en-US" altLang="ko-KR" smtClean="0"/>
              <a:t>20 </a:t>
            </a:r>
            <a:r>
              <a:rPr lang="ko-KR" altLang="en-US" smtClean="0"/>
              <a:t>여개의 </a:t>
            </a:r>
            <a:r>
              <a:rPr lang="en-US" altLang="ko-KR" smtClean="0"/>
              <a:t>Agile </a:t>
            </a:r>
            <a:r>
              <a:rPr lang="ko-KR" altLang="en-US" smtClean="0"/>
              <a:t>실행지침에 대해 평가 테이블을 포함했는데</a:t>
            </a:r>
            <a:r>
              <a:rPr lang="en-US" altLang="ko-KR" smtClean="0"/>
              <a:t>, </a:t>
            </a:r>
            <a:r>
              <a:rPr lang="ko-KR" altLang="en-US" smtClean="0"/>
              <a:t>조직의 특성이나 질문 내용을 테이블에 추가할 수 있음</a:t>
            </a:r>
            <a:r>
              <a:rPr lang="en-US" altLang="ko-KR" smtClean="0"/>
              <a:t>, </a:t>
            </a:r>
            <a:r>
              <a:rPr lang="ko-KR" altLang="en-US" smtClean="0"/>
              <a:t>즉</a:t>
            </a:r>
            <a:r>
              <a:rPr lang="en-US" altLang="ko-KR" smtClean="0"/>
              <a:t>, </a:t>
            </a:r>
            <a:r>
              <a:rPr lang="ko-KR" altLang="en-US" smtClean="0"/>
              <a:t>평가는 유연하고 확장가능하도록 설계됨 </a:t>
            </a:r>
            <a:endParaRPr lang="en-US" altLang="ko-KR" smtClean="0"/>
          </a:p>
          <a:p>
            <a:r>
              <a:rPr lang="en-US" altLang="ko-KR" smtClean="0"/>
              <a:t>Dr. Agile(www.dragile.com) </a:t>
            </a:r>
            <a:r>
              <a:rPr lang="ko-KR" altLang="en-US" smtClean="0"/>
              <a:t>은 온라인 상에서 </a:t>
            </a:r>
            <a:r>
              <a:rPr lang="en-US" altLang="ko-KR" smtClean="0"/>
              <a:t>Agile </a:t>
            </a:r>
            <a:r>
              <a:rPr lang="ko-KR" altLang="en-US" smtClean="0"/>
              <a:t>준비상태 평가 도구임 </a:t>
            </a:r>
            <a:endParaRPr lang="en-US" altLang="ko-KR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3.2 </a:t>
            </a:r>
            <a:r>
              <a:rPr lang="ko-KR" altLang="en-US" smtClean="0"/>
              <a:t>코어팀 구성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코어팀</a:t>
            </a:r>
            <a:endParaRPr lang="en-US" altLang="ko-KR" smtClean="0"/>
          </a:p>
          <a:p>
            <a:r>
              <a:rPr lang="ko-KR" altLang="en-US" smtClean="0"/>
              <a:t>코어팀 구성원</a:t>
            </a:r>
            <a:endParaRPr lang="en-US" altLang="ko-KR" smtClean="0"/>
          </a:p>
          <a:p>
            <a:r>
              <a:rPr lang="ko-KR" altLang="en-US" smtClean="0"/>
              <a:t>킥</a:t>
            </a:r>
            <a:r>
              <a:rPr lang="en-US" altLang="ko-KR" smtClean="0"/>
              <a:t>-</a:t>
            </a:r>
            <a:r>
              <a:rPr lang="ko-KR" altLang="en-US" smtClean="0"/>
              <a:t>오프 미팅</a:t>
            </a:r>
            <a:endParaRPr lang="en-US" altLang="ko-KR" smtClean="0"/>
          </a:p>
          <a:p>
            <a:r>
              <a:rPr lang="ko-KR" altLang="en-US" smtClean="0"/>
              <a:t>요점</a:t>
            </a:r>
            <a:endParaRPr lang="ko-KR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코어팀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변화는 조직의 </a:t>
            </a:r>
            <a:r>
              <a:rPr lang="en-US" altLang="ko-KR" smtClean="0"/>
              <a:t>Key </a:t>
            </a:r>
            <a:r>
              <a:rPr lang="ko-KR" altLang="en-US" smtClean="0"/>
              <a:t>맨으로 구성된 팀에 의해 주도되어야 함 </a:t>
            </a:r>
            <a:endParaRPr lang="en-US" altLang="ko-KR" smtClean="0"/>
          </a:p>
          <a:p>
            <a:r>
              <a:rPr lang="ko-KR" altLang="en-US" smtClean="0"/>
              <a:t>팀원은 실질적으로 소프트웨어 개발하고 인도하는 사람으로 구성되어야 함 </a:t>
            </a:r>
            <a:endParaRPr lang="en-US" altLang="ko-KR" smtClean="0"/>
          </a:p>
          <a:p>
            <a:r>
              <a:rPr lang="ko-KR" altLang="en-US" smtClean="0"/>
              <a:t>코어팀은 최대한 빨리 많이 </a:t>
            </a:r>
            <a:r>
              <a:rPr lang="en-US" altLang="ko-KR" smtClean="0"/>
              <a:t>Agile </a:t>
            </a:r>
            <a:r>
              <a:rPr lang="ko-KR" altLang="en-US" smtClean="0"/>
              <a:t>기술을 배우고 기존 프로세스에 민첩성을 추가함</a:t>
            </a:r>
            <a:endParaRPr lang="en-US" altLang="ko-KR" smtClean="0"/>
          </a:p>
          <a:p>
            <a:r>
              <a:rPr lang="ko-KR" altLang="en-US" smtClean="0"/>
              <a:t>코어팀의 특징</a:t>
            </a:r>
            <a:endParaRPr lang="en-US" altLang="ko-KR" smtClean="0"/>
          </a:p>
          <a:p>
            <a:pPr lvl="1"/>
            <a:r>
              <a:rPr lang="ko-KR" altLang="en-US" smtClean="0"/>
              <a:t>지휘계통에 있지 않음 </a:t>
            </a:r>
            <a:endParaRPr lang="en-US" altLang="ko-KR" smtClean="0"/>
          </a:p>
          <a:p>
            <a:pPr lvl="1"/>
            <a:r>
              <a:rPr lang="ko-KR" altLang="en-US" smtClean="0"/>
              <a:t>실질적인 생산자이므로 개발환경에서 개발의 입력과 출력을 명확하게 알고 있음 </a:t>
            </a:r>
            <a:endParaRPr lang="en-US" altLang="ko-KR" smtClean="0"/>
          </a:p>
          <a:p>
            <a:pPr lvl="1"/>
            <a:r>
              <a:rPr lang="ko-KR" altLang="en-US" smtClean="0"/>
              <a:t>여러 부서로부터 왔으므로 조직의 변화를 주도할 수 있음 </a:t>
            </a:r>
            <a:endParaRPr lang="en-US" altLang="ko-KR" smtClean="0"/>
          </a:p>
          <a:p>
            <a:r>
              <a:rPr lang="ko-KR" altLang="en-US" smtClean="0"/>
              <a:t>외부 컨설턴트의 도움을 통한 </a:t>
            </a:r>
            <a:r>
              <a:rPr lang="en-US" altLang="ko-KR" smtClean="0"/>
              <a:t>Agile</a:t>
            </a:r>
            <a:r>
              <a:rPr lang="ko-KR" altLang="en-US" smtClean="0"/>
              <a:t> 도입보다 내부로부터의 </a:t>
            </a:r>
            <a:r>
              <a:rPr lang="en-US" altLang="ko-KR" smtClean="0"/>
              <a:t>Agile</a:t>
            </a:r>
            <a:r>
              <a:rPr lang="ko-KR" altLang="en-US" smtClean="0"/>
              <a:t> 변화가 더 효율적임  </a:t>
            </a:r>
            <a:endParaRPr lang="en-US" altLang="ko-KR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코어팀 구성원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고위 관리자의 지원을 획득한 후 </a:t>
            </a:r>
            <a:r>
              <a:rPr lang="en-US" altLang="ko-KR" smtClean="0"/>
              <a:t>Agile </a:t>
            </a:r>
            <a:r>
              <a:rPr lang="ko-KR" altLang="en-US" smtClean="0"/>
              <a:t>코어팀을 구성함</a:t>
            </a:r>
            <a:endParaRPr lang="en-US" altLang="ko-KR" smtClean="0"/>
          </a:p>
          <a:p>
            <a:r>
              <a:rPr lang="ko-KR" altLang="en-US" smtClean="0"/>
              <a:t>팀 구성원의 자격</a:t>
            </a:r>
            <a:endParaRPr lang="en-US" altLang="ko-KR" smtClean="0"/>
          </a:p>
          <a:p>
            <a:pPr lvl="1"/>
            <a:r>
              <a:rPr lang="ko-KR" altLang="en-US" smtClean="0"/>
              <a:t>실질적인 작업을 하는 사람</a:t>
            </a:r>
            <a:endParaRPr lang="en-US" altLang="ko-KR" smtClean="0"/>
          </a:p>
          <a:p>
            <a:pPr lvl="1"/>
            <a:r>
              <a:rPr lang="ko-KR" altLang="en-US" smtClean="0"/>
              <a:t>조직의 각 분야에서 최고의 인재</a:t>
            </a:r>
            <a:endParaRPr lang="en-US" altLang="ko-KR" smtClean="0"/>
          </a:p>
          <a:p>
            <a:pPr lvl="1"/>
            <a:r>
              <a:rPr lang="ko-KR" altLang="en-US" smtClean="0"/>
              <a:t>긍적적인 사고와 프로</a:t>
            </a:r>
            <a:r>
              <a:rPr lang="en-US" altLang="ko-KR" smtClean="0"/>
              <a:t>-Agile </a:t>
            </a:r>
            <a:r>
              <a:rPr lang="ko-KR" altLang="en-US" smtClean="0"/>
              <a:t>정신을 가진 사람 </a:t>
            </a:r>
            <a:endParaRPr lang="en-US" altLang="ko-KR" smtClean="0"/>
          </a:p>
          <a:p>
            <a:r>
              <a:rPr lang="ko-KR" altLang="en-US" smtClean="0"/>
              <a:t>팀 규모</a:t>
            </a:r>
            <a:endParaRPr lang="en-US" altLang="ko-KR" smtClean="0"/>
          </a:p>
          <a:p>
            <a:pPr lvl="1"/>
            <a:r>
              <a:rPr lang="ko-KR" altLang="en-US" smtClean="0"/>
              <a:t>충분히 작은 팀 </a:t>
            </a:r>
            <a:r>
              <a:rPr lang="en-US" altLang="ko-KR" smtClean="0">
                <a:sym typeface="Wingdings" pitchFamily="2" charset="2"/>
              </a:rPr>
              <a:t> Be Agile</a:t>
            </a:r>
          </a:p>
          <a:p>
            <a:pPr lvl="1"/>
            <a:r>
              <a:rPr lang="en-US" altLang="ko-KR" smtClean="0">
                <a:sym typeface="Wingdings" pitchFamily="2" charset="2"/>
              </a:rPr>
              <a:t>5~10</a:t>
            </a:r>
            <a:r>
              <a:rPr lang="ko-KR" altLang="en-US" smtClean="0">
                <a:sym typeface="Wingdings" pitchFamily="2" charset="2"/>
              </a:rPr>
              <a:t>명</a:t>
            </a:r>
            <a:endParaRPr lang="en-US" altLang="ko-KR" smtClean="0">
              <a:sym typeface="Wingdings" pitchFamily="2" charset="2"/>
            </a:endParaRPr>
          </a:p>
          <a:p>
            <a:pPr lvl="1"/>
            <a:r>
              <a:rPr lang="ko-KR" altLang="en-US" smtClean="0">
                <a:sym typeface="Wingdings" pitchFamily="2" charset="2"/>
              </a:rPr>
              <a:t>다양한 역할로부터</a:t>
            </a:r>
            <a:r>
              <a:rPr lang="en-US" altLang="ko-KR" smtClean="0">
                <a:sym typeface="Wingdings" pitchFamily="2" charset="2"/>
              </a:rPr>
              <a:t>…</a:t>
            </a:r>
            <a:endParaRPr lang="en-US" altLang="ko-KR" smtClean="0"/>
          </a:p>
        </p:txBody>
      </p:sp>
      <p:sp>
        <p:nvSpPr>
          <p:cNvPr id="5" name="직사각형 4"/>
          <p:cNvSpPr/>
          <p:nvPr/>
        </p:nvSpPr>
        <p:spPr bwMode="auto">
          <a:xfrm>
            <a:off x="3507820" y="3857628"/>
            <a:ext cx="2128360" cy="22145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algn="l" defTabSz="1038225">
              <a:spcBef>
                <a:spcPts val="0"/>
              </a:spcBef>
            </a:pP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CIO</a:t>
            </a:r>
          </a:p>
          <a:p>
            <a:pPr algn="l" defTabSz="1038225">
              <a:spcBef>
                <a:spcPts val="0"/>
              </a:spcBef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프로젝트 관리자</a:t>
            </a:r>
          </a:p>
          <a:p>
            <a:pPr algn="l" defTabSz="1038225">
              <a:spcBef>
                <a:spcPts val="0"/>
              </a:spcBef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개발자</a:t>
            </a:r>
          </a:p>
          <a:p>
            <a:pPr algn="l" defTabSz="1038225">
              <a:spcBef>
                <a:spcPts val="0"/>
              </a:spcBef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품질보증 전문가</a:t>
            </a:r>
          </a:p>
          <a:p>
            <a:pPr algn="l" defTabSz="1038225">
              <a:spcBef>
                <a:spcPts val="0"/>
              </a:spcBef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운영 전문가</a:t>
            </a:r>
          </a:p>
          <a:p>
            <a:pPr algn="l" defTabSz="1038225">
              <a:spcBef>
                <a:spcPts val="0"/>
              </a:spcBef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요구사항 전문가</a:t>
            </a:r>
          </a:p>
          <a:p>
            <a:pPr algn="l" defTabSz="1038225">
              <a:spcBef>
                <a:spcPts val="0"/>
              </a:spcBef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아키텍처 전문가</a:t>
            </a:r>
          </a:p>
          <a:p>
            <a:pPr algn="l" defTabSz="1038225">
              <a:spcBef>
                <a:spcPts val="0"/>
              </a:spcBef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상품관리자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algn="l" defTabSz="1038225">
              <a:spcBef>
                <a:spcPts val="0"/>
              </a:spcBef>
            </a:pP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…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킥</a:t>
            </a:r>
            <a:r>
              <a:rPr lang="en-US" altLang="ko-KR" smtClean="0"/>
              <a:t>-</a:t>
            </a:r>
            <a:r>
              <a:rPr lang="ko-KR" altLang="en-US" smtClean="0"/>
              <a:t>오프 미팅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기대치와 목표를 설정하기 위해 킥</a:t>
            </a:r>
            <a:r>
              <a:rPr lang="en-US" altLang="ko-KR" smtClean="0"/>
              <a:t>-</a:t>
            </a:r>
            <a:r>
              <a:rPr lang="ko-KR" altLang="en-US" smtClean="0"/>
              <a:t>오프 미팅을 가짐 </a:t>
            </a:r>
            <a:endParaRPr lang="en-US" altLang="ko-KR" smtClean="0"/>
          </a:p>
          <a:p>
            <a:r>
              <a:rPr lang="en-US" altLang="ko-KR" smtClean="0"/>
              <a:t>Agile </a:t>
            </a:r>
            <a:r>
              <a:rPr lang="ko-KR" altLang="en-US" smtClean="0"/>
              <a:t>이행의 당위성을 주제로 이야기를 시작함 </a:t>
            </a:r>
            <a:endParaRPr lang="en-US" altLang="ko-KR" smtClean="0"/>
          </a:p>
          <a:p>
            <a:r>
              <a:rPr lang="ko-KR" altLang="en-US" smtClean="0"/>
              <a:t>주제 </a:t>
            </a:r>
            <a:r>
              <a:rPr lang="en-US" altLang="ko-KR" smtClean="0"/>
              <a:t>- </a:t>
            </a:r>
            <a:r>
              <a:rPr lang="ko-KR" altLang="en-US" smtClean="0"/>
              <a:t>촛점을 프로세스에 맞춤</a:t>
            </a:r>
            <a:r>
              <a:rPr lang="en-US" altLang="ko-KR" smtClean="0"/>
              <a:t>, </a:t>
            </a:r>
            <a:r>
              <a:rPr lang="ko-KR" altLang="en-US" smtClean="0"/>
              <a:t>예산주제는 최소화 </a:t>
            </a:r>
            <a:endParaRPr lang="en-US" altLang="ko-KR" smtClean="0"/>
          </a:p>
          <a:p>
            <a:pPr lvl="1"/>
            <a:r>
              <a:rPr lang="en-US" altLang="ko-KR" smtClean="0"/>
              <a:t>00 </a:t>
            </a:r>
            <a:r>
              <a:rPr lang="ko-KR" altLang="en-US" smtClean="0"/>
              <a:t>미디어의 웹부서는 </a:t>
            </a:r>
            <a:r>
              <a:rPr lang="en-US" altLang="ko-KR" smtClean="0"/>
              <a:t>TV </a:t>
            </a:r>
            <a:r>
              <a:rPr lang="ko-KR" altLang="en-US" smtClean="0"/>
              <a:t>방송국의 보조 사이트가 아님</a:t>
            </a:r>
            <a:r>
              <a:rPr lang="en-US" altLang="ko-KR" smtClean="0"/>
              <a:t>. </a:t>
            </a:r>
            <a:r>
              <a:rPr lang="ko-KR" altLang="en-US" smtClean="0"/>
              <a:t>웹사이트는 고유의 방문자와 광고주를 가짐</a:t>
            </a:r>
            <a:endParaRPr lang="en-US" altLang="ko-KR" smtClean="0"/>
          </a:p>
          <a:p>
            <a:pPr lvl="1"/>
            <a:r>
              <a:rPr lang="ko-KR" altLang="en-US" smtClean="0"/>
              <a:t>웹사이트 수의 증가에 따라 애플리케이션 요청이 </a:t>
            </a:r>
            <a:r>
              <a:rPr lang="en-US" altLang="ko-KR" smtClean="0"/>
              <a:t>70% </a:t>
            </a:r>
            <a:r>
              <a:rPr lang="ko-KR" altLang="en-US" smtClean="0"/>
              <a:t>증가함 </a:t>
            </a:r>
            <a:endParaRPr lang="en-US" altLang="ko-KR" smtClean="0"/>
          </a:p>
          <a:p>
            <a:pPr lvl="1"/>
            <a:r>
              <a:rPr lang="ko-KR" altLang="en-US" smtClean="0"/>
              <a:t>많은 기능요구들이 시간에 민감함</a:t>
            </a:r>
            <a:r>
              <a:rPr lang="en-US" altLang="ko-KR" smtClean="0"/>
              <a:t>. </a:t>
            </a:r>
            <a:r>
              <a:rPr lang="ko-KR" altLang="en-US" smtClean="0"/>
              <a:t>만약 요청이 제때 완료되지 못하면 경쟁력을 잃음 </a:t>
            </a:r>
            <a:endParaRPr lang="en-US" altLang="ko-KR" smtClean="0"/>
          </a:p>
          <a:p>
            <a:pPr lvl="1"/>
            <a:r>
              <a:rPr lang="ko-KR" altLang="en-US" smtClean="0"/>
              <a:t>기존 개발 프로세스는 현재의 촉박한 일정과 지속적으로 변화는 요건에 맞지 않음 </a:t>
            </a:r>
            <a:endParaRPr lang="en-US" altLang="ko-KR" smtClean="0"/>
          </a:p>
          <a:p>
            <a:pPr lvl="1"/>
            <a:r>
              <a:rPr lang="ko-KR" altLang="en-US" smtClean="0"/>
              <a:t>신속한 개발을 다루는 보다 나은 방법이 필요함</a:t>
            </a:r>
            <a:endParaRPr lang="en-US" altLang="ko-KR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킥</a:t>
            </a:r>
            <a:r>
              <a:rPr lang="en-US" altLang="ko-KR" smtClean="0"/>
              <a:t>-</a:t>
            </a:r>
            <a:r>
              <a:rPr lang="ko-KR" altLang="en-US" smtClean="0"/>
              <a:t>오프 미팅 </a:t>
            </a:r>
            <a:r>
              <a:rPr lang="en-US" altLang="ko-KR" smtClean="0"/>
              <a:t>– </a:t>
            </a:r>
            <a:r>
              <a:rPr lang="ko-KR" altLang="en-US" smtClean="0"/>
              <a:t>어려운 질문 </a:t>
            </a:r>
            <a:r>
              <a:rPr lang="en-US" altLang="ko-KR" smtClean="0"/>
              <a:t>(1/2)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킥</a:t>
            </a:r>
            <a:r>
              <a:rPr lang="en-US" altLang="ko-KR" smtClean="0"/>
              <a:t>-</a:t>
            </a:r>
            <a:r>
              <a:rPr lang="ko-KR" altLang="en-US" smtClean="0"/>
              <a:t>오프 미팅 중에 어려운 질문들을 만나게 됨 </a:t>
            </a:r>
            <a:endParaRPr lang="en-US" altLang="ko-KR" smtClean="0"/>
          </a:p>
          <a:p>
            <a:pPr lvl="1"/>
            <a:r>
              <a:rPr lang="ko-KR" altLang="en-US" smtClean="0"/>
              <a:t>방법론을 만들 수 없어요</a:t>
            </a:r>
            <a:r>
              <a:rPr lang="en-US" altLang="ko-KR" smtClean="0"/>
              <a:t>, Agile</a:t>
            </a:r>
            <a:r>
              <a:rPr lang="ko-KR" altLang="en-US" smtClean="0"/>
              <a:t>에 대해 아는 것이 없거든요</a:t>
            </a:r>
            <a:endParaRPr lang="en-US" altLang="ko-KR" smtClean="0"/>
          </a:p>
          <a:p>
            <a:pPr lvl="1"/>
            <a:r>
              <a:rPr lang="ko-KR" altLang="en-US" smtClean="0"/>
              <a:t>이런 일이라면 컨설턴트가 와야 할 것 같은데요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b="1" smtClean="0"/>
              <a:t>이전에도 변화를 시도했었죠</a:t>
            </a:r>
            <a:r>
              <a:rPr lang="en-US" altLang="ko-KR" b="1" smtClean="0"/>
              <a:t>, </a:t>
            </a:r>
            <a:r>
              <a:rPr lang="ko-KR" altLang="en-US" b="1" smtClean="0"/>
              <a:t>하지만 번번히 실패했거든요</a:t>
            </a:r>
            <a:r>
              <a:rPr lang="en-US" altLang="ko-KR" b="1" smtClean="0"/>
              <a:t>. </a:t>
            </a:r>
          </a:p>
          <a:p>
            <a:pPr lvl="1"/>
            <a:r>
              <a:rPr lang="ko-KR" altLang="en-US" smtClean="0"/>
              <a:t>우리 역할이 뭐죠</a:t>
            </a:r>
            <a:r>
              <a:rPr lang="en-US" altLang="ko-KR" smtClean="0"/>
              <a:t>?</a:t>
            </a:r>
          </a:p>
          <a:p>
            <a:pPr lvl="1"/>
            <a:r>
              <a:rPr lang="ko-KR" altLang="en-US" smtClean="0"/>
              <a:t>임원 분의 역할은 뭐죠</a:t>
            </a:r>
            <a:r>
              <a:rPr lang="en-US" altLang="ko-KR" smtClean="0"/>
              <a:t>?</a:t>
            </a:r>
          </a:p>
          <a:p>
            <a:r>
              <a:rPr lang="ko-KR" altLang="en-US" smtClean="0"/>
              <a:t>실패에 대한 대답</a:t>
            </a:r>
            <a:endParaRPr lang="en-US" altLang="ko-KR" smtClean="0"/>
          </a:p>
          <a:p>
            <a:pPr lvl="1"/>
            <a:r>
              <a:rPr lang="ko-KR" altLang="en-US" smtClean="0"/>
              <a:t>설계는 업무를 잘 이해하는 전문가가 할 예정입니다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이전 프로세스 중에서 검증된 가치가 있는 부분은 그대로 사용할 예정입니다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위험을 줄이기 위해 방법론은 한 번에 만들지 않고 반복적으로 진행할 예정입니다</a:t>
            </a:r>
            <a:r>
              <a:rPr lang="en-US" altLang="ko-KR" smtClean="0"/>
              <a:t>. </a:t>
            </a:r>
            <a:r>
              <a:rPr lang="ko-KR" altLang="en-US" smtClean="0"/>
              <a:t>추가로 중요한 프로세스 상에서 베타 테스트 하는 것 같은 일을 없을 겁니다</a:t>
            </a:r>
            <a:r>
              <a:rPr lang="en-US" altLang="ko-KR" smtClean="0"/>
              <a:t>.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킥</a:t>
            </a:r>
            <a:r>
              <a:rPr lang="en-US" altLang="ko-KR" smtClean="0"/>
              <a:t>-</a:t>
            </a:r>
            <a:r>
              <a:rPr lang="ko-KR" altLang="en-US" smtClean="0"/>
              <a:t>오프 미팅 </a:t>
            </a:r>
            <a:r>
              <a:rPr lang="en-US" altLang="ko-KR" smtClean="0"/>
              <a:t>– </a:t>
            </a:r>
            <a:r>
              <a:rPr lang="ko-KR" altLang="en-US" smtClean="0"/>
              <a:t>어려운 질문</a:t>
            </a:r>
            <a:r>
              <a:rPr lang="en-US" altLang="ko-KR" smtClean="0"/>
              <a:t>(2/2)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역할에 대한 대답 </a:t>
            </a:r>
            <a:endParaRPr lang="en-US" altLang="ko-KR" smtClean="0"/>
          </a:p>
          <a:p>
            <a:pPr lvl="1"/>
            <a:r>
              <a:rPr lang="ko-KR" altLang="en-US" smtClean="0"/>
              <a:t>교육훈련</a:t>
            </a:r>
            <a:endParaRPr lang="en-US" altLang="ko-KR" smtClean="0"/>
          </a:p>
          <a:p>
            <a:pPr lvl="1"/>
            <a:r>
              <a:rPr lang="ko-KR" altLang="en-US" smtClean="0"/>
              <a:t>기존 프로젝트와 개발 프로세스 문서화 </a:t>
            </a:r>
            <a:endParaRPr lang="en-US" altLang="ko-KR" smtClean="0"/>
          </a:p>
          <a:p>
            <a:pPr lvl="1"/>
            <a:r>
              <a:rPr lang="ko-KR" altLang="en-US" smtClean="0"/>
              <a:t>현재 프로세스에서 버릴 것과 유지할 것을 판단</a:t>
            </a:r>
            <a:endParaRPr lang="en-US" altLang="ko-KR" smtClean="0"/>
          </a:p>
          <a:p>
            <a:pPr lvl="1"/>
            <a:r>
              <a:rPr lang="ko-KR" altLang="en-US" smtClean="0"/>
              <a:t>기존 프로세스와 순수한 </a:t>
            </a:r>
            <a:r>
              <a:rPr lang="en-US" altLang="ko-KR" smtClean="0"/>
              <a:t>Agile </a:t>
            </a:r>
            <a:r>
              <a:rPr lang="ko-KR" altLang="en-US" smtClean="0"/>
              <a:t>프로세스를 비교</a:t>
            </a:r>
            <a:endParaRPr lang="en-US" altLang="ko-KR" smtClean="0"/>
          </a:p>
          <a:p>
            <a:pPr lvl="1"/>
            <a:r>
              <a:rPr lang="en-US" altLang="ko-KR" smtClean="0"/>
              <a:t>Agile</a:t>
            </a:r>
            <a:r>
              <a:rPr lang="ko-KR" altLang="en-US" smtClean="0"/>
              <a:t>원칙과 수행 작업의 현실을 바탕으로 새로운 방법론을 설계</a:t>
            </a:r>
            <a:endParaRPr lang="en-US" altLang="ko-KR" smtClean="0"/>
          </a:p>
          <a:p>
            <a:pPr lvl="1"/>
            <a:r>
              <a:rPr lang="ko-KR" altLang="en-US" smtClean="0"/>
              <a:t>설계에 대한 피드백을 받고 고민을 함 </a:t>
            </a:r>
            <a:endParaRPr lang="en-US" altLang="ko-KR" smtClean="0"/>
          </a:p>
          <a:p>
            <a:pPr lvl="1"/>
            <a:r>
              <a:rPr lang="ko-KR" altLang="en-US" smtClean="0"/>
              <a:t>우선순위가 중하인 프로젝트에서 설계한 내용을 테스트 </a:t>
            </a:r>
            <a:endParaRPr lang="en-US" altLang="ko-KR" smtClean="0"/>
          </a:p>
          <a:p>
            <a:pPr lvl="1"/>
            <a:r>
              <a:rPr lang="ko-KR" altLang="en-US" smtClean="0"/>
              <a:t>테스트 적용을 통한 학습 </a:t>
            </a:r>
            <a:endParaRPr lang="en-US" altLang="ko-KR" smtClean="0"/>
          </a:p>
          <a:p>
            <a:pPr lvl="1"/>
            <a:r>
              <a:rPr lang="ko-KR" altLang="en-US" smtClean="0"/>
              <a:t>방법론이 모든 프로젝트와 팀에 충분히 사용될 정도가지 개선과 테스트를 지속함 </a:t>
            </a:r>
            <a:endParaRPr lang="en-US" altLang="ko-KR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액티비티 비교</a:t>
            </a:r>
          </a:p>
        </p:txBody>
      </p:sp>
      <p:sp>
        <p:nvSpPr>
          <p:cNvPr id="575491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RUP</a:t>
            </a:r>
            <a:r>
              <a:rPr lang="ko-KR" altLang="en-US"/>
              <a:t>의 액티비티 정의</a:t>
            </a:r>
          </a:p>
          <a:p>
            <a:pPr lvl="1"/>
            <a:r>
              <a:rPr lang="ko-KR" altLang="en-US" smtClean="0"/>
              <a:t>역할이 수행하는 </a:t>
            </a:r>
            <a:r>
              <a:rPr lang="ko-KR" altLang="en-US"/>
              <a:t>작업으로 어떤 산출물을 입력으로 받아 새로운 또는 변경된 산출물을 </a:t>
            </a:r>
            <a:r>
              <a:rPr lang="ko-KR" altLang="en-US" smtClean="0"/>
              <a:t>생산함</a:t>
            </a:r>
            <a:endParaRPr lang="en-US" altLang="ko-KR"/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1202097" y="2285992"/>
            <a:ext cx="3352800" cy="304800"/>
          </a:xfrm>
          <a:prstGeom prst="rect">
            <a:avLst/>
          </a:prstGeom>
          <a:solidFill>
            <a:srgbClr val="C0C0C0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/>
            <a:r>
              <a:rPr lang="en-US" altLang="ko-KR" sz="1200" b="1"/>
              <a:t>XP</a:t>
            </a:r>
            <a:r>
              <a:rPr lang="en-US" altLang="ko-KR" sz="1200" b="1">
                <a:latin typeface="Times New Roman"/>
              </a:rPr>
              <a:t>’</a:t>
            </a:r>
            <a:r>
              <a:rPr lang="en-US" altLang="ko-KR" sz="1200" b="1"/>
              <a:t>s </a:t>
            </a:r>
            <a:r>
              <a:rPr lang="en-US" altLang="ko-KR" sz="1200" b="1" u="sng"/>
              <a:t>Activities</a:t>
            </a:r>
          </a:p>
        </p:txBody>
      </p:sp>
      <p:sp>
        <p:nvSpPr>
          <p:cNvPr id="575493" name="Rectangle 5"/>
          <p:cNvSpPr>
            <a:spLocks noChangeArrowheads="1"/>
          </p:cNvSpPr>
          <p:nvPr/>
        </p:nvSpPr>
        <p:spPr bwMode="auto">
          <a:xfrm>
            <a:off x="4554897" y="2285992"/>
            <a:ext cx="3200400" cy="304800"/>
          </a:xfrm>
          <a:prstGeom prst="rect">
            <a:avLst/>
          </a:prstGeom>
          <a:solidFill>
            <a:srgbClr val="C0C0C0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/>
            <a:r>
              <a:rPr lang="en-US" altLang="ko-KR" sz="1200" b="1"/>
              <a:t>RUP</a:t>
            </a:r>
            <a:r>
              <a:rPr lang="en-US" altLang="ko-KR" sz="1200" b="1">
                <a:latin typeface="Times New Roman"/>
              </a:rPr>
              <a:t>’</a:t>
            </a:r>
            <a:r>
              <a:rPr lang="en-US" altLang="ko-KR" sz="1200" b="1"/>
              <a:t>s </a:t>
            </a:r>
            <a:r>
              <a:rPr lang="en-US" altLang="ko-KR" sz="1200" b="1" u="sng"/>
              <a:t>Desciplines</a:t>
            </a:r>
          </a:p>
        </p:txBody>
      </p:sp>
      <p:sp>
        <p:nvSpPr>
          <p:cNvPr id="575494" name="Rectangle 6"/>
          <p:cNvSpPr>
            <a:spLocks noChangeArrowheads="1"/>
          </p:cNvSpPr>
          <p:nvPr/>
        </p:nvSpPr>
        <p:spPr bwMode="auto">
          <a:xfrm>
            <a:off x="1202097" y="2590792"/>
            <a:ext cx="3352800" cy="175260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>
              <a:buFontTx/>
              <a:buChar char="-"/>
            </a:pPr>
            <a:r>
              <a:rPr lang="en-US" altLang="ko-KR" sz="1200"/>
              <a:t>Coding</a:t>
            </a:r>
          </a:p>
          <a:p>
            <a:pPr algn="l">
              <a:buFontTx/>
              <a:buChar char="-"/>
            </a:pPr>
            <a:r>
              <a:rPr lang="en-US" altLang="ko-KR" sz="1200"/>
              <a:t>Testing</a:t>
            </a:r>
          </a:p>
          <a:p>
            <a:pPr algn="l">
              <a:buFontTx/>
              <a:buChar char="-"/>
            </a:pPr>
            <a:r>
              <a:rPr lang="en-US" altLang="ko-KR" sz="1200"/>
              <a:t>Listening</a:t>
            </a:r>
          </a:p>
          <a:p>
            <a:pPr algn="l">
              <a:buFontTx/>
              <a:buChar char="-"/>
            </a:pPr>
            <a:r>
              <a:rPr lang="en-US" altLang="ko-KR" sz="1200"/>
              <a:t>Designing</a:t>
            </a:r>
          </a:p>
        </p:txBody>
      </p:sp>
      <p:sp>
        <p:nvSpPr>
          <p:cNvPr id="575495" name="Rectangle 7"/>
          <p:cNvSpPr>
            <a:spLocks noChangeArrowheads="1"/>
          </p:cNvSpPr>
          <p:nvPr/>
        </p:nvSpPr>
        <p:spPr bwMode="auto">
          <a:xfrm>
            <a:off x="4554897" y="2590792"/>
            <a:ext cx="3200400" cy="175260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>
              <a:buFontTx/>
              <a:buChar char="-"/>
            </a:pPr>
            <a:r>
              <a:rPr lang="en-US" altLang="ko-KR" sz="1200"/>
              <a:t>Business Modeling</a:t>
            </a:r>
          </a:p>
          <a:p>
            <a:pPr algn="l">
              <a:buFontTx/>
              <a:buChar char="-"/>
            </a:pPr>
            <a:r>
              <a:rPr lang="en-US" altLang="ko-KR" sz="1200"/>
              <a:t>Requirements</a:t>
            </a:r>
          </a:p>
          <a:p>
            <a:pPr algn="l">
              <a:buFontTx/>
              <a:buChar char="-"/>
            </a:pPr>
            <a:r>
              <a:rPr lang="en-US" altLang="ko-KR" sz="1200" b="1" u="sng"/>
              <a:t>Analysis &amp; Design</a:t>
            </a:r>
          </a:p>
          <a:p>
            <a:pPr algn="l">
              <a:buFontTx/>
              <a:buChar char="-"/>
            </a:pPr>
            <a:r>
              <a:rPr lang="en-US" altLang="ko-KR" sz="1200"/>
              <a:t>Implementation</a:t>
            </a:r>
          </a:p>
          <a:p>
            <a:pPr algn="l">
              <a:buFontTx/>
              <a:buChar char="-"/>
            </a:pPr>
            <a:r>
              <a:rPr lang="en-US" altLang="ko-KR" sz="1200"/>
              <a:t>Test</a:t>
            </a:r>
          </a:p>
          <a:p>
            <a:pPr algn="l">
              <a:buFontTx/>
              <a:buChar char="-"/>
            </a:pPr>
            <a:r>
              <a:rPr lang="en-US" altLang="ko-KR" sz="1200"/>
              <a:t>Deployment</a:t>
            </a:r>
          </a:p>
          <a:p>
            <a:pPr algn="l">
              <a:buFontTx/>
              <a:buChar char="-"/>
            </a:pPr>
            <a:r>
              <a:rPr lang="en-US" altLang="ko-KR" sz="1200"/>
              <a:t>Configuration and Change management</a:t>
            </a:r>
          </a:p>
          <a:p>
            <a:pPr algn="l">
              <a:buFontTx/>
              <a:buChar char="-"/>
            </a:pPr>
            <a:r>
              <a:rPr lang="en-US" altLang="ko-KR" sz="1200"/>
              <a:t>Project management</a:t>
            </a:r>
          </a:p>
          <a:p>
            <a:pPr algn="l">
              <a:buFontTx/>
              <a:buChar char="-"/>
            </a:pPr>
            <a:r>
              <a:rPr lang="en-US" altLang="ko-KR" sz="1200"/>
              <a:t>Environment</a:t>
            </a:r>
          </a:p>
        </p:txBody>
      </p:sp>
      <p:pic>
        <p:nvPicPr>
          <p:cNvPr id="575498" name="Picture 10" descr="D:\Rational\RationalUnifiedProcess\process\workers\images\wk_sysan.gif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1202097" y="4419592"/>
            <a:ext cx="6553200" cy="2152680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</p:spPr>
      </p:pic>
      <p:sp>
        <p:nvSpPr>
          <p:cNvPr id="575501" name="Freeform 13"/>
          <p:cNvSpPr>
            <a:spLocks/>
          </p:cNvSpPr>
          <p:nvPr/>
        </p:nvSpPr>
        <p:spPr bwMode="auto">
          <a:xfrm>
            <a:off x="3564297" y="3124192"/>
            <a:ext cx="1066800" cy="1447800"/>
          </a:xfrm>
          <a:custGeom>
            <a:avLst/>
            <a:gdLst/>
            <a:ahLst/>
            <a:cxnLst>
              <a:cxn ang="0">
                <a:pos x="672" y="0"/>
              </a:cxn>
              <a:cxn ang="0">
                <a:pos x="288" y="96"/>
              </a:cxn>
              <a:cxn ang="0">
                <a:pos x="96" y="336"/>
              </a:cxn>
              <a:cxn ang="0">
                <a:pos x="0" y="912"/>
              </a:cxn>
            </a:cxnLst>
            <a:rect l="0" t="0" r="r" b="b"/>
            <a:pathLst>
              <a:path w="672" h="912">
                <a:moveTo>
                  <a:pt x="672" y="0"/>
                </a:moveTo>
                <a:cubicBezTo>
                  <a:pt x="528" y="20"/>
                  <a:pt x="384" y="40"/>
                  <a:pt x="288" y="96"/>
                </a:cubicBezTo>
                <a:cubicBezTo>
                  <a:pt x="192" y="152"/>
                  <a:pt x="144" y="200"/>
                  <a:pt x="96" y="336"/>
                </a:cubicBezTo>
                <a:cubicBezTo>
                  <a:pt x="48" y="472"/>
                  <a:pt x="24" y="692"/>
                  <a:pt x="0" y="912"/>
                </a:cubicBezTo>
              </a:path>
            </a:pathLst>
          </a:custGeom>
          <a:noFill/>
          <a:ln w="25400" cap="flat" cmpd="sng">
            <a:solidFill>
              <a:srgbClr val="333333"/>
            </a:solidFill>
            <a:prstDash val="solid"/>
            <a:round/>
            <a:headEnd type="none" w="med" len="med"/>
            <a:tailEnd type="arrow" w="lg" len="lg"/>
          </a:ln>
          <a:effectLst/>
        </p:spPr>
        <p:txBody>
          <a:bodyPr anchor="b"/>
          <a:lstStyle/>
          <a:p>
            <a:endParaRPr lang="ko-KR" altLang="en-US"/>
          </a:p>
        </p:txBody>
      </p:sp>
    </p:spTree>
  </p:cSld>
  <p:clrMapOvr>
    <a:masterClrMapping/>
  </p:clrMapOvr>
  <p:transition spd="med">
    <p:fad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요점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어떤 조직의 변화든 인식하고</a:t>
            </a:r>
            <a:r>
              <a:rPr lang="en-US" altLang="ko-KR" smtClean="0"/>
              <a:t>, </a:t>
            </a:r>
            <a:r>
              <a:rPr lang="ko-KR" altLang="en-US" smtClean="0"/>
              <a:t>지원을 얻고</a:t>
            </a:r>
            <a:r>
              <a:rPr lang="en-US" altLang="ko-KR" smtClean="0"/>
              <a:t>, </a:t>
            </a:r>
            <a:r>
              <a:rPr lang="ko-KR" altLang="en-US" smtClean="0"/>
              <a:t>주도할 필요가 있음</a:t>
            </a:r>
            <a:r>
              <a:rPr lang="en-US" altLang="ko-KR" smtClean="0"/>
              <a:t>. </a:t>
            </a:r>
            <a:r>
              <a:rPr lang="ko-KR" altLang="en-US" smtClean="0"/>
              <a:t>코어팀은 지원획득에 도움이 됨 </a:t>
            </a:r>
            <a:endParaRPr lang="en-US" altLang="ko-KR" smtClean="0"/>
          </a:p>
          <a:p>
            <a:r>
              <a:rPr lang="ko-KR" altLang="en-US" smtClean="0"/>
              <a:t>관리 조직에 의한 엄격한 변화주도는 대체로 실패하고 부분적인 성공만을 가져옴</a:t>
            </a:r>
            <a:endParaRPr lang="en-US" altLang="ko-KR" smtClean="0"/>
          </a:p>
          <a:p>
            <a:r>
              <a:rPr lang="ko-KR" altLang="en-US" smtClean="0"/>
              <a:t>코아팀 구성원은 다양한 분야의 전문가로 구성함으로써</a:t>
            </a:r>
            <a:r>
              <a:rPr lang="en-US" altLang="ko-KR" smtClean="0"/>
              <a:t> </a:t>
            </a:r>
            <a:r>
              <a:rPr lang="ko-KR" altLang="en-US" smtClean="0"/>
              <a:t>설계된 프로세스를 다양한 관점에서 평가할 수 있음</a:t>
            </a:r>
            <a:endParaRPr lang="en-US" altLang="ko-KR" smtClean="0"/>
          </a:p>
          <a:p>
            <a:r>
              <a:rPr lang="ko-KR" altLang="en-US" smtClean="0"/>
              <a:t>코어팀원들에게 </a:t>
            </a:r>
            <a:r>
              <a:rPr lang="en-US" altLang="ko-KR" smtClean="0"/>
              <a:t>Agile </a:t>
            </a:r>
            <a:r>
              <a:rPr lang="ko-KR" altLang="en-US" smtClean="0"/>
              <a:t>프로세스 추구의 당위성에 대해 설명해야 함 </a:t>
            </a:r>
            <a:endParaRPr lang="en-US" altLang="ko-KR" smtClean="0"/>
          </a:p>
          <a:p>
            <a:r>
              <a:rPr lang="ko-KR" altLang="en-US" smtClean="0"/>
              <a:t>코어팀원들의 역할이 무엇이며 다음 주에 할 일을 구체적으로 제시해야 함 </a:t>
            </a:r>
            <a:endParaRPr lang="en-US" altLang="ko-KR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3.3 Agile </a:t>
            </a:r>
            <a:r>
              <a:rPr lang="ko-KR" altLang="en-US" smtClean="0"/>
              <a:t>마음가짐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개요</a:t>
            </a:r>
          </a:p>
          <a:p>
            <a:r>
              <a:rPr lang="en-US" altLang="ko-KR" smtClean="0"/>
              <a:t>Agile </a:t>
            </a:r>
            <a:r>
              <a:rPr lang="ko-KR" altLang="en-US" smtClean="0"/>
              <a:t>관리</a:t>
            </a:r>
            <a:endParaRPr lang="en-US" altLang="ko-KR" smtClean="0"/>
          </a:p>
          <a:p>
            <a:r>
              <a:rPr lang="en-US" altLang="ko-KR" smtClean="0"/>
              <a:t>Agile </a:t>
            </a:r>
            <a:r>
              <a:rPr lang="ko-KR" altLang="en-US" smtClean="0"/>
              <a:t>마음가짐 만들기</a:t>
            </a:r>
            <a:endParaRPr lang="en-US" altLang="ko-KR" smtClean="0"/>
          </a:p>
          <a:p>
            <a:r>
              <a:rPr lang="ko-KR" altLang="en-US" smtClean="0"/>
              <a:t>요점</a:t>
            </a:r>
            <a:endParaRPr lang="ko-KR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개요 </a:t>
            </a:r>
            <a:r>
              <a:rPr lang="en-US" altLang="ko-KR" smtClean="0"/>
              <a:t>(1/2)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smtClean="0"/>
              <a:t>Agile</a:t>
            </a:r>
            <a:r>
              <a:rPr lang="ko-KR" altLang="en-US" smtClean="0"/>
              <a:t>로의 이행은 프로세스 변경 이상이며 조직의 작업문화 안에서의 변화 요구</a:t>
            </a:r>
            <a:endParaRPr lang="en-US" altLang="ko-KR" smtClean="0"/>
          </a:p>
          <a:p>
            <a:r>
              <a:rPr lang="ko-KR" altLang="en-US" smtClean="0"/>
              <a:t>작업문화 안에서의 변화가 어려운 이유</a:t>
            </a:r>
            <a:endParaRPr lang="en-US" altLang="ko-KR" smtClean="0"/>
          </a:p>
          <a:p>
            <a:pPr lvl="1"/>
            <a:r>
              <a:rPr lang="ko-KR" altLang="en-US" smtClean="0"/>
              <a:t>성공하든 아니든 조직은 현재 프로세스에서 평안함으로 느낌</a:t>
            </a:r>
            <a:endParaRPr lang="en-US" altLang="ko-KR" smtClean="0"/>
          </a:p>
          <a:p>
            <a:pPr lvl="1"/>
            <a:r>
              <a:rPr lang="ko-KR" altLang="en-US" smtClean="0"/>
              <a:t>많은 사람들은 관리를 제대로 못했기 때문에 요구사항이 변경된다고 믿고 있음</a:t>
            </a:r>
            <a:r>
              <a:rPr lang="en-US" altLang="ko-KR" smtClean="0"/>
              <a:t>. </a:t>
            </a:r>
            <a:r>
              <a:rPr lang="ko-KR" altLang="en-US" smtClean="0"/>
              <a:t>이런 사람들은 변화를 수용하는 프로세스를 깊이있게 이해하지 못함 </a:t>
            </a:r>
            <a:endParaRPr lang="en-US" altLang="ko-KR" smtClean="0"/>
          </a:p>
          <a:p>
            <a:pPr lvl="1"/>
            <a:r>
              <a:rPr lang="ko-KR" altLang="en-US" smtClean="0"/>
              <a:t>대부분의 관리자들은 이벤트 관리 훈련을 받아왔다</a:t>
            </a:r>
            <a:r>
              <a:rPr lang="en-US" altLang="ko-KR" smtClean="0"/>
              <a:t>. </a:t>
            </a:r>
            <a:r>
              <a:rPr lang="ko-KR" altLang="en-US" smtClean="0"/>
              <a:t>개발팀에게 인도 작업을 넘겨주거나 프로젝트를 주도할 힘을 주는 것은 직관적이지 못하다고 생각함</a:t>
            </a:r>
            <a:endParaRPr lang="en-US" altLang="ko-KR" smtClean="0"/>
          </a:p>
          <a:p>
            <a:pPr lvl="1"/>
            <a:r>
              <a:rPr lang="ko-KR" altLang="en-US" smtClean="0"/>
              <a:t>대규모 회사에서는 전체 그룹이 프로젝트를 조정하고 관찰함</a:t>
            </a:r>
            <a:r>
              <a:rPr lang="en-US" altLang="ko-KR" smtClean="0"/>
              <a:t>. </a:t>
            </a:r>
            <a:r>
              <a:rPr lang="ko-KR" altLang="en-US" smtClean="0"/>
              <a:t>이런 환경에서 </a:t>
            </a:r>
            <a:r>
              <a:rPr lang="en-US" altLang="ko-KR" smtClean="0"/>
              <a:t>Agile </a:t>
            </a:r>
            <a:r>
              <a:rPr lang="ko-KR" altLang="en-US" smtClean="0"/>
              <a:t>팀의 필요성은 매우 낮음 </a:t>
            </a:r>
            <a:endParaRPr lang="en-US" altLang="ko-KR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 bwMode="auto">
          <a:xfrm>
            <a:off x="3892108" y="4572008"/>
            <a:ext cx="1359785" cy="1714512"/>
          </a:xfrm>
          <a:prstGeom prst="ellipse">
            <a:avLst/>
          </a:prstGeom>
          <a:solidFill>
            <a:schemeClr val="bg1">
              <a:lumMod val="95000"/>
              <a:alpha val="32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중역 지원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개요</a:t>
            </a:r>
            <a:r>
              <a:rPr lang="en-US" altLang="ko-KR" smtClean="0"/>
              <a:t>(2/2)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문화관련 이슈 해결</a:t>
            </a:r>
            <a:endParaRPr lang="en-US" altLang="ko-KR" smtClean="0"/>
          </a:p>
          <a:p>
            <a:pPr lvl="1"/>
            <a:r>
              <a:rPr lang="ko-KR" altLang="en-US" smtClean="0"/>
              <a:t>각 그룹이 당면한 문화 요구를 해결하고자 함</a:t>
            </a:r>
            <a:r>
              <a:rPr lang="en-US" altLang="ko-KR" smtClean="0"/>
              <a:t>. </a:t>
            </a:r>
            <a:r>
              <a:rPr lang="ko-KR" altLang="en-US" smtClean="0"/>
              <a:t>이를 위해 결재라인</a:t>
            </a:r>
            <a:r>
              <a:rPr lang="en-US" altLang="ko-KR" smtClean="0"/>
              <a:t>, </a:t>
            </a:r>
            <a:r>
              <a:rPr lang="ko-KR" altLang="en-US" smtClean="0"/>
              <a:t>팀</a:t>
            </a:r>
            <a:r>
              <a:rPr lang="en-US" altLang="ko-KR" smtClean="0"/>
              <a:t>, </a:t>
            </a:r>
            <a:r>
              <a:rPr lang="ko-KR" altLang="en-US" smtClean="0"/>
              <a:t>개인</a:t>
            </a:r>
            <a:r>
              <a:rPr lang="en-US" altLang="ko-KR" smtClean="0"/>
              <a:t>, </a:t>
            </a:r>
            <a:r>
              <a:rPr lang="ko-KR" altLang="en-US" smtClean="0"/>
              <a:t>임원 등의 지원을 얻기 위해 게임 계획을 준비함</a:t>
            </a:r>
            <a:endParaRPr lang="en-US" altLang="ko-KR" smtClean="0"/>
          </a:p>
          <a:p>
            <a:pPr lvl="1"/>
            <a:r>
              <a:rPr lang="en-US" altLang="ko-KR" smtClean="0"/>
              <a:t>Agile </a:t>
            </a:r>
            <a:r>
              <a:rPr lang="ko-KR" altLang="en-US" smtClean="0"/>
              <a:t>문화를 확산하는 실행지침을 시행함으로써 이문제를 해결하고자 함</a:t>
            </a:r>
            <a:r>
              <a:rPr lang="en-US" altLang="ko-KR" smtClean="0"/>
              <a:t>. </a:t>
            </a:r>
            <a:r>
              <a:rPr lang="ko-KR" altLang="en-US" smtClean="0"/>
              <a:t>고객 참여</a:t>
            </a:r>
            <a:r>
              <a:rPr lang="en-US" altLang="ko-KR" smtClean="0"/>
              <a:t>, </a:t>
            </a:r>
            <a:r>
              <a:rPr lang="ko-KR" altLang="en-US" smtClean="0"/>
              <a:t>테스트 먼저</a:t>
            </a:r>
            <a:r>
              <a:rPr lang="en-US" altLang="ko-KR" smtClean="0"/>
              <a:t>, </a:t>
            </a:r>
            <a:r>
              <a:rPr lang="ko-KR" altLang="en-US" smtClean="0"/>
              <a:t>협업을 통한 결정 등의 실행지침은 회사에 </a:t>
            </a:r>
            <a:r>
              <a:rPr lang="en-US" altLang="ko-KR" smtClean="0"/>
              <a:t>Agile </a:t>
            </a:r>
            <a:r>
              <a:rPr lang="ko-KR" altLang="en-US" smtClean="0"/>
              <a:t>사고를 확산시켜줌</a:t>
            </a:r>
            <a:endParaRPr lang="en-US" altLang="ko-KR" smtClean="0"/>
          </a:p>
          <a:p>
            <a:r>
              <a:rPr lang="en-US" altLang="ko-KR" smtClean="0"/>
              <a:t>Agile </a:t>
            </a:r>
            <a:r>
              <a:rPr lang="ko-KR" altLang="en-US" smtClean="0"/>
              <a:t>문화는 팀의 지식</a:t>
            </a:r>
            <a:r>
              <a:rPr lang="en-US" altLang="ko-KR" smtClean="0"/>
              <a:t>, </a:t>
            </a:r>
            <a:r>
              <a:rPr lang="ko-KR" altLang="en-US" smtClean="0"/>
              <a:t>관리자 지원</a:t>
            </a:r>
            <a:r>
              <a:rPr lang="en-US" altLang="ko-KR" smtClean="0"/>
              <a:t>, </a:t>
            </a:r>
            <a:r>
              <a:rPr lang="ko-KR" altLang="en-US" smtClean="0"/>
              <a:t>중역 지원을 통해서만 정착이 가능함 </a:t>
            </a:r>
            <a:endParaRPr lang="en-US" altLang="ko-KR" smtClean="0"/>
          </a:p>
        </p:txBody>
      </p:sp>
      <p:sp>
        <p:nvSpPr>
          <p:cNvPr id="5" name="타원 4"/>
          <p:cNvSpPr/>
          <p:nvPr/>
        </p:nvSpPr>
        <p:spPr bwMode="auto">
          <a:xfrm>
            <a:off x="3271336" y="3357562"/>
            <a:ext cx="1359785" cy="1714512"/>
          </a:xfrm>
          <a:prstGeom prst="ellipse">
            <a:avLst/>
          </a:prstGeom>
          <a:solidFill>
            <a:schemeClr val="bg1">
              <a:lumMod val="95000"/>
              <a:alpha val="32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팀 지식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타원 5"/>
          <p:cNvSpPr/>
          <p:nvPr/>
        </p:nvSpPr>
        <p:spPr bwMode="auto">
          <a:xfrm>
            <a:off x="4453758" y="3357562"/>
            <a:ext cx="1359785" cy="1714512"/>
          </a:xfrm>
          <a:prstGeom prst="ellipse">
            <a:avLst/>
          </a:prstGeom>
          <a:solidFill>
            <a:schemeClr val="bg1">
              <a:lumMod val="95000"/>
              <a:alpha val="32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지원 관리자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Agile </a:t>
            </a:r>
            <a:r>
              <a:rPr lang="ko-KR" altLang="en-US" smtClean="0"/>
              <a:t>코치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코치의 자격요건</a:t>
            </a:r>
            <a:endParaRPr lang="en-US" altLang="ko-KR" smtClean="0"/>
          </a:p>
          <a:p>
            <a:pPr lvl="1"/>
            <a:r>
              <a:rPr lang="ko-KR" altLang="en-US" smtClean="0"/>
              <a:t>검증된 결과와 참조자료</a:t>
            </a:r>
            <a:endParaRPr lang="en-US" altLang="ko-KR" smtClean="0"/>
          </a:p>
          <a:p>
            <a:pPr lvl="1"/>
            <a:r>
              <a:rPr lang="ko-KR" altLang="en-US" smtClean="0"/>
              <a:t>회사가 아닌 개인을 상대함</a:t>
            </a:r>
            <a:endParaRPr lang="en-US" altLang="ko-KR" smtClean="0"/>
          </a:p>
          <a:p>
            <a:pPr lvl="1"/>
            <a:r>
              <a:rPr lang="ko-KR" altLang="en-US" smtClean="0"/>
              <a:t>일률적인 접근방식을 피함 </a:t>
            </a:r>
            <a:endParaRPr lang="en-US" altLang="ko-KR" smtClean="0"/>
          </a:p>
          <a:p>
            <a:pPr lvl="1"/>
            <a:r>
              <a:rPr lang="ko-KR" altLang="en-US" smtClean="0"/>
              <a:t>자격</a:t>
            </a:r>
            <a:r>
              <a:rPr lang="en-US" altLang="ko-KR" smtClean="0"/>
              <a:t>(certification)</a:t>
            </a:r>
          </a:p>
          <a:p>
            <a:pPr lvl="1"/>
            <a:r>
              <a:rPr lang="en-US" altLang="ko-KR" smtClean="0"/>
              <a:t>Soft skill</a:t>
            </a:r>
          </a:p>
          <a:p>
            <a:pPr lvl="1"/>
            <a:r>
              <a:rPr lang="ko-KR" altLang="en-US" smtClean="0"/>
              <a:t>지인이고 믿을 만한 사람 </a:t>
            </a:r>
            <a:endParaRPr lang="ko-KR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Agile </a:t>
            </a:r>
            <a:r>
              <a:rPr lang="ko-KR" altLang="en-US" smtClean="0"/>
              <a:t>멘토링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mtClean="0"/>
              <a:t>자체 인력으로 </a:t>
            </a:r>
            <a:r>
              <a:rPr lang="en-US" altLang="ko-KR" smtClean="0"/>
              <a:t>Agile</a:t>
            </a:r>
            <a:r>
              <a:rPr lang="ko-KR" altLang="en-US" smtClean="0"/>
              <a:t>이행을 할 수도 있으나</a:t>
            </a:r>
            <a:r>
              <a:rPr lang="en-US" altLang="ko-KR" smtClean="0"/>
              <a:t>, </a:t>
            </a:r>
            <a:r>
              <a:rPr lang="ko-KR" altLang="en-US" smtClean="0"/>
              <a:t>외부 관점에서 팀을 코치할 외부 전문가의 도움을 받는 것도 좋음</a:t>
            </a:r>
            <a:endParaRPr lang="en-US" altLang="ko-KR" smtClean="0"/>
          </a:p>
          <a:p>
            <a:r>
              <a:rPr lang="ko-KR" altLang="en-US" smtClean="0"/>
              <a:t>관리자가 새로운 아이디어에 대해 중립적이고 개방적이되어야 함을 강조</a:t>
            </a:r>
            <a:endParaRPr lang="en-US" altLang="ko-KR" smtClean="0"/>
          </a:p>
          <a:p>
            <a:r>
              <a:rPr lang="ko-KR" altLang="en-US" smtClean="0"/>
              <a:t>훈련은 코어팀과 </a:t>
            </a:r>
            <a:r>
              <a:rPr lang="en-US" altLang="ko-KR" smtClean="0"/>
              <a:t>2~3</a:t>
            </a:r>
            <a:r>
              <a:rPr lang="ko-KR" altLang="en-US" smtClean="0"/>
              <a:t>일 간의 킥</a:t>
            </a:r>
            <a:r>
              <a:rPr lang="en-US" altLang="ko-KR" smtClean="0"/>
              <a:t>-</a:t>
            </a:r>
            <a:r>
              <a:rPr lang="ko-KR" altLang="en-US" smtClean="0"/>
              <a:t>오프로부터 시작함</a:t>
            </a:r>
            <a:endParaRPr lang="en-US" altLang="ko-KR" smtClean="0"/>
          </a:p>
          <a:p>
            <a:r>
              <a:rPr lang="ko-KR" altLang="en-US" smtClean="0"/>
              <a:t>훈련 수준은 팀이 </a:t>
            </a:r>
            <a:r>
              <a:rPr lang="en-US" altLang="ko-KR" smtClean="0"/>
              <a:t>Agile </a:t>
            </a:r>
            <a:r>
              <a:rPr lang="ko-KR" altLang="en-US" smtClean="0"/>
              <a:t>원칙과 가치를 충분히 이해하는 수준으로 함 </a:t>
            </a:r>
            <a:endParaRPr lang="en-US" altLang="ko-KR" smtClean="0"/>
          </a:p>
          <a:p>
            <a:r>
              <a:rPr lang="ko-KR" altLang="en-US" smtClean="0"/>
              <a:t>훈련에 참여하는 멤버는 </a:t>
            </a:r>
            <a:r>
              <a:rPr lang="en-US" altLang="ko-KR" smtClean="0"/>
              <a:t>Agile </a:t>
            </a:r>
            <a:r>
              <a:rPr lang="ko-KR" altLang="en-US" smtClean="0"/>
              <a:t>원칙과 업무에 대한 지식을 잘 결합하여 조직에 효과적인 방법론을 개발하여야 함 </a:t>
            </a:r>
            <a:endParaRPr lang="en-US" altLang="ko-KR" smtClean="0"/>
          </a:p>
          <a:p>
            <a:r>
              <a:rPr lang="ko-KR" altLang="en-US" smtClean="0"/>
              <a:t>훈련 내역</a:t>
            </a:r>
            <a:endParaRPr lang="en-US" altLang="ko-KR" smtClean="0"/>
          </a:p>
          <a:p>
            <a:pPr lvl="1"/>
            <a:r>
              <a:rPr lang="en-US" altLang="ko-KR" smtClean="0"/>
              <a:t>1~3 </a:t>
            </a:r>
            <a:r>
              <a:rPr lang="ko-KR" altLang="en-US" smtClean="0"/>
              <a:t>장의 내용으로 훈련을 시작함</a:t>
            </a:r>
            <a:r>
              <a:rPr lang="en-US" altLang="ko-KR" smtClean="0"/>
              <a:t>. </a:t>
            </a:r>
            <a:r>
              <a:rPr lang="ko-KR" altLang="en-US" smtClean="0"/>
              <a:t>팀에게 </a:t>
            </a:r>
            <a:r>
              <a:rPr lang="en-US" altLang="ko-KR" smtClean="0"/>
              <a:t>Agile</a:t>
            </a:r>
            <a:r>
              <a:rPr lang="ko-KR" altLang="en-US" smtClean="0"/>
              <a:t>의 기원</a:t>
            </a:r>
            <a:r>
              <a:rPr lang="en-US" altLang="ko-KR" smtClean="0"/>
              <a:t>, </a:t>
            </a:r>
            <a:r>
              <a:rPr lang="ko-KR" altLang="en-US" smtClean="0"/>
              <a:t>영향</a:t>
            </a:r>
            <a:r>
              <a:rPr lang="en-US" altLang="ko-KR" smtClean="0"/>
              <a:t>, </a:t>
            </a:r>
            <a:r>
              <a:rPr lang="ko-KR" altLang="en-US" smtClean="0"/>
              <a:t>적용 장소</a:t>
            </a:r>
            <a:r>
              <a:rPr lang="en-US" altLang="ko-KR" smtClean="0"/>
              <a:t> </a:t>
            </a:r>
            <a:r>
              <a:rPr lang="ko-KR" altLang="en-US" smtClean="0"/>
              <a:t>등을 설명함</a:t>
            </a:r>
            <a:r>
              <a:rPr lang="en-US" altLang="ko-KR" smtClean="0"/>
              <a:t>. </a:t>
            </a:r>
            <a:r>
              <a:rPr lang="ko-KR" altLang="en-US" smtClean="0"/>
              <a:t>이 훈련은 </a:t>
            </a:r>
            <a:r>
              <a:rPr lang="en-US" altLang="ko-KR" smtClean="0"/>
              <a:t>1~2</a:t>
            </a:r>
            <a:r>
              <a:rPr lang="ko-KR" altLang="en-US" smtClean="0"/>
              <a:t>일 소요됨 </a:t>
            </a:r>
            <a:endParaRPr lang="en-US" altLang="ko-KR" smtClean="0"/>
          </a:p>
          <a:p>
            <a:pPr lvl="1"/>
            <a:r>
              <a:rPr lang="ko-KR" altLang="en-US" smtClean="0"/>
              <a:t>원칙을 흡수할 수 있도록 </a:t>
            </a:r>
            <a:r>
              <a:rPr lang="en-US" altLang="ko-KR" smtClean="0"/>
              <a:t>2~3</a:t>
            </a:r>
            <a:r>
              <a:rPr lang="ko-KR" altLang="en-US" smtClean="0"/>
              <a:t>일을 준 다음 </a:t>
            </a:r>
            <a:r>
              <a:rPr lang="en-US" altLang="ko-KR" smtClean="0"/>
              <a:t>Agile</a:t>
            </a:r>
            <a:r>
              <a:rPr lang="ko-KR" altLang="en-US" smtClean="0"/>
              <a:t>의 단계에 대해 교육함</a:t>
            </a:r>
            <a:r>
              <a:rPr lang="en-US" altLang="ko-KR" smtClean="0"/>
              <a:t>. </a:t>
            </a:r>
            <a:r>
              <a:rPr lang="ko-KR" altLang="en-US" smtClean="0"/>
              <a:t>이 교육은 </a:t>
            </a:r>
            <a:r>
              <a:rPr lang="en-US" altLang="ko-KR" smtClean="0"/>
              <a:t>Agile </a:t>
            </a:r>
            <a:r>
              <a:rPr lang="ko-KR" altLang="en-US" smtClean="0"/>
              <a:t>원칙과 </a:t>
            </a:r>
            <a:r>
              <a:rPr lang="en-US" altLang="ko-KR" smtClean="0"/>
              <a:t>Agile </a:t>
            </a:r>
            <a:r>
              <a:rPr lang="ko-KR" altLang="en-US" smtClean="0"/>
              <a:t>실행지침의 연결고리가 됨 </a:t>
            </a:r>
            <a:endParaRPr lang="en-US" altLang="ko-KR" smtClean="0"/>
          </a:p>
          <a:p>
            <a:pPr lvl="1"/>
            <a:r>
              <a:rPr lang="ko-KR" altLang="en-US" smtClean="0"/>
              <a:t>사례 연구</a:t>
            </a:r>
            <a:endParaRPr lang="en-US" altLang="ko-KR" smtClean="0"/>
          </a:p>
          <a:p>
            <a:r>
              <a:rPr lang="ko-KR" altLang="en-US" smtClean="0"/>
              <a:t>훈련이 끝나면 기존 프로세스에 대한 문서화를 시작으로 방법론을 만들기 시작함</a:t>
            </a:r>
            <a:endParaRPr lang="en-US" altLang="ko-KR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Agile </a:t>
            </a:r>
            <a:r>
              <a:rPr lang="ko-KR" altLang="en-US" smtClean="0"/>
              <a:t>관리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smtClean="0"/>
              <a:t>“</a:t>
            </a:r>
            <a:r>
              <a:rPr lang="en-US" altLang="ko-KR" i="1" smtClean="0"/>
              <a:t>more shepherding less directing”</a:t>
            </a:r>
            <a:endParaRPr lang="en-US" altLang="ko-KR" smtClean="0"/>
          </a:p>
          <a:p>
            <a:r>
              <a:rPr lang="en-US" altLang="ko-KR" smtClean="0"/>
              <a:t>Agile </a:t>
            </a:r>
            <a:r>
              <a:rPr lang="ko-KR" altLang="en-US" smtClean="0"/>
              <a:t>관리자는 코드</a:t>
            </a:r>
            <a:r>
              <a:rPr lang="en-US" altLang="ko-KR" smtClean="0"/>
              <a:t>, </a:t>
            </a:r>
            <a:r>
              <a:rPr lang="ko-KR" altLang="en-US" smtClean="0"/>
              <a:t>문서</a:t>
            </a:r>
            <a:r>
              <a:rPr lang="en-US" altLang="ko-KR" smtClean="0"/>
              <a:t>, </a:t>
            </a:r>
            <a:r>
              <a:rPr lang="ko-KR" altLang="en-US" smtClean="0"/>
              <a:t>요건</a:t>
            </a:r>
            <a:r>
              <a:rPr lang="en-US" altLang="ko-KR" smtClean="0"/>
              <a:t>, </a:t>
            </a:r>
            <a:r>
              <a:rPr lang="ko-KR" altLang="en-US" smtClean="0"/>
              <a:t>테스트 등을 작성하지 않음 </a:t>
            </a:r>
            <a:endParaRPr lang="en-US" altLang="ko-KR" smtClean="0"/>
          </a:p>
          <a:p>
            <a:r>
              <a:rPr lang="ko-KR" altLang="en-US" smtClean="0"/>
              <a:t>관리자가 하는 일 </a:t>
            </a:r>
            <a:endParaRPr lang="en-US" altLang="ko-KR" smtClean="0"/>
          </a:p>
          <a:p>
            <a:pPr lvl="1"/>
            <a:r>
              <a:rPr lang="ko-KR" altLang="en-US" smtClean="0"/>
              <a:t>개발팀이 정확한 현재 상태를 인식하도록 도움을 줌 </a:t>
            </a:r>
            <a:endParaRPr lang="en-US" altLang="ko-KR" smtClean="0"/>
          </a:p>
          <a:p>
            <a:pPr lvl="1"/>
            <a:r>
              <a:rPr lang="ko-KR" altLang="en-US" smtClean="0"/>
              <a:t>반복적이고 중복이 심한 테스트를 자동화하도록 지원함 </a:t>
            </a:r>
            <a:endParaRPr lang="en-US" altLang="ko-KR" smtClean="0"/>
          </a:p>
          <a:p>
            <a:pPr lvl="1"/>
            <a:r>
              <a:rPr lang="en-US" altLang="ko-KR" smtClean="0"/>
              <a:t>Agile </a:t>
            </a:r>
            <a:r>
              <a:rPr lang="ko-KR" altLang="en-US" smtClean="0"/>
              <a:t>프로세스 멘토 역할을 하며 그 가치를 입증함 </a:t>
            </a:r>
            <a:endParaRPr lang="en-US" altLang="ko-KR" smtClean="0"/>
          </a:p>
          <a:p>
            <a:pPr lvl="1"/>
            <a:r>
              <a:rPr lang="ko-KR" altLang="en-US" smtClean="0"/>
              <a:t>팀이 신속히 인도될 수 있을 단위로 작업을 작게 나눌 수 있도록 도와줌 </a:t>
            </a:r>
            <a:endParaRPr lang="en-US" altLang="ko-KR" smtClean="0"/>
          </a:p>
          <a:p>
            <a:pPr lvl="1"/>
            <a:r>
              <a:rPr lang="ko-KR" altLang="en-US" smtClean="0"/>
              <a:t>고객의 수요에 맞추어 작업 결과물이 인도될 수 있도록 조정함 </a:t>
            </a:r>
            <a:endParaRPr lang="en-US" altLang="ko-KR" smtClean="0"/>
          </a:p>
          <a:p>
            <a:r>
              <a:rPr lang="en-US" altLang="ko-KR" smtClean="0"/>
              <a:t>Light-Touch </a:t>
            </a:r>
            <a:r>
              <a:rPr lang="ko-KR" altLang="en-US" smtClean="0"/>
              <a:t>리더십</a:t>
            </a:r>
            <a:endParaRPr lang="en-US" altLang="ko-KR" smtClean="0"/>
          </a:p>
          <a:p>
            <a:pPr lvl="1"/>
            <a:r>
              <a:rPr lang="ko-KR" altLang="en-US" smtClean="0"/>
              <a:t>의사결정 </a:t>
            </a:r>
            <a:r>
              <a:rPr lang="ko-KR" altLang="en-US" i="1" smtClean="0"/>
              <a:t>관점에</a:t>
            </a:r>
            <a:r>
              <a:rPr lang="ko-KR" altLang="en-US" smtClean="0"/>
              <a:t>서 </a:t>
            </a:r>
            <a:r>
              <a:rPr lang="en-US" altLang="ko-KR" smtClean="0"/>
              <a:t>“light”</a:t>
            </a:r>
          </a:p>
          <a:p>
            <a:pPr lvl="1"/>
            <a:r>
              <a:rPr lang="ko-KR" altLang="en-US" smtClean="0"/>
              <a:t>목표 달성</a:t>
            </a:r>
            <a:r>
              <a:rPr lang="en-US" altLang="ko-KR" smtClean="0"/>
              <a:t>, </a:t>
            </a:r>
            <a:r>
              <a:rPr lang="ko-KR" altLang="en-US" smtClean="0"/>
              <a:t>협업지원</a:t>
            </a:r>
            <a:r>
              <a:rPr lang="en-US" altLang="ko-KR" smtClean="0"/>
              <a:t>, </a:t>
            </a:r>
            <a:r>
              <a:rPr lang="ko-KR" altLang="en-US" smtClean="0"/>
              <a:t>실험과 개혁 장려 관점에서는 </a:t>
            </a:r>
            <a:r>
              <a:rPr lang="en-US" altLang="ko-KR" smtClean="0"/>
              <a:t>“heavy”</a:t>
            </a:r>
          </a:p>
          <a:p>
            <a:pPr lvl="1"/>
            <a:r>
              <a:rPr lang="en-US" altLang="ko-KR" smtClean="0"/>
              <a:t>Jim Highsmith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 bwMode="auto">
          <a:xfrm>
            <a:off x="3034852" y="4786322"/>
            <a:ext cx="3074297" cy="171451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Agile </a:t>
            </a:r>
            <a:r>
              <a:rPr lang="ko-KR" altLang="en-US" smtClean="0"/>
              <a:t>관리 </a:t>
            </a:r>
            <a:r>
              <a:rPr lang="en-US" altLang="ko-KR" smtClean="0"/>
              <a:t>– Soft Skill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smtClean="0"/>
              <a:t>Soft Skill</a:t>
            </a:r>
            <a:r>
              <a:rPr lang="ko-KR" altLang="en-US" smtClean="0"/>
              <a:t>이란 </a:t>
            </a:r>
            <a:endParaRPr lang="en-US" altLang="ko-KR" smtClean="0"/>
          </a:p>
          <a:p>
            <a:pPr lvl="1"/>
            <a:r>
              <a:rPr lang="en-US" altLang="ko-KR" smtClean="0"/>
              <a:t>“</a:t>
            </a:r>
            <a:r>
              <a:rPr lang="ko-KR" altLang="en-US" smtClean="0"/>
              <a:t>서로 상호작용하는데 영향을 미치는 기술의 집합으로 효과적인 의사소통</a:t>
            </a:r>
            <a:r>
              <a:rPr lang="en-US" altLang="ko-KR" smtClean="0"/>
              <a:t>, </a:t>
            </a:r>
            <a:r>
              <a:rPr lang="ko-KR" altLang="en-US" smtClean="0"/>
              <a:t>창의력</a:t>
            </a:r>
            <a:r>
              <a:rPr lang="en-US" altLang="ko-KR" smtClean="0"/>
              <a:t>, </a:t>
            </a:r>
            <a:r>
              <a:rPr lang="ko-KR" altLang="en-US" smtClean="0"/>
              <a:t>분석적인 사고</a:t>
            </a:r>
            <a:r>
              <a:rPr lang="en-US" altLang="ko-KR" smtClean="0"/>
              <a:t>, </a:t>
            </a:r>
            <a:r>
              <a:rPr lang="ko-KR" altLang="en-US" smtClean="0"/>
              <a:t>협상</a:t>
            </a:r>
            <a:r>
              <a:rPr lang="en-US" altLang="ko-KR" smtClean="0"/>
              <a:t>, </a:t>
            </a:r>
            <a:r>
              <a:rPr lang="ko-KR" altLang="en-US" smtClean="0"/>
              <a:t>유연성</a:t>
            </a:r>
            <a:r>
              <a:rPr lang="en-US" altLang="ko-KR" smtClean="0"/>
              <a:t>, </a:t>
            </a:r>
            <a:r>
              <a:rPr lang="ko-KR" altLang="en-US" smtClean="0"/>
              <a:t>변화에 대한 준비</a:t>
            </a:r>
            <a:r>
              <a:rPr lang="en-US" altLang="ko-KR" smtClean="0"/>
              <a:t>, </a:t>
            </a:r>
            <a:r>
              <a:rPr lang="ko-KR" altLang="en-US" smtClean="0"/>
              <a:t>문제 해결</a:t>
            </a:r>
            <a:r>
              <a:rPr lang="en-US" altLang="ko-KR" smtClean="0"/>
              <a:t>, </a:t>
            </a:r>
            <a:r>
              <a:rPr lang="ko-KR" altLang="en-US" smtClean="0"/>
              <a:t>리더십</a:t>
            </a:r>
            <a:r>
              <a:rPr lang="en-US" altLang="ko-KR" smtClean="0"/>
              <a:t>, </a:t>
            </a:r>
            <a:r>
              <a:rPr lang="ko-KR" altLang="en-US" smtClean="0"/>
              <a:t>팀 구축</a:t>
            </a:r>
            <a:r>
              <a:rPr lang="en-US" altLang="ko-KR" smtClean="0"/>
              <a:t>, </a:t>
            </a:r>
            <a:r>
              <a:rPr lang="ko-KR" altLang="en-US" smtClean="0"/>
              <a:t>듣는 기술을 포함한다</a:t>
            </a:r>
            <a:r>
              <a:rPr lang="en-US" altLang="ko-KR" smtClean="0"/>
              <a:t>” – USAF – </a:t>
            </a:r>
          </a:p>
          <a:p>
            <a:pPr lvl="1"/>
            <a:r>
              <a:rPr lang="en-US" altLang="ko-KR" smtClean="0"/>
              <a:t>“</a:t>
            </a:r>
            <a:r>
              <a:rPr lang="ko-KR" altLang="en-US" smtClean="0"/>
              <a:t>작업 요구사항이 기대하는 결과물의 관점에서 정의되었지만 결과물을 얻는 프로세스가 매우 다양하고 넓은 곳에서 과제를 수행할 때 필요한 기술</a:t>
            </a:r>
            <a:r>
              <a:rPr lang="en-US" altLang="ko-KR" smtClean="0"/>
              <a:t>” - Diane Ehrlich - </a:t>
            </a:r>
          </a:p>
          <a:p>
            <a:r>
              <a:rPr lang="en-US" altLang="ko-KR" smtClean="0"/>
              <a:t>Agile </a:t>
            </a:r>
            <a:r>
              <a:rPr lang="ko-KR" altLang="en-US" smtClean="0"/>
              <a:t>관리자에 필요한 것 </a:t>
            </a:r>
            <a:endParaRPr lang="en-US" altLang="ko-KR" smtClean="0"/>
          </a:p>
          <a:p>
            <a:pPr lvl="1"/>
            <a:r>
              <a:rPr lang="ko-KR" altLang="en-US" smtClean="0"/>
              <a:t>팀이 정보를 공유하기 위한 효과적인 의사소통</a:t>
            </a:r>
            <a:endParaRPr lang="en-US" altLang="ko-KR" smtClean="0"/>
          </a:p>
          <a:p>
            <a:pPr lvl="1"/>
            <a:r>
              <a:rPr lang="ko-KR" altLang="en-US" smtClean="0"/>
              <a:t>도전에 직면했을 때 팀 토의를 통해 해결책을 찾도록 도와주는 분석적인 사고 </a:t>
            </a:r>
            <a:endParaRPr lang="en-US" altLang="ko-KR" smtClean="0"/>
          </a:p>
          <a:p>
            <a:pPr lvl="1"/>
            <a:r>
              <a:rPr lang="ko-KR" altLang="en-US" smtClean="0"/>
              <a:t>공격적이지 않고 상대의 감정을 건드리지 않는 의사소통을 보장하는 협상 기술</a:t>
            </a:r>
            <a:endParaRPr lang="en-US" altLang="ko-KR" smtClean="0"/>
          </a:p>
          <a:p>
            <a:pPr lvl="1"/>
            <a:r>
              <a:rPr lang="ko-KR" altLang="en-US" smtClean="0"/>
              <a:t>정확하게 이해할 뿐만 아니라 타인과의 관계를 확장하는 위대한 듣기 기술 </a:t>
            </a:r>
            <a:endParaRPr lang="en-US" altLang="ko-KR" smtClean="0"/>
          </a:p>
        </p:txBody>
      </p:sp>
      <p:sp>
        <p:nvSpPr>
          <p:cNvPr id="5" name="직사각형 4"/>
          <p:cNvSpPr/>
          <p:nvPr/>
        </p:nvSpPr>
        <p:spPr bwMode="auto">
          <a:xfrm>
            <a:off x="3153094" y="4929198"/>
            <a:ext cx="1359785" cy="6429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분석적인 사고를 </a:t>
            </a:r>
            <a:endParaRPr lang="en-US" altLang="ko-KR" sz="1400" b="1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하는 사람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631121" y="4929198"/>
            <a:ext cx="1359785" cy="6429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협상가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3153094" y="5715016"/>
            <a:ext cx="1359785" cy="6429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잘 들어주는 사람</a:t>
            </a:r>
            <a:endParaRPr lang="en-US" altLang="ko-KR" sz="1400" b="1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4631121" y="5715016"/>
            <a:ext cx="1359785" cy="6429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의사소통을 </a:t>
            </a:r>
            <a:endParaRPr lang="en-US" altLang="ko-KR" sz="1400" b="1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잘 하는 사람</a:t>
            </a:r>
            <a:endParaRPr lang="en-US" altLang="ko-KR" sz="1400" b="1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63875" y="5000637"/>
            <a:ext cx="224660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팀을 방목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(shepherd) 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하는 사람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Agile </a:t>
            </a:r>
            <a:r>
              <a:rPr lang="ko-KR" altLang="en-US" smtClean="0"/>
              <a:t>관리 </a:t>
            </a:r>
            <a:r>
              <a:rPr lang="en-US" altLang="ko-KR" smtClean="0"/>
              <a:t>– </a:t>
            </a:r>
            <a:r>
              <a:rPr lang="ko-KR" altLang="en-US" smtClean="0"/>
              <a:t>가치 입증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mtClean="0"/>
              <a:t>Agile </a:t>
            </a:r>
            <a:r>
              <a:rPr lang="ko-KR" altLang="en-US" smtClean="0"/>
              <a:t>관리자의 가장 중요한 역할은 </a:t>
            </a:r>
            <a:r>
              <a:rPr lang="en-US" altLang="ko-KR" smtClean="0"/>
              <a:t>Agile </a:t>
            </a:r>
            <a:r>
              <a:rPr lang="ko-KR" altLang="en-US" smtClean="0"/>
              <a:t>원칙을 실증하고 그것을 생활 속에서 살아 있게 만드는 것임 </a:t>
            </a:r>
            <a:endParaRPr lang="en-US" altLang="ko-KR" smtClean="0"/>
          </a:p>
          <a:p>
            <a:r>
              <a:rPr lang="ko-KR" altLang="en-US" smtClean="0"/>
              <a:t>팀을 리드할 경우</a:t>
            </a:r>
            <a:r>
              <a:rPr lang="en-US" altLang="ko-KR" smtClean="0"/>
              <a:t>, </a:t>
            </a:r>
            <a:r>
              <a:rPr lang="ko-KR" altLang="en-US" smtClean="0"/>
              <a:t>확실한 예제를 제공해야 함 </a:t>
            </a:r>
            <a:endParaRPr lang="en-US" altLang="ko-KR" smtClean="0"/>
          </a:p>
          <a:p>
            <a:r>
              <a:rPr lang="ko-KR" altLang="en-US" smtClean="0"/>
              <a:t>영향력이 있는 원칙 예제</a:t>
            </a:r>
            <a:endParaRPr lang="en-US" altLang="ko-KR" smtClean="0"/>
          </a:p>
          <a:p>
            <a:pPr lvl="1"/>
            <a:r>
              <a:rPr lang="en-US" altLang="ko-KR" smtClean="0"/>
              <a:t>“</a:t>
            </a:r>
            <a:r>
              <a:rPr lang="ko-KR" altLang="en-US" smtClean="0"/>
              <a:t>충분한</a:t>
            </a:r>
            <a:r>
              <a:rPr lang="en-US" altLang="ko-KR" smtClean="0"/>
              <a:t>” </a:t>
            </a:r>
            <a:r>
              <a:rPr lang="ko-KR" altLang="en-US" smtClean="0"/>
              <a:t>계획수립</a:t>
            </a:r>
            <a:endParaRPr lang="en-US" altLang="ko-KR" smtClean="0"/>
          </a:p>
          <a:p>
            <a:pPr lvl="1"/>
            <a:r>
              <a:rPr lang="ko-KR" altLang="en-US" smtClean="0"/>
              <a:t>항상 멈추고</a:t>
            </a:r>
            <a:r>
              <a:rPr lang="en-US" altLang="ko-KR" smtClean="0"/>
              <a:t>, </a:t>
            </a:r>
            <a:r>
              <a:rPr lang="ko-KR" altLang="en-US" smtClean="0"/>
              <a:t>버리고</a:t>
            </a:r>
            <a:r>
              <a:rPr lang="en-US" altLang="ko-KR" smtClean="0"/>
              <a:t>, </a:t>
            </a:r>
            <a:r>
              <a:rPr lang="ko-KR" altLang="en-US" smtClean="0"/>
              <a:t>인도할 준비가 되어 있음 </a:t>
            </a:r>
            <a:endParaRPr lang="en-US" altLang="ko-KR" smtClean="0"/>
          </a:p>
          <a:p>
            <a:pPr lvl="1"/>
            <a:r>
              <a:rPr lang="ko-KR" altLang="en-US" smtClean="0"/>
              <a:t>끊임없는 고객 가치 추구</a:t>
            </a:r>
            <a:endParaRPr lang="en-US" altLang="ko-KR" smtClean="0"/>
          </a:p>
          <a:p>
            <a:pPr lvl="2"/>
            <a:r>
              <a:rPr lang="ko-KR" altLang="en-US" smtClean="0"/>
              <a:t>고객과 고객의 니즈를 명확하게 정의함 </a:t>
            </a:r>
            <a:endParaRPr lang="en-US" altLang="ko-KR" smtClean="0"/>
          </a:p>
          <a:p>
            <a:pPr lvl="2"/>
            <a:r>
              <a:rPr lang="ko-KR" altLang="en-US" smtClean="0"/>
              <a:t>고객과의 관계를 돈독히 함</a:t>
            </a:r>
            <a:r>
              <a:rPr lang="en-US" altLang="ko-KR" smtClean="0"/>
              <a:t>. </a:t>
            </a:r>
            <a:r>
              <a:rPr lang="ko-KR" altLang="en-US" smtClean="0"/>
              <a:t>이를 위해 </a:t>
            </a:r>
            <a:r>
              <a:rPr lang="en-US" altLang="ko-KR" smtClean="0"/>
              <a:t>Soft-Skill</a:t>
            </a:r>
            <a:r>
              <a:rPr lang="ko-KR" altLang="en-US" smtClean="0"/>
              <a:t>을 사용함 </a:t>
            </a:r>
            <a:endParaRPr lang="en-US" altLang="ko-KR" smtClean="0"/>
          </a:p>
          <a:p>
            <a:pPr lvl="2"/>
            <a:r>
              <a:rPr lang="ko-KR" altLang="en-US" smtClean="0"/>
              <a:t>항상 고객의 입장을 옹호함 </a:t>
            </a:r>
            <a:endParaRPr lang="en-US" altLang="ko-KR" smtClean="0"/>
          </a:p>
          <a:p>
            <a:pPr lvl="1"/>
            <a:r>
              <a:rPr lang="ko-KR" altLang="en-US" smtClean="0"/>
              <a:t>기술적인 우수성 보장</a:t>
            </a:r>
            <a:endParaRPr lang="en-US" altLang="ko-KR" smtClean="0"/>
          </a:p>
          <a:p>
            <a:pPr lvl="2"/>
            <a:r>
              <a:rPr lang="en-US" altLang="ko-KR" smtClean="0"/>
              <a:t>CI</a:t>
            </a:r>
            <a:r>
              <a:rPr lang="ko-KR" altLang="en-US" smtClean="0"/>
              <a:t>를 위한 프로세스 확보 </a:t>
            </a:r>
            <a:endParaRPr lang="en-US" altLang="ko-KR" smtClean="0"/>
          </a:p>
          <a:p>
            <a:pPr lvl="2"/>
            <a:r>
              <a:rPr lang="ko-KR" altLang="en-US" smtClean="0"/>
              <a:t>테스트 자동화 </a:t>
            </a:r>
            <a:endParaRPr lang="en-US" altLang="ko-KR" smtClean="0"/>
          </a:p>
          <a:p>
            <a:pPr lvl="2"/>
            <a:r>
              <a:rPr lang="ko-KR" altLang="en-US" smtClean="0"/>
              <a:t>일일 빌드 및 스모크 테스트 </a:t>
            </a:r>
            <a:endParaRPr lang="en-US" altLang="ko-KR" smtClean="0"/>
          </a:p>
          <a:p>
            <a:pPr lvl="2"/>
            <a:r>
              <a:rPr lang="ko-KR" altLang="en-US" smtClean="0"/>
              <a:t>범위성 고려</a:t>
            </a:r>
            <a:endParaRPr lang="en-US" altLang="ko-KR" smtClean="0"/>
          </a:p>
          <a:p>
            <a:pPr lvl="1"/>
            <a:r>
              <a:rPr lang="ko-KR" altLang="en-US" smtClean="0"/>
              <a:t>위대한 협업</a:t>
            </a:r>
            <a:r>
              <a:rPr lang="en-US" altLang="ko-KR" smtClean="0"/>
              <a:t>, </a:t>
            </a:r>
            <a:r>
              <a:rPr lang="ko-KR" altLang="en-US" smtClean="0"/>
              <a:t>의사교환</a:t>
            </a:r>
            <a:r>
              <a:rPr lang="en-US" altLang="ko-KR" smtClean="0"/>
              <a:t>, </a:t>
            </a:r>
            <a:r>
              <a:rPr lang="ko-KR" altLang="en-US" smtClean="0"/>
              <a:t>관계구축 전문가</a:t>
            </a:r>
            <a:endParaRPr lang="en-US" altLang="ko-KR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Agile </a:t>
            </a:r>
            <a:r>
              <a:rPr lang="ko-KR" altLang="en-US" smtClean="0"/>
              <a:t>마음가짐 만들기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smtClean="0"/>
              <a:t>Agile </a:t>
            </a:r>
            <a:r>
              <a:rPr lang="ko-KR" altLang="en-US" smtClean="0"/>
              <a:t>팀원은 불확실성을 두려워하지 않고</a:t>
            </a:r>
            <a:r>
              <a:rPr lang="en-US" altLang="ko-KR" smtClean="0"/>
              <a:t>, </a:t>
            </a:r>
            <a:r>
              <a:rPr lang="ko-KR" altLang="en-US" smtClean="0"/>
              <a:t>도전을 즐기며</a:t>
            </a:r>
            <a:r>
              <a:rPr lang="en-US" altLang="ko-KR" smtClean="0"/>
              <a:t>, </a:t>
            </a:r>
            <a:r>
              <a:rPr lang="ko-KR" altLang="en-US" smtClean="0"/>
              <a:t>성공을 확신함 </a:t>
            </a:r>
            <a:endParaRPr lang="en-US" altLang="ko-KR" smtClean="0"/>
          </a:p>
          <a:p>
            <a:r>
              <a:rPr lang="ko-KR" altLang="en-US" smtClean="0"/>
              <a:t>문화와 역할</a:t>
            </a:r>
            <a:endParaRPr lang="en-US" altLang="ko-KR" smtClean="0"/>
          </a:p>
          <a:p>
            <a:pPr lvl="1"/>
            <a:r>
              <a:rPr lang="ko-KR" altLang="en-US" smtClean="0"/>
              <a:t>솔직한 예측</a:t>
            </a:r>
            <a:endParaRPr lang="en-US" altLang="ko-KR" smtClean="0"/>
          </a:p>
          <a:p>
            <a:pPr lvl="1"/>
            <a:r>
              <a:rPr lang="ko-KR" altLang="en-US" smtClean="0"/>
              <a:t>고정적인 역할보다는 팀작업 강조</a:t>
            </a:r>
            <a:endParaRPr lang="en-US" altLang="ko-KR" smtClean="0"/>
          </a:p>
          <a:p>
            <a:pPr lvl="1"/>
            <a:r>
              <a:rPr lang="ko-KR" altLang="en-US" smtClean="0"/>
              <a:t>다양성을 강조하여 집단사고에 빠지지 말아야 함</a:t>
            </a:r>
            <a:r>
              <a:rPr lang="en-US" altLang="ko-KR" smtClean="0"/>
              <a:t>, </a:t>
            </a:r>
            <a:r>
              <a:rPr lang="ko-KR" altLang="en-US" smtClean="0"/>
              <a:t>예</a:t>
            </a:r>
            <a:r>
              <a:rPr lang="en-US" altLang="ko-KR" smtClean="0"/>
              <a:t>, 1986</a:t>
            </a:r>
            <a:r>
              <a:rPr lang="ko-KR" altLang="en-US" smtClean="0"/>
              <a:t>년 챌린저 참사 </a:t>
            </a:r>
            <a:endParaRPr lang="en-US" altLang="ko-KR" smtClean="0"/>
          </a:p>
          <a:p>
            <a:r>
              <a:rPr lang="ko-KR" altLang="en-US" smtClean="0"/>
              <a:t>업무수행에 영향을 주는 것들</a:t>
            </a:r>
            <a:endParaRPr lang="en-US" altLang="ko-KR" smtClean="0"/>
          </a:p>
          <a:p>
            <a:pPr lvl="1"/>
            <a:r>
              <a:rPr lang="ko-KR" altLang="en-US" smtClean="0"/>
              <a:t>동기부여와 보상구조</a:t>
            </a:r>
            <a:endParaRPr lang="en-US" altLang="ko-KR" smtClean="0"/>
          </a:p>
          <a:p>
            <a:pPr lvl="1"/>
            <a:r>
              <a:rPr lang="ko-KR" altLang="en-US" smtClean="0"/>
              <a:t>경력쌓기</a:t>
            </a:r>
            <a:endParaRPr lang="en-US" altLang="ko-KR" smtClean="0"/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RUP</a:t>
            </a:r>
            <a:r>
              <a:rPr lang="ko-KR" altLang="en-US"/>
              <a:t>에 도입된 </a:t>
            </a:r>
            <a:r>
              <a:rPr lang="en-US" altLang="ko-KR"/>
              <a:t>XP</a:t>
            </a:r>
            <a:r>
              <a:rPr lang="ko-KR" altLang="en-US"/>
              <a:t>의 </a:t>
            </a:r>
            <a:r>
              <a:rPr lang="en-US" altLang="ko-KR"/>
              <a:t>Practice</a:t>
            </a:r>
          </a:p>
        </p:txBody>
      </p:sp>
      <p:sp>
        <p:nvSpPr>
          <p:cNvPr id="576515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/>
              <a:t>페어</a:t>
            </a:r>
            <a:r>
              <a:rPr lang="en-US" altLang="ko-KR"/>
              <a:t>(Pair) </a:t>
            </a:r>
            <a:r>
              <a:rPr lang="ko-KR" altLang="en-US"/>
              <a:t>프로그래밍</a:t>
            </a:r>
          </a:p>
          <a:p>
            <a:r>
              <a:rPr lang="ko-KR" altLang="en-US"/>
              <a:t>테스트</a:t>
            </a:r>
            <a:r>
              <a:rPr lang="en-US" altLang="ko-KR"/>
              <a:t>, </a:t>
            </a:r>
            <a:r>
              <a:rPr lang="ko-KR" altLang="en-US"/>
              <a:t>설계</a:t>
            </a:r>
            <a:r>
              <a:rPr lang="en-US" altLang="ko-KR"/>
              <a:t>, </a:t>
            </a:r>
            <a:r>
              <a:rPr lang="ko-KR" altLang="en-US"/>
              <a:t>리팩토링 순서</a:t>
            </a:r>
          </a:p>
          <a:p>
            <a:r>
              <a:rPr lang="ko-KR" altLang="en-US"/>
              <a:t>사용자와 함께 </a:t>
            </a:r>
            <a:r>
              <a:rPr lang="en-US" altLang="ko-KR"/>
              <a:t>(On-site customer)</a:t>
            </a:r>
          </a:p>
          <a:p>
            <a:r>
              <a:rPr lang="ko-KR" altLang="en-US"/>
              <a:t>코딩 표준</a:t>
            </a:r>
          </a:p>
          <a:p>
            <a:r>
              <a:rPr lang="ko-KR" altLang="en-US"/>
              <a:t>지속적인 통합</a:t>
            </a:r>
          </a:p>
          <a:p>
            <a:r>
              <a:rPr lang="en-US" altLang="ko-KR" sz="1200" b="1">
                <a:solidFill>
                  <a:srgbClr val="A50021"/>
                </a:solidFill>
              </a:rPr>
              <a:t>[Not scale]</a:t>
            </a:r>
            <a:r>
              <a:rPr lang="en-US" altLang="ko-KR"/>
              <a:t> </a:t>
            </a:r>
            <a:r>
              <a:rPr lang="ko-KR" altLang="en-US"/>
              <a:t>공동 소유 </a:t>
            </a:r>
            <a:r>
              <a:rPr lang="en-US" altLang="ko-KR"/>
              <a:t>(Collective ownership)</a:t>
            </a:r>
          </a:p>
          <a:p>
            <a:r>
              <a:rPr lang="en-US" altLang="ko-KR" sz="1200" b="1">
                <a:solidFill>
                  <a:srgbClr val="A50021"/>
                </a:solidFill>
              </a:rPr>
              <a:t>[Not scale]</a:t>
            </a:r>
            <a:r>
              <a:rPr lang="en-US" altLang="ko-KR"/>
              <a:t> </a:t>
            </a:r>
            <a:r>
              <a:rPr lang="ko-KR" altLang="en-US"/>
              <a:t>리팩토링 </a:t>
            </a:r>
            <a:r>
              <a:rPr lang="en-US" altLang="ko-KR"/>
              <a:t>(Refactoring)</a:t>
            </a:r>
          </a:p>
          <a:p>
            <a:r>
              <a:rPr lang="en-US" altLang="ko-KR" sz="1200" b="1">
                <a:solidFill>
                  <a:srgbClr val="A50021"/>
                </a:solidFill>
              </a:rPr>
              <a:t>[Not scale]</a:t>
            </a:r>
            <a:r>
              <a:rPr lang="en-US" altLang="ko-KR"/>
              <a:t> </a:t>
            </a:r>
            <a:r>
              <a:rPr lang="ko-KR" altLang="en-US"/>
              <a:t>메타포 </a:t>
            </a:r>
            <a:r>
              <a:rPr lang="en-US" altLang="ko-KR"/>
              <a:t>(Metaphore)</a:t>
            </a:r>
          </a:p>
          <a:p>
            <a:r>
              <a:rPr lang="en-US" altLang="ko-KR" sz="1200" b="1">
                <a:solidFill>
                  <a:srgbClr val="A50021"/>
                </a:solidFill>
              </a:rPr>
              <a:t>[Not scale]</a:t>
            </a:r>
            <a:r>
              <a:rPr lang="en-US" altLang="ko-KR"/>
              <a:t> </a:t>
            </a:r>
            <a:r>
              <a:rPr lang="ko-KR" altLang="en-US"/>
              <a:t>빠른 릴리즈</a:t>
            </a:r>
          </a:p>
          <a:p>
            <a:r>
              <a:rPr lang="en-US" altLang="ko-KR" sz="1200" b="1">
                <a:solidFill>
                  <a:srgbClr val="A60000"/>
                </a:solidFill>
              </a:rPr>
              <a:t>[Potential]</a:t>
            </a:r>
            <a:r>
              <a:rPr lang="en-US" altLang="ko-KR"/>
              <a:t> </a:t>
            </a:r>
            <a:r>
              <a:rPr lang="ko-KR" altLang="en-US"/>
              <a:t>단순한 설계</a:t>
            </a:r>
          </a:p>
          <a:p>
            <a:r>
              <a:rPr lang="en-US" altLang="ko-KR" sz="1200" b="1">
                <a:solidFill>
                  <a:srgbClr val="A60000"/>
                </a:solidFill>
              </a:rPr>
              <a:t>[Potential]</a:t>
            </a:r>
            <a:r>
              <a:rPr lang="en-US" altLang="ko-KR"/>
              <a:t> </a:t>
            </a:r>
            <a:r>
              <a:rPr lang="ko-KR" altLang="en-US"/>
              <a:t>주 </a:t>
            </a:r>
            <a:r>
              <a:rPr lang="en-US" altLang="ko-KR"/>
              <a:t>40</a:t>
            </a:r>
            <a:r>
              <a:rPr lang="ko-KR" altLang="en-US"/>
              <a:t>시간 작업</a:t>
            </a:r>
          </a:p>
        </p:txBody>
      </p:sp>
    </p:spTree>
  </p:cSld>
  <p:clrMapOvr>
    <a:masterClrMapping/>
  </p:clrMapOvr>
  <p:transition spd="med">
    <p:fad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요점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smtClean="0"/>
              <a:t>Agile</a:t>
            </a:r>
            <a:r>
              <a:rPr lang="ko-KR" altLang="en-US" smtClean="0"/>
              <a:t>로의 이행은 문화가 실행지침에 변화를 요구함</a:t>
            </a:r>
            <a:endParaRPr lang="en-US" altLang="ko-KR" smtClean="0"/>
          </a:p>
          <a:p>
            <a:r>
              <a:rPr lang="en-US" altLang="ko-KR" smtClean="0"/>
              <a:t>Agile</a:t>
            </a:r>
            <a:r>
              <a:rPr lang="ko-KR" altLang="en-US" smtClean="0"/>
              <a:t>로의 이행은 시간을 필요로 함</a:t>
            </a:r>
            <a:r>
              <a:rPr lang="en-US" altLang="ko-KR" smtClean="0"/>
              <a:t>, </a:t>
            </a:r>
            <a:r>
              <a:rPr lang="ko-KR" altLang="en-US" smtClean="0"/>
              <a:t>조직이 변화를 소화할 수 있는 시간을 줌 </a:t>
            </a:r>
            <a:endParaRPr lang="en-US" altLang="ko-KR" smtClean="0"/>
          </a:p>
          <a:p>
            <a:r>
              <a:rPr lang="en-US" altLang="ko-KR" smtClean="0"/>
              <a:t>Agile </a:t>
            </a:r>
            <a:r>
              <a:rPr lang="ko-KR" altLang="en-US" smtClean="0"/>
              <a:t>코치는 팀을 훈련하고 멘토링함으로써 </a:t>
            </a:r>
            <a:r>
              <a:rPr lang="en-US" altLang="ko-KR" smtClean="0"/>
              <a:t>Agile </a:t>
            </a:r>
            <a:r>
              <a:rPr lang="ko-KR" altLang="en-US" smtClean="0"/>
              <a:t>프로세스로의 이동을 도와 줌 </a:t>
            </a:r>
            <a:endParaRPr lang="en-US" altLang="ko-KR" smtClean="0"/>
          </a:p>
          <a:p>
            <a:r>
              <a:rPr lang="en-US" altLang="ko-KR" smtClean="0"/>
              <a:t>Agile </a:t>
            </a:r>
            <a:r>
              <a:rPr lang="ko-KR" altLang="en-US" smtClean="0"/>
              <a:t>코치는 </a:t>
            </a:r>
            <a:r>
              <a:rPr lang="en-US" altLang="ko-KR" smtClean="0"/>
              <a:t>Agile</a:t>
            </a:r>
            <a:r>
              <a:rPr lang="ko-KR" altLang="en-US" smtClean="0"/>
              <a:t>을 추가하는 팀의 역량을 평가하는데 도움을 줌 </a:t>
            </a:r>
            <a:endParaRPr lang="en-US" altLang="ko-KR" smtClean="0"/>
          </a:p>
          <a:p>
            <a:r>
              <a:rPr lang="ko-KR" altLang="en-US" smtClean="0"/>
              <a:t>관리자는 주어진 환경에서 팀에게 힘을 불어넣는 방법을 배워야 함 </a:t>
            </a:r>
            <a:endParaRPr lang="en-US" altLang="ko-KR" smtClean="0"/>
          </a:p>
          <a:p>
            <a:r>
              <a:rPr lang="ko-KR" altLang="en-US" smtClean="0"/>
              <a:t>팀원은 기존의 역할을 수행하면서</a:t>
            </a:r>
            <a:r>
              <a:rPr lang="en-US" altLang="ko-KR" smtClean="0"/>
              <a:t>, </a:t>
            </a:r>
            <a:r>
              <a:rPr lang="ko-KR" altLang="en-US" smtClean="0"/>
              <a:t>길게는 교환 훈련을 통해 전문성에 대한 의존을 줄여 나감 </a:t>
            </a:r>
            <a:endParaRPr lang="en-US" altLang="ko-KR" smtClean="0"/>
          </a:p>
          <a:p>
            <a:r>
              <a:rPr lang="en-US" altLang="ko-KR" smtClean="0"/>
              <a:t>Agile</a:t>
            </a:r>
            <a:r>
              <a:rPr lang="ko-KR" altLang="en-US" smtClean="0"/>
              <a:t>로 이행할 때</a:t>
            </a:r>
            <a:r>
              <a:rPr lang="en-US" altLang="ko-KR" smtClean="0"/>
              <a:t>, </a:t>
            </a:r>
            <a:r>
              <a:rPr lang="ko-KR" altLang="en-US" smtClean="0"/>
              <a:t>각 개인의 니즈를 고려할 필요가 있음 </a:t>
            </a:r>
            <a:endParaRPr lang="en-US" altLang="ko-KR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3.4 Agility </a:t>
            </a:r>
            <a:r>
              <a:rPr lang="ko-KR" altLang="en-US" smtClean="0"/>
              <a:t>주입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개요</a:t>
            </a:r>
            <a:endParaRPr lang="en-US" altLang="ko-KR" smtClean="0"/>
          </a:p>
          <a:p>
            <a:r>
              <a:rPr lang="ko-KR" altLang="en-US" smtClean="0"/>
              <a:t>현재 프로세스 이해 </a:t>
            </a:r>
            <a:endParaRPr lang="en-US" altLang="ko-KR" smtClean="0"/>
          </a:p>
          <a:p>
            <a:r>
              <a:rPr lang="ko-KR" altLang="en-US" smtClean="0"/>
              <a:t>기존 프로세스 확장 </a:t>
            </a:r>
            <a:endParaRPr lang="en-US" altLang="ko-KR" smtClean="0"/>
          </a:p>
          <a:p>
            <a:r>
              <a:rPr lang="ko-KR" altLang="en-US" smtClean="0"/>
              <a:t>요점 </a:t>
            </a:r>
            <a:endParaRPr lang="ko-KR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개요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smtClean="0"/>
              <a:t>“</a:t>
            </a:r>
            <a:r>
              <a:rPr lang="ko-KR" altLang="en-US" smtClean="0"/>
              <a:t>맞춤</a:t>
            </a:r>
            <a:r>
              <a:rPr lang="en-US" altLang="ko-KR" smtClean="0"/>
              <a:t>(Custom)”</a:t>
            </a:r>
          </a:p>
          <a:p>
            <a:pPr lvl="1"/>
            <a:r>
              <a:rPr lang="ko-KR" altLang="en-US" smtClean="0"/>
              <a:t>원칙 기반의 프로세스 보유의 가치는 여러분의 상황에서 개별화된 프로세스를 위한 원칙을 적용할 수 있다는 것이다</a:t>
            </a:r>
            <a:r>
              <a:rPr lang="en-US" altLang="ko-KR" smtClean="0"/>
              <a:t>. </a:t>
            </a:r>
            <a:r>
              <a:rPr lang="ko-KR" altLang="en-US" smtClean="0"/>
              <a:t>여기에 덧붙여</a:t>
            </a:r>
            <a:r>
              <a:rPr lang="en-US" altLang="ko-KR" smtClean="0"/>
              <a:t>, </a:t>
            </a:r>
            <a:r>
              <a:rPr lang="ko-KR" altLang="en-US" smtClean="0"/>
              <a:t>변화를 조직 내부로 받아들일 때 배운 내용을 채택하여 설계한 프로세스를 가질 수 있다</a:t>
            </a:r>
            <a:r>
              <a:rPr lang="en-US" altLang="ko-KR" smtClean="0"/>
              <a:t>. </a:t>
            </a:r>
            <a:r>
              <a:rPr lang="ko-KR" altLang="en-US" smtClean="0"/>
              <a:t>이 프로세스는 항상 </a:t>
            </a:r>
            <a:r>
              <a:rPr lang="en-US" altLang="ko-KR" smtClean="0"/>
              <a:t>“</a:t>
            </a:r>
            <a:r>
              <a:rPr lang="ko-KR" altLang="en-US" smtClean="0"/>
              <a:t>맞춤</a:t>
            </a:r>
            <a:r>
              <a:rPr lang="en-US" altLang="ko-KR" smtClean="0"/>
              <a:t>(custom)” </a:t>
            </a:r>
            <a:r>
              <a:rPr lang="ko-KR" altLang="en-US" smtClean="0"/>
              <a:t>인 셈이다</a:t>
            </a:r>
            <a:r>
              <a:rPr lang="en-US" altLang="ko-KR" smtClean="0"/>
              <a:t>. – Kent Beck - </a:t>
            </a:r>
            <a:r>
              <a:rPr lang="ko-KR" altLang="en-US" smtClean="0"/>
              <a:t> </a:t>
            </a:r>
            <a:endParaRPr lang="en-US" altLang="ko-KR" smtClean="0"/>
          </a:p>
          <a:p>
            <a:r>
              <a:rPr lang="en-US" altLang="ko-KR" smtClean="0"/>
              <a:t>“</a:t>
            </a:r>
            <a:r>
              <a:rPr lang="ko-KR" altLang="en-US" smtClean="0"/>
              <a:t>맞춤</a:t>
            </a:r>
            <a:r>
              <a:rPr lang="en-US" altLang="ko-KR" smtClean="0"/>
              <a:t>”</a:t>
            </a:r>
            <a:r>
              <a:rPr lang="ko-KR" altLang="en-US" smtClean="0"/>
              <a:t>이라는 단어는 시작을 어떤 프로세스로 해도 무방함을 의미함 </a:t>
            </a:r>
            <a:endParaRPr lang="en-US" altLang="ko-KR" smtClean="0"/>
          </a:p>
          <a:p>
            <a:r>
              <a:rPr lang="ko-KR" altLang="en-US" smtClean="0"/>
              <a:t>맞춤 프로세스를 성공적으로 만드는 절차 </a:t>
            </a:r>
            <a:endParaRPr lang="en-US" altLang="ko-KR" smtClean="0"/>
          </a:p>
          <a:p>
            <a:pPr lvl="1"/>
            <a:r>
              <a:rPr lang="ko-KR" altLang="en-US" smtClean="0"/>
              <a:t>현재 프로세스에 대한 명확한 이해 </a:t>
            </a:r>
            <a:endParaRPr lang="en-US" altLang="ko-KR" smtClean="0"/>
          </a:p>
          <a:p>
            <a:pPr lvl="1"/>
            <a:r>
              <a:rPr lang="ko-KR" altLang="en-US" smtClean="0"/>
              <a:t>핵심 </a:t>
            </a:r>
            <a:r>
              <a:rPr lang="en-US" altLang="ko-KR" smtClean="0"/>
              <a:t>Agile </a:t>
            </a:r>
            <a:r>
              <a:rPr lang="ko-KR" altLang="en-US" smtClean="0"/>
              <a:t>원칙을 배우고 실제 프로세스에 어떻게 적용하는 지 이해함 </a:t>
            </a:r>
            <a:endParaRPr lang="en-US" altLang="ko-KR" smtClean="0"/>
          </a:p>
          <a:p>
            <a:pPr lvl="1"/>
            <a:r>
              <a:rPr lang="ko-KR" altLang="en-US" smtClean="0"/>
              <a:t>현재 프로세스를 검토하고</a:t>
            </a:r>
            <a:r>
              <a:rPr lang="en-US" altLang="ko-KR" smtClean="0"/>
              <a:t>, </a:t>
            </a:r>
            <a:r>
              <a:rPr lang="ko-KR" altLang="en-US" smtClean="0"/>
              <a:t>개선영역과 가치 획득 영역에 초점을 둠 </a:t>
            </a:r>
            <a:endParaRPr lang="en-US" altLang="ko-KR" smtClean="0"/>
          </a:p>
          <a:p>
            <a:pPr lvl="1"/>
            <a:r>
              <a:rPr lang="ko-KR" altLang="en-US" smtClean="0"/>
              <a:t>맞춤 프로세스를 구상</a:t>
            </a:r>
            <a:endParaRPr lang="en-US" altLang="ko-KR" smtClean="0"/>
          </a:p>
          <a:p>
            <a:pPr lvl="1"/>
            <a:r>
              <a:rPr lang="ko-KR" altLang="en-US" smtClean="0"/>
              <a:t>파일럿 프로젝트에서 신규 프로세스를 적용 </a:t>
            </a:r>
            <a:endParaRPr lang="en-US" altLang="ko-KR" smtClean="0"/>
          </a:p>
          <a:p>
            <a:pPr lvl="1"/>
            <a:r>
              <a:rPr lang="ko-KR" altLang="en-US" smtClean="0"/>
              <a:t>파일럿 후 발견한 것을 검토하고</a:t>
            </a:r>
            <a:r>
              <a:rPr lang="en-US" altLang="ko-KR" smtClean="0"/>
              <a:t>, </a:t>
            </a:r>
            <a:r>
              <a:rPr lang="ko-KR" altLang="en-US" smtClean="0"/>
              <a:t>변경하고</a:t>
            </a:r>
            <a:r>
              <a:rPr lang="en-US" altLang="ko-KR" smtClean="0"/>
              <a:t>, </a:t>
            </a:r>
            <a:r>
              <a:rPr lang="ko-KR" altLang="en-US" smtClean="0"/>
              <a:t>지속적으로 범위를 확대해 나감  </a:t>
            </a:r>
            <a:endParaRPr lang="en-US" altLang="ko-KR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현재 프로세스 이해</a:t>
            </a:r>
            <a:r>
              <a:rPr lang="en-US" altLang="ko-KR" smtClean="0"/>
              <a:t>(1/3)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변화를 시도하기 전에 현재 상태를 정확히 파악하여야 함 </a:t>
            </a:r>
            <a:endParaRPr lang="en-US" altLang="ko-KR" smtClean="0"/>
          </a:p>
          <a:p>
            <a:r>
              <a:rPr lang="ko-KR" altLang="en-US" smtClean="0"/>
              <a:t>현재 프로세스 이해 </a:t>
            </a:r>
            <a:endParaRPr lang="en-US" altLang="ko-KR" smtClean="0"/>
          </a:p>
          <a:p>
            <a:pPr lvl="1"/>
            <a:r>
              <a:rPr lang="ko-KR" altLang="en-US" smtClean="0"/>
              <a:t>문서작업</a:t>
            </a:r>
            <a:r>
              <a:rPr lang="en-US" altLang="ko-KR" smtClean="0"/>
              <a:t>, </a:t>
            </a:r>
            <a:r>
              <a:rPr lang="ko-KR" altLang="en-US" smtClean="0"/>
              <a:t>개선영역 파악</a:t>
            </a:r>
            <a:r>
              <a:rPr lang="en-US" altLang="ko-KR" smtClean="0"/>
              <a:t>, </a:t>
            </a:r>
            <a:r>
              <a:rPr lang="ko-KR" altLang="en-US" smtClean="0"/>
              <a:t>몰랐던 부분 알게됨</a:t>
            </a:r>
            <a:endParaRPr lang="en-US" altLang="ko-KR" smtClean="0"/>
          </a:p>
          <a:p>
            <a:pPr lvl="2"/>
            <a:r>
              <a:rPr lang="ko-KR" altLang="en-US" smtClean="0"/>
              <a:t>요구분석 단계의 예</a:t>
            </a:r>
            <a:r>
              <a:rPr lang="en-US" altLang="ko-KR" smtClean="0"/>
              <a:t>,</a:t>
            </a:r>
            <a:r>
              <a:rPr lang="ko-KR" altLang="en-US" smtClean="0"/>
              <a:t> </a:t>
            </a:r>
            <a:endParaRPr lang="ko-KR" altLang="en-US"/>
          </a:p>
        </p:txBody>
      </p:sp>
      <p:pic>
        <p:nvPicPr>
          <p:cNvPr id="5" name="그림 4" descr="제목 없음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755" y="1142984"/>
            <a:ext cx="2458094" cy="185939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 bwMode="auto">
          <a:xfrm>
            <a:off x="1675066" y="2857496"/>
            <a:ext cx="1596270" cy="42862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요구분석 단계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3271336" y="2857496"/>
            <a:ext cx="2601329" cy="42862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서술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5872664" y="2857496"/>
            <a:ext cx="1596270" cy="42862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그룹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675066" y="3286124"/>
            <a:ext cx="1596270" cy="5715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프로젝트 팀원 획득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3271336" y="3286124"/>
            <a:ext cx="2601329" cy="5715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자원식별을 위해 관리자와 작업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5872664" y="3286124"/>
            <a:ext cx="1596270" cy="5715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프로젝트 관리자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1675066" y="3857628"/>
            <a:ext cx="1596270" cy="5715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프로젝트 계획 작성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1675066" y="4429132"/>
            <a:ext cx="1596270" cy="5715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기능명세 작성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1675066" y="5000636"/>
            <a:ext cx="1596270" cy="5715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스토리보드 작성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3271336" y="3857628"/>
            <a:ext cx="2601329" cy="5715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프로젝트 기간에 할 일에 대해서 팀원과 면담 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3271336" y="4429132"/>
            <a:ext cx="2601329" cy="5715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프로젝트는 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1:n 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기능 명세 확보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알려진 모든 유스케이스 커버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3271336" y="5000636"/>
            <a:ext cx="2601329" cy="5715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설계를 돕기 위한 프로토타입 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5872664" y="3857628"/>
            <a:ext cx="1596270" cy="5715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프로젝트 관리자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5872664" y="4429132"/>
            <a:ext cx="1596270" cy="5715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업무분석가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5872664" y="5000636"/>
            <a:ext cx="1596270" cy="5715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UI 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디자이너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상품 담당자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1675066" y="5786454"/>
            <a:ext cx="5793868" cy="5715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ko-KR" altLang="en-US" sz="1400" b="1" smtClean="0"/>
              <a:t>식별한 단계 </a:t>
            </a:r>
            <a:r>
              <a:rPr lang="en-US" altLang="ko-KR" sz="1400" b="1" smtClean="0"/>
              <a:t>–</a:t>
            </a:r>
            <a:r>
              <a:rPr lang="ko-KR" altLang="en-US" sz="1400" b="1" smtClean="0"/>
              <a:t> 시작</a:t>
            </a:r>
            <a:r>
              <a:rPr lang="en-US" altLang="ko-KR" sz="1400" b="1" smtClean="0"/>
              <a:t>(initiation), </a:t>
            </a:r>
            <a:r>
              <a:rPr lang="ko-KR" altLang="en-US" sz="1400" b="1" smtClean="0"/>
              <a:t>요구분석</a:t>
            </a:r>
            <a:r>
              <a:rPr lang="en-US" altLang="ko-KR" sz="1400" b="1" smtClean="0"/>
              <a:t>,  </a:t>
            </a:r>
            <a:r>
              <a:rPr lang="ko-KR" altLang="en-US" sz="1400" b="1" smtClean="0"/>
              <a:t>설계</a:t>
            </a:r>
            <a:r>
              <a:rPr lang="en-US" altLang="ko-KR" sz="1400" b="1" smtClean="0"/>
              <a:t>, </a:t>
            </a:r>
            <a:r>
              <a:rPr lang="ko-KR" altLang="en-US" sz="1400" b="1" smtClean="0"/>
              <a:t>개발</a:t>
            </a:r>
            <a:r>
              <a:rPr lang="en-US" altLang="ko-KR" sz="1400" b="1" smtClean="0"/>
              <a:t>, </a:t>
            </a:r>
            <a:r>
              <a:rPr lang="ko-KR" altLang="en-US" sz="1400" b="1" smtClean="0"/>
              <a:t>테스트</a:t>
            </a:r>
            <a:r>
              <a:rPr lang="en-US" altLang="ko-KR" sz="1400" b="1" smtClean="0"/>
              <a:t>, </a:t>
            </a:r>
            <a:r>
              <a:rPr lang="ko-KR" altLang="en-US" sz="1400" b="1" smtClean="0"/>
              <a:t>배치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현재 프로세스 이해</a:t>
            </a:r>
            <a:r>
              <a:rPr lang="en-US" altLang="ko-KR" smtClean="0"/>
              <a:t>(2/3)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현재 프로세스 이해 </a:t>
            </a:r>
            <a:r>
              <a:rPr lang="en-US" altLang="ko-KR" smtClean="0"/>
              <a:t>(</a:t>
            </a:r>
            <a:r>
              <a:rPr lang="ko-KR" altLang="en-US" smtClean="0"/>
              <a:t>계속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en-US" altLang="ko-KR" smtClean="0"/>
          </a:p>
          <a:p>
            <a:pPr lvl="1"/>
            <a:r>
              <a:rPr lang="ko-KR" altLang="en-US" smtClean="0"/>
              <a:t>유지대상 식별</a:t>
            </a:r>
            <a:endParaRPr lang="en-US" altLang="ko-KR" smtClean="0"/>
          </a:p>
          <a:p>
            <a:pPr lvl="2"/>
            <a:r>
              <a:rPr lang="ko-KR" altLang="en-US" smtClean="0"/>
              <a:t>기술 명세를 선택요소로 간주하는 것은 </a:t>
            </a:r>
            <a:r>
              <a:rPr lang="en-US" altLang="ko-KR" smtClean="0"/>
              <a:t>Agile </a:t>
            </a:r>
            <a:r>
              <a:rPr lang="ko-KR" altLang="en-US" smtClean="0"/>
              <a:t>사고임</a:t>
            </a:r>
            <a:r>
              <a:rPr lang="en-US" altLang="ko-KR" smtClean="0"/>
              <a:t>. Agile</a:t>
            </a:r>
            <a:r>
              <a:rPr lang="ko-KR" altLang="en-US" smtClean="0"/>
              <a:t>은 프로세스를 지원하고 가치를 부여하는 수준에서 문서 작성을 요구함 </a:t>
            </a:r>
            <a:endParaRPr lang="en-US" altLang="ko-KR" smtClean="0"/>
          </a:p>
        </p:txBody>
      </p:sp>
      <p:pic>
        <p:nvPicPr>
          <p:cNvPr id="458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948" y="2525759"/>
            <a:ext cx="8343900" cy="2898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타원 5"/>
          <p:cNvSpPr/>
          <p:nvPr/>
        </p:nvSpPr>
        <p:spPr bwMode="auto">
          <a:xfrm>
            <a:off x="4276395" y="5786454"/>
            <a:ext cx="118242" cy="142876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4512879" y="5786454"/>
            <a:ext cx="118242" cy="142876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4749363" y="5786454"/>
            <a:ext cx="118242" cy="142876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518948" y="2857496"/>
            <a:ext cx="8343900" cy="571504"/>
          </a:xfrm>
          <a:prstGeom prst="rect">
            <a:avLst/>
          </a:prstGeom>
          <a:solidFill>
            <a:schemeClr val="accent5">
              <a:lumMod val="90000"/>
              <a:alpha val="20000"/>
            </a:schemeClr>
          </a:solidFill>
          <a:ln w="381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현재 프로세스 이해</a:t>
            </a:r>
            <a:r>
              <a:rPr lang="en-US" altLang="ko-KR" smtClean="0"/>
              <a:t>(3/3)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현재 프로세스 이해 </a:t>
            </a:r>
            <a:r>
              <a:rPr lang="en-US" altLang="ko-KR" smtClean="0"/>
              <a:t>(</a:t>
            </a:r>
            <a:r>
              <a:rPr lang="ko-KR" altLang="en-US" smtClean="0"/>
              <a:t>계속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en-US" altLang="ko-KR" smtClean="0"/>
          </a:p>
          <a:p>
            <a:pPr lvl="1"/>
            <a:r>
              <a:rPr lang="ko-KR" altLang="en-US" smtClean="0"/>
              <a:t>완벽한 프로세스 작성</a:t>
            </a:r>
            <a:endParaRPr lang="en-US" altLang="ko-KR" smtClean="0"/>
          </a:p>
          <a:p>
            <a:pPr lvl="2"/>
            <a:r>
              <a:rPr lang="ko-KR" altLang="en-US" smtClean="0"/>
              <a:t>어떤 제약조건도 없을 경우</a:t>
            </a:r>
            <a:r>
              <a:rPr lang="en-US" altLang="ko-KR" smtClean="0"/>
              <a:t>, </a:t>
            </a:r>
            <a:r>
              <a:rPr lang="ko-KR" altLang="en-US" smtClean="0"/>
              <a:t>완벽한 프로세스란 어떤 모습일까</a:t>
            </a:r>
            <a:r>
              <a:rPr lang="en-US" altLang="ko-KR" smtClean="0"/>
              <a:t>?</a:t>
            </a:r>
          </a:p>
        </p:txBody>
      </p:sp>
      <p:pic>
        <p:nvPicPr>
          <p:cNvPr id="10" name="그림 9" descr="제목 없음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074" y="2285993"/>
            <a:ext cx="5793852" cy="402389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기존 프로세스 확장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지금까지 원칙과 단계에 대해서 배웠고</a:t>
            </a:r>
            <a:r>
              <a:rPr lang="en-US" altLang="ko-KR" smtClean="0"/>
              <a:t>, </a:t>
            </a:r>
            <a:r>
              <a:rPr lang="ko-KR" altLang="en-US" smtClean="0"/>
              <a:t>기존 프로세스를 되돌아 보았음 </a:t>
            </a:r>
            <a:endParaRPr lang="en-US" altLang="ko-KR" smtClean="0"/>
          </a:p>
          <a:p>
            <a:r>
              <a:rPr lang="ko-KR" altLang="en-US" smtClean="0"/>
              <a:t>프로세스 확장 절차 </a:t>
            </a:r>
            <a:endParaRPr lang="en-US" altLang="ko-KR" smtClean="0"/>
          </a:p>
          <a:p>
            <a:pPr lvl="1"/>
            <a:r>
              <a:rPr lang="ko-KR" altLang="en-US" smtClean="0"/>
              <a:t>변경대상 결정 </a:t>
            </a:r>
            <a:endParaRPr lang="en-US" altLang="ko-KR" smtClean="0"/>
          </a:p>
          <a:p>
            <a:pPr lvl="2"/>
            <a:r>
              <a:rPr lang="ko-KR" altLang="en-US" smtClean="0"/>
              <a:t>예</a:t>
            </a:r>
            <a:r>
              <a:rPr lang="en-US" altLang="ko-KR" smtClean="0"/>
              <a:t>, </a:t>
            </a:r>
            <a:r>
              <a:rPr lang="ko-KR" altLang="en-US" smtClean="0"/>
              <a:t>요구사항 문서 큐를 검토하고 우선순위 설정 </a:t>
            </a:r>
            <a:endParaRPr lang="en-US" altLang="ko-KR" smtClean="0"/>
          </a:p>
        </p:txBody>
      </p:sp>
      <p:pic>
        <p:nvPicPr>
          <p:cNvPr id="6" name="그림 5" descr="제목 없음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3571877"/>
            <a:ext cx="8343900" cy="2834323"/>
          </a:xfrm>
          <a:prstGeom prst="rect">
            <a:avLst/>
          </a:prstGeom>
        </p:spPr>
      </p:pic>
      <p:pic>
        <p:nvPicPr>
          <p:cNvPr id="4597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9190" y="1571612"/>
            <a:ext cx="2523658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타원 6"/>
          <p:cNvSpPr/>
          <p:nvPr/>
        </p:nvSpPr>
        <p:spPr bwMode="auto">
          <a:xfrm>
            <a:off x="4276395" y="6500834"/>
            <a:ext cx="118242" cy="142876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4512879" y="6500834"/>
            <a:ext cx="118242" cy="142876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타원 8"/>
          <p:cNvSpPr/>
          <p:nvPr/>
        </p:nvSpPr>
        <p:spPr bwMode="auto">
          <a:xfrm>
            <a:off x="4749363" y="6500834"/>
            <a:ext cx="118242" cy="142876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기존 프로세스 확장 </a:t>
            </a:r>
            <a:r>
              <a:rPr lang="en-US" altLang="ko-KR" smtClean="0"/>
              <a:t>– </a:t>
            </a:r>
            <a:r>
              <a:rPr lang="ko-KR" altLang="en-US" smtClean="0"/>
              <a:t>타당성</a:t>
            </a:r>
            <a:r>
              <a:rPr lang="en-US" altLang="ko-KR" smtClean="0"/>
              <a:t>(feasibility) </a:t>
            </a:r>
            <a:r>
              <a:rPr lang="ko-KR" altLang="en-US" smtClean="0"/>
              <a:t>단계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원래 프로세스는 초기</a:t>
            </a:r>
            <a:r>
              <a:rPr lang="en-US" altLang="ko-KR" smtClean="0"/>
              <a:t>(initiation) </a:t>
            </a:r>
            <a:r>
              <a:rPr lang="ko-KR" altLang="en-US" smtClean="0"/>
              <a:t>단계로 시작했음</a:t>
            </a:r>
            <a:endParaRPr lang="en-US" altLang="ko-KR" smtClean="0"/>
          </a:p>
          <a:p>
            <a:r>
              <a:rPr lang="en-US" altLang="ko-KR" smtClean="0"/>
              <a:t>Feasibility </a:t>
            </a:r>
            <a:r>
              <a:rPr lang="ko-KR" altLang="en-US" smtClean="0"/>
              <a:t>단계에 대한 정의 예제 </a:t>
            </a:r>
            <a:r>
              <a:rPr lang="en-US" altLang="ko-KR" smtClean="0"/>
              <a:t>– </a:t>
            </a:r>
            <a:r>
              <a:rPr lang="ko-KR" altLang="en-US" smtClean="0"/>
              <a:t>검토를 강조하고 신속한 작업 시작을 강조함 </a:t>
            </a:r>
            <a:endParaRPr lang="ko-KR" altLang="en-US"/>
          </a:p>
        </p:txBody>
      </p:sp>
      <p:pic>
        <p:nvPicPr>
          <p:cNvPr id="5" name="그림 4" descr="제목 없음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48" y="2000240"/>
            <a:ext cx="8343900" cy="4500594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 bwMode="auto">
          <a:xfrm>
            <a:off x="4276395" y="6500834"/>
            <a:ext cx="118242" cy="142876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4512879" y="6500834"/>
            <a:ext cx="118242" cy="142876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4749363" y="6500834"/>
            <a:ext cx="118242" cy="142876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기존 프로세스 확장 </a:t>
            </a:r>
            <a:r>
              <a:rPr lang="en-US" altLang="ko-KR" smtClean="0"/>
              <a:t>– </a:t>
            </a:r>
            <a:r>
              <a:rPr lang="ko-KR" altLang="en-US" smtClean="0"/>
              <a:t>계획수립</a:t>
            </a:r>
            <a:r>
              <a:rPr lang="en-US" altLang="ko-KR" smtClean="0"/>
              <a:t>(planning) </a:t>
            </a:r>
            <a:r>
              <a:rPr lang="ko-KR" altLang="en-US" smtClean="0"/>
              <a:t>단계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smtClean="0"/>
              <a:t>Planning </a:t>
            </a:r>
            <a:r>
              <a:rPr lang="ko-KR" altLang="en-US" smtClean="0"/>
              <a:t>단계에 대한 정의 예제 </a:t>
            </a:r>
            <a:r>
              <a:rPr lang="en-US" altLang="ko-KR" smtClean="0"/>
              <a:t>– </a:t>
            </a:r>
            <a:r>
              <a:rPr lang="ko-KR" altLang="en-US" smtClean="0"/>
              <a:t>가장 많은 변화가 있는 부분</a:t>
            </a:r>
            <a:endParaRPr lang="en-US" altLang="ko-KR" smtClean="0"/>
          </a:p>
          <a:p>
            <a:pPr lvl="1"/>
            <a:r>
              <a:rPr lang="en-US" altLang="ko-KR" smtClean="0"/>
              <a:t>Feature </a:t>
            </a:r>
            <a:r>
              <a:rPr lang="ko-KR" altLang="en-US" smtClean="0"/>
              <a:t>카드</a:t>
            </a:r>
            <a:r>
              <a:rPr lang="en-US" altLang="ko-KR" smtClean="0"/>
              <a:t>, Feature </a:t>
            </a:r>
            <a:r>
              <a:rPr lang="ko-KR" altLang="en-US" smtClean="0"/>
              <a:t>평가 등을 강조함 </a:t>
            </a:r>
            <a:endParaRPr lang="ko-KR" altLang="en-US"/>
          </a:p>
        </p:txBody>
      </p:sp>
      <p:sp>
        <p:nvSpPr>
          <p:cNvPr id="6" name="타원 5"/>
          <p:cNvSpPr/>
          <p:nvPr/>
        </p:nvSpPr>
        <p:spPr bwMode="auto">
          <a:xfrm>
            <a:off x="4276395" y="6500834"/>
            <a:ext cx="118242" cy="142876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4512879" y="6500834"/>
            <a:ext cx="118242" cy="142876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4749363" y="6500834"/>
            <a:ext cx="118242" cy="142876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0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948" y="1928802"/>
            <a:ext cx="8343900" cy="4548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기존 프로세스 확장 </a:t>
            </a:r>
            <a:r>
              <a:rPr lang="en-US" altLang="ko-KR" smtClean="0"/>
              <a:t>– </a:t>
            </a:r>
            <a:r>
              <a:rPr lang="ko-KR" altLang="en-US" smtClean="0"/>
              <a:t>개발</a:t>
            </a:r>
            <a:r>
              <a:rPr lang="en-US" altLang="ko-KR" smtClean="0"/>
              <a:t>(development) </a:t>
            </a:r>
            <a:r>
              <a:rPr lang="ko-KR" altLang="en-US" smtClean="0"/>
              <a:t>단계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smtClean="0"/>
              <a:t>Development </a:t>
            </a:r>
            <a:r>
              <a:rPr lang="ko-KR" altLang="en-US" smtClean="0"/>
              <a:t>단계에 대한 정의 예제 </a:t>
            </a:r>
            <a:r>
              <a:rPr lang="en-US" altLang="ko-KR" smtClean="0"/>
              <a:t>– </a:t>
            </a:r>
            <a:r>
              <a:rPr lang="ko-KR" altLang="en-US" smtClean="0"/>
              <a:t>폭포수 모델에서 반복주기 모델로</a:t>
            </a:r>
            <a:r>
              <a:rPr lang="en-US" altLang="ko-KR" smtClean="0"/>
              <a:t>…</a:t>
            </a:r>
            <a:endParaRPr lang="ko-KR" altLang="en-US"/>
          </a:p>
        </p:txBody>
      </p:sp>
      <p:sp>
        <p:nvSpPr>
          <p:cNvPr id="6" name="타원 5"/>
          <p:cNvSpPr/>
          <p:nvPr/>
        </p:nvSpPr>
        <p:spPr bwMode="auto">
          <a:xfrm>
            <a:off x="4276395" y="6500834"/>
            <a:ext cx="118242" cy="142876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4512879" y="6500834"/>
            <a:ext cx="118242" cy="142876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4749363" y="6500834"/>
            <a:ext cx="118242" cy="142876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 descr="제목 없음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48" y="1571612"/>
            <a:ext cx="8343900" cy="5115996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 bwMode="auto">
          <a:xfrm>
            <a:off x="4402519" y="6653234"/>
            <a:ext cx="118242" cy="142876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4639003" y="6653234"/>
            <a:ext cx="118242" cy="142876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 bwMode="auto">
          <a:xfrm>
            <a:off x="4875488" y="6653234"/>
            <a:ext cx="118242" cy="142876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/>
          <p:cNvSpPr/>
          <p:nvPr/>
        </p:nvSpPr>
        <p:spPr bwMode="auto">
          <a:xfrm>
            <a:off x="105101" y="2571744"/>
            <a:ext cx="827695" cy="92869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Feature</a:t>
            </a: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카드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 bwMode="auto">
          <a:xfrm>
            <a:off x="105101" y="3429000"/>
            <a:ext cx="827695" cy="92869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서서하는</a:t>
            </a:r>
            <a:endParaRPr lang="en-US" altLang="ko-KR" sz="1400" b="1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회의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105101" y="4286256"/>
            <a:ext cx="827695" cy="92869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반복주기</a:t>
            </a:r>
            <a:endParaRPr lang="en-US" altLang="ko-KR" sz="1400" b="1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모델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역할 비교</a:t>
            </a:r>
          </a:p>
        </p:txBody>
      </p:sp>
      <p:sp>
        <p:nvSpPr>
          <p:cNvPr id="577539" name="Rectangle 1027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역할을 개인 또는 그룹에 의해 수행된다</a:t>
            </a:r>
            <a:r>
              <a:rPr lang="en-US" altLang="ko-KR"/>
              <a:t>. </a:t>
            </a:r>
          </a:p>
          <a:p>
            <a:r>
              <a:rPr lang="en-US" altLang="ko-KR"/>
              <a:t>RUP</a:t>
            </a:r>
            <a:r>
              <a:rPr lang="ko-KR" altLang="en-US"/>
              <a:t>에서 한 개인은 여러 개의 역할을 가질 수 있다</a:t>
            </a:r>
            <a:r>
              <a:rPr lang="en-US" altLang="ko-KR"/>
              <a:t>. </a:t>
            </a:r>
          </a:p>
        </p:txBody>
      </p:sp>
      <p:sp>
        <p:nvSpPr>
          <p:cNvPr id="577540" name="Rectangle 1028"/>
          <p:cNvSpPr>
            <a:spLocks noChangeArrowheads="1"/>
          </p:cNvSpPr>
          <p:nvPr/>
        </p:nvSpPr>
        <p:spPr bwMode="auto">
          <a:xfrm>
            <a:off x="1059925" y="2285992"/>
            <a:ext cx="3505200" cy="357190"/>
          </a:xfrm>
          <a:prstGeom prst="rect">
            <a:avLst/>
          </a:prstGeom>
          <a:solidFill>
            <a:srgbClr val="C0C0C0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/>
            <a:r>
              <a:rPr lang="en-US" altLang="ko-KR" sz="1200" b="0"/>
              <a:t>XP (eXtreme Programming)</a:t>
            </a:r>
          </a:p>
        </p:txBody>
      </p:sp>
      <p:sp>
        <p:nvSpPr>
          <p:cNvPr id="577541" name="Rectangle 1029"/>
          <p:cNvSpPr>
            <a:spLocks noChangeArrowheads="1"/>
          </p:cNvSpPr>
          <p:nvPr/>
        </p:nvSpPr>
        <p:spPr bwMode="auto">
          <a:xfrm>
            <a:off x="4565126" y="2285992"/>
            <a:ext cx="3581400" cy="357190"/>
          </a:xfrm>
          <a:prstGeom prst="rect">
            <a:avLst/>
          </a:prstGeom>
          <a:solidFill>
            <a:srgbClr val="C0C0C0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/>
            <a:r>
              <a:rPr lang="en-US" altLang="ko-KR" sz="1200" b="0"/>
              <a:t>RUP</a:t>
            </a:r>
          </a:p>
        </p:txBody>
      </p:sp>
      <p:sp>
        <p:nvSpPr>
          <p:cNvPr id="577542" name="Rectangle 1030"/>
          <p:cNvSpPr>
            <a:spLocks noChangeArrowheads="1"/>
          </p:cNvSpPr>
          <p:nvPr/>
        </p:nvSpPr>
        <p:spPr bwMode="auto">
          <a:xfrm>
            <a:off x="1066800" y="2643182"/>
            <a:ext cx="3505200" cy="219076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>
              <a:buFontTx/>
              <a:buChar char="-"/>
            </a:pPr>
            <a:r>
              <a:rPr lang="en-US" altLang="ko-KR" sz="1200"/>
              <a:t>Programmer</a:t>
            </a:r>
          </a:p>
          <a:p>
            <a:pPr algn="l">
              <a:buFontTx/>
              <a:buChar char="-"/>
            </a:pPr>
            <a:r>
              <a:rPr lang="en-US" altLang="ko-KR" sz="1200"/>
              <a:t>Customer</a:t>
            </a:r>
          </a:p>
          <a:p>
            <a:pPr algn="l">
              <a:buFontTx/>
              <a:buChar char="-"/>
            </a:pPr>
            <a:r>
              <a:rPr lang="en-US" altLang="ko-KR" sz="1200"/>
              <a:t>Tester</a:t>
            </a:r>
          </a:p>
          <a:p>
            <a:pPr algn="l">
              <a:buFontTx/>
              <a:buChar char="-"/>
            </a:pPr>
            <a:r>
              <a:rPr lang="en-US" altLang="ko-KR" sz="1200"/>
              <a:t>Tracker</a:t>
            </a:r>
          </a:p>
          <a:p>
            <a:pPr algn="l">
              <a:buFontTx/>
              <a:buChar char="-"/>
            </a:pPr>
            <a:r>
              <a:rPr lang="en-US" altLang="ko-KR" sz="1200"/>
              <a:t>Coach</a:t>
            </a:r>
          </a:p>
          <a:p>
            <a:pPr algn="l">
              <a:buFontTx/>
              <a:buChar char="-"/>
            </a:pPr>
            <a:r>
              <a:rPr lang="en-US" altLang="ko-KR" sz="1200"/>
              <a:t>Consultant</a:t>
            </a:r>
          </a:p>
          <a:p>
            <a:pPr algn="l">
              <a:buFontTx/>
              <a:buChar char="-"/>
            </a:pPr>
            <a:r>
              <a:rPr lang="en-US" altLang="ko-KR" sz="1200"/>
              <a:t>Big Boss</a:t>
            </a:r>
          </a:p>
        </p:txBody>
      </p:sp>
      <p:sp>
        <p:nvSpPr>
          <p:cNvPr id="577543" name="Rectangle 1031"/>
          <p:cNvSpPr>
            <a:spLocks noChangeArrowheads="1"/>
          </p:cNvSpPr>
          <p:nvPr/>
        </p:nvSpPr>
        <p:spPr bwMode="auto">
          <a:xfrm>
            <a:off x="4572000" y="2643182"/>
            <a:ext cx="3581400" cy="219076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>
              <a:buFontTx/>
              <a:buChar char="-"/>
            </a:pPr>
            <a:r>
              <a:rPr lang="en-US" altLang="ko-KR" sz="1200"/>
              <a:t>Business modeling : 3 roles</a:t>
            </a:r>
          </a:p>
          <a:p>
            <a:pPr algn="l">
              <a:buFontTx/>
              <a:buChar char="-"/>
            </a:pPr>
            <a:r>
              <a:rPr lang="en-US" altLang="ko-KR" sz="1200"/>
              <a:t>Requirement : 5 roles</a:t>
            </a:r>
          </a:p>
          <a:p>
            <a:pPr algn="l">
              <a:buFontTx/>
              <a:buChar char="-"/>
            </a:pPr>
            <a:r>
              <a:rPr lang="en-US" altLang="ko-KR" sz="1200"/>
              <a:t>Analysis and Design : 6 roles</a:t>
            </a:r>
          </a:p>
          <a:p>
            <a:pPr algn="l">
              <a:buFontTx/>
              <a:buChar char="-"/>
            </a:pPr>
            <a:r>
              <a:rPr lang="en-US" altLang="ko-KR" sz="1200"/>
              <a:t>Implementation : 3 roles</a:t>
            </a:r>
          </a:p>
          <a:p>
            <a:pPr algn="l">
              <a:buFontTx/>
              <a:buChar char="-"/>
            </a:pPr>
            <a:r>
              <a:rPr lang="en-US" altLang="ko-KR" sz="1200"/>
              <a:t>Test : 2 roles</a:t>
            </a:r>
          </a:p>
          <a:p>
            <a:pPr algn="l">
              <a:buFontTx/>
              <a:buChar char="-"/>
            </a:pPr>
            <a:r>
              <a:rPr lang="en-US" altLang="ko-KR" sz="1200"/>
              <a:t>Deployment : 4 roles</a:t>
            </a:r>
          </a:p>
          <a:p>
            <a:pPr algn="l">
              <a:buFontTx/>
              <a:buChar char="-"/>
            </a:pPr>
            <a:r>
              <a:rPr lang="en-US" altLang="ko-KR" sz="1200"/>
              <a:t>Configuration &amp; change management : 2 roles</a:t>
            </a:r>
          </a:p>
          <a:p>
            <a:pPr algn="l">
              <a:buFontTx/>
              <a:buChar char="-"/>
            </a:pPr>
            <a:r>
              <a:rPr lang="en-US" altLang="ko-KR" sz="1200"/>
              <a:t>Project management : 2 roles</a:t>
            </a:r>
          </a:p>
          <a:p>
            <a:pPr algn="l">
              <a:buFontTx/>
              <a:buChar char="-"/>
            </a:pPr>
            <a:r>
              <a:rPr lang="en-US" altLang="ko-KR" sz="1200"/>
              <a:t>Environment : 3 roles</a:t>
            </a:r>
          </a:p>
        </p:txBody>
      </p:sp>
    </p:spTree>
  </p:cSld>
  <p:clrMapOvr>
    <a:masterClrMapping/>
  </p:clrMapOvr>
  <p:transition spd="med">
    <p:fad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기존 프로세스 확장 </a:t>
            </a:r>
            <a:r>
              <a:rPr lang="en-US" altLang="ko-KR" smtClean="0"/>
              <a:t>– </a:t>
            </a:r>
            <a:r>
              <a:rPr lang="ko-KR" altLang="en-US" smtClean="0"/>
              <a:t>적응</a:t>
            </a:r>
            <a:r>
              <a:rPr lang="en-US" altLang="ko-KR" smtClean="0"/>
              <a:t>(adapt) </a:t>
            </a:r>
            <a:r>
              <a:rPr lang="ko-KR" altLang="en-US" smtClean="0"/>
              <a:t>단계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smtClean="0"/>
              <a:t>Adapt </a:t>
            </a:r>
            <a:r>
              <a:rPr lang="ko-KR" altLang="en-US" smtClean="0"/>
              <a:t>단계에 대한 정의 예제 </a:t>
            </a:r>
            <a:r>
              <a:rPr lang="en-US" altLang="ko-KR" smtClean="0"/>
              <a:t>– </a:t>
            </a:r>
            <a:r>
              <a:rPr lang="ko-KR" altLang="en-US" smtClean="0"/>
              <a:t>일정을 조정하고 </a:t>
            </a:r>
            <a:r>
              <a:rPr lang="en-US" altLang="ko-KR" smtClean="0"/>
              <a:t>Feature</a:t>
            </a:r>
            <a:r>
              <a:rPr lang="ko-KR" altLang="en-US" smtClean="0"/>
              <a:t>를 개선하고 재할당함 </a:t>
            </a:r>
            <a:endParaRPr lang="ko-KR" altLang="en-US"/>
          </a:p>
        </p:txBody>
      </p:sp>
      <p:sp>
        <p:nvSpPr>
          <p:cNvPr id="6" name="타원 5"/>
          <p:cNvSpPr/>
          <p:nvPr/>
        </p:nvSpPr>
        <p:spPr bwMode="auto">
          <a:xfrm>
            <a:off x="4276395" y="6500834"/>
            <a:ext cx="118242" cy="142876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4512879" y="6500834"/>
            <a:ext cx="118242" cy="142876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4749363" y="6500834"/>
            <a:ext cx="118242" cy="142876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그림 14" descr="제목 없음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48" y="1643050"/>
            <a:ext cx="8343900" cy="4857784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 bwMode="auto">
          <a:xfrm>
            <a:off x="161598" y="2786058"/>
            <a:ext cx="1809074" cy="21431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변화가 피할 수 없는 </a:t>
            </a:r>
            <a:endParaRPr lang="en-US" altLang="ko-KR" sz="1400" b="1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것이라면 프로세스가</a:t>
            </a:r>
            <a:endParaRPr lang="en-US" altLang="ko-KR" sz="1400" b="1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그것을 감싸고 수용</a:t>
            </a:r>
            <a:endParaRPr lang="en-US" altLang="ko-KR" sz="1400" b="1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방안을 제시해야 한다</a:t>
            </a: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기존 프로세스 확장 </a:t>
            </a:r>
            <a:r>
              <a:rPr lang="en-US" altLang="ko-KR" smtClean="0"/>
              <a:t>– </a:t>
            </a:r>
            <a:r>
              <a:rPr lang="ko-KR" altLang="en-US" smtClean="0"/>
              <a:t>배치</a:t>
            </a:r>
            <a:r>
              <a:rPr lang="en-US" altLang="ko-KR" smtClean="0"/>
              <a:t>(deployment) </a:t>
            </a:r>
            <a:r>
              <a:rPr lang="ko-KR" altLang="en-US" smtClean="0"/>
              <a:t>단계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smtClean="0"/>
              <a:t>Deployment </a:t>
            </a:r>
            <a:r>
              <a:rPr lang="ko-KR" altLang="en-US" smtClean="0"/>
              <a:t>단계에 대한 정의 예제 </a:t>
            </a:r>
            <a:r>
              <a:rPr lang="en-US" altLang="ko-KR" smtClean="0"/>
              <a:t>– </a:t>
            </a:r>
            <a:r>
              <a:rPr lang="ko-KR" altLang="en-US" smtClean="0"/>
              <a:t>문화적인 부분을 반영함 </a:t>
            </a:r>
            <a:r>
              <a:rPr lang="en-US" altLang="ko-KR" smtClean="0"/>
              <a:t> </a:t>
            </a:r>
            <a:endParaRPr lang="ko-KR" altLang="en-US"/>
          </a:p>
        </p:txBody>
      </p:sp>
      <p:sp>
        <p:nvSpPr>
          <p:cNvPr id="6" name="타원 5"/>
          <p:cNvSpPr/>
          <p:nvPr/>
        </p:nvSpPr>
        <p:spPr bwMode="auto">
          <a:xfrm>
            <a:off x="4276395" y="6500834"/>
            <a:ext cx="118242" cy="142876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4512879" y="6500834"/>
            <a:ext cx="118242" cy="142876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4749363" y="6500834"/>
            <a:ext cx="118242" cy="142876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그림 9" descr="제목 없음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48" y="2000241"/>
            <a:ext cx="8343900" cy="439064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 bwMode="auto">
          <a:xfrm>
            <a:off x="105101" y="2571744"/>
            <a:ext cx="827695" cy="92869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Stop&amp;Reflect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 bwMode="auto">
          <a:xfrm>
            <a:off x="105101" y="3429000"/>
            <a:ext cx="827695" cy="92869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Culture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/>
          <p:cNvSpPr/>
          <p:nvPr/>
        </p:nvSpPr>
        <p:spPr bwMode="auto">
          <a:xfrm>
            <a:off x="105101" y="4286256"/>
            <a:ext cx="827695" cy="92869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Lessons </a:t>
            </a: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Learned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요점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개발 프로세스는 제약조건 안에서 인도</a:t>
            </a:r>
            <a:r>
              <a:rPr lang="en-US" altLang="ko-KR" smtClean="0"/>
              <a:t>(delivery)</a:t>
            </a:r>
            <a:r>
              <a:rPr lang="ko-KR" altLang="en-US" smtClean="0"/>
              <a:t>에 초점을 맞추어야 함 </a:t>
            </a:r>
            <a:endParaRPr lang="en-US" altLang="ko-KR" smtClean="0"/>
          </a:p>
          <a:p>
            <a:r>
              <a:rPr lang="ko-KR" altLang="en-US" smtClean="0"/>
              <a:t>환경의 현실을 반영한 개발 프로세스 설계를 두려워 하지 말아야 함</a:t>
            </a:r>
            <a:r>
              <a:rPr lang="en-US" altLang="ko-KR" smtClean="0"/>
              <a:t>. </a:t>
            </a:r>
            <a:r>
              <a:rPr lang="ko-KR" altLang="en-US" smtClean="0"/>
              <a:t>맞춤</a:t>
            </a:r>
            <a:r>
              <a:rPr lang="en-US" altLang="ko-KR" smtClean="0"/>
              <a:t>(customization)</a:t>
            </a:r>
            <a:r>
              <a:rPr lang="ko-KR" altLang="en-US" smtClean="0"/>
              <a:t>과 적응</a:t>
            </a:r>
            <a:r>
              <a:rPr lang="en-US" altLang="ko-KR" smtClean="0"/>
              <a:t>(adapting) </a:t>
            </a:r>
            <a:r>
              <a:rPr lang="ko-KR" altLang="en-US" smtClean="0"/>
              <a:t>이 </a:t>
            </a:r>
            <a:r>
              <a:rPr lang="en-US" altLang="ko-KR" smtClean="0"/>
              <a:t>Agile </a:t>
            </a:r>
            <a:r>
              <a:rPr lang="ko-KR" altLang="en-US" smtClean="0"/>
              <a:t>그 자체임 </a:t>
            </a:r>
            <a:endParaRPr lang="en-US" altLang="ko-KR" smtClean="0"/>
          </a:p>
          <a:p>
            <a:r>
              <a:rPr lang="ko-KR" altLang="en-US" smtClean="0"/>
              <a:t>즉시 새로운 프로세스 설계를 시작할 수도 있지만</a:t>
            </a:r>
            <a:r>
              <a:rPr lang="en-US" altLang="ko-KR" smtClean="0"/>
              <a:t>, </a:t>
            </a:r>
            <a:r>
              <a:rPr lang="ko-KR" altLang="en-US" smtClean="0"/>
              <a:t>기존 프로세스를 연구할 필요가 있으며 성공적이었던 부분은 그대로 계승하여야 함 </a:t>
            </a:r>
            <a:endParaRPr lang="en-US" altLang="ko-KR" smtClean="0"/>
          </a:p>
          <a:p>
            <a:r>
              <a:rPr lang="ko-KR" altLang="en-US" smtClean="0"/>
              <a:t>기존 프로세스를 문서화하는 작업은 재미있을 뿐만 아니라 코어팀의 결속을 다져줌</a:t>
            </a:r>
            <a:endParaRPr lang="en-US" altLang="ko-KR" smtClean="0"/>
          </a:p>
          <a:p>
            <a:r>
              <a:rPr lang="ko-KR" altLang="en-US" smtClean="0"/>
              <a:t>새로운 프로세스 개발 시 시간을 정하고 그 안에서 완료해야 함 </a:t>
            </a:r>
            <a:endParaRPr lang="en-US" altLang="ko-KR" smtClean="0"/>
          </a:p>
        </p:txBody>
      </p:sp>
    </p:spTree>
  </p:cSld>
  <p:clrMapOvr>
    <a:masterClrMapping/>
  </p:clrMapOvr>
  <p:transition spd="med">
    <p:fad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3.5 </a:t>
            </a:r>
            <a:r>
              <a:rPr lang="ko-KR" altLang="en-US" smtClean="0"/>
              <a:t>파일럿 프로젝트 선정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훌륭한 파일럿 프로젝트</a:t>
            </a:r>
            <a:endParaRPr lang="en-US" altLang="ko-KR" smtClean="0"/>
          </a:p>
          <a:p>
            <a:r>
              <a:rPr lang="ko-KR" altLang="en-US" smtClean="0"/>
              <a:t>프로젝트 후보 평가</a:t>
            </a:r>
            <a:endParaRPr lang="en-US" altLang="ko-KR" smtClean="0"/>
          </a:p>
          <a:p>
            <a:r>
              <a:rPr lang="ko-KR" altLang="en-US" smtClean="0"/>
              <a:t>파일럿 팀 구성</a:t>
            </a:r>
            <a:endParaRPr lang="en-US" altLang="ko-KR" smtClean="0"/>
          </a:p>
          <a:p>
            <a:r>
              <a:rPr lang="ko-KR" altLang="en-US" smtClean="0"/>
              <a:t>요점 </a:t>
            </a:r>
            <a:endParaRPr lang="ko-KR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훌륭한 파일럿 프로젝트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smtClean="0"/>
              <a:t>2</a:t>
            </a:r>
            <a:r>
              <a:rPr lang="ko-KR" altLang="en-US" smtClean="0"/>
              <a:t>주에서 </a:t>
            </a:r>
            <a:r>
              <a:rPr lang="en-US" altLang="ko-KR" smtClean="0"/>
              <a:t>8</a:t>
            </a:r>
            <a:r>
              <a:rPr lang="ko-KR" altLang="en-US" smtClean="0"/>
              <a:t>주 사이에 끝낼 수 있는 분량</a:t>
            </a:r>
            <a:endParaRPr lang="en-US" altLang="ko-KR" smtClean="0"/>
          </a:p>
          <a:p>
            <a:r>
              <a:rPr lang="ko-KR" altLang="en-US" smtClean="0"/>
              <a:t>중간 우선순위 </a:t>
            </a:r>
            <a:endParaRPr lang="en-US" altLang="ko-KR" smtClean="0"/>
          </a:p>
          <a:p>
            <a:r>
              <a:rPr lang="ko-KR" altLang="en-US" smtClean="0"/>
              <a:t>모든 단계와 영역을 지나감</a:t>
            </a:r>
            <a:endParaRPr lang="en-US" altLang="ko-KR" smtClean="0"/>
          </a:p>
          <a:p>
            <a:r>
              <a:rPr lang="ko-KR" altLang="en-US" smtClean="0"/>
              <a:t>외부 고객 참여 없어야 함 </a:t>
            </a:r>
            <a:endParaRPr lang="ko-KR" altLang="en-US"/>
          </a:p>
        </p:txBody>
      </p:sp>
    </p:spTree>
  </p:cSld>
  <p:clrMapOvr>
    <a:masterClrMapping/>
  </p:clrMapOvr>
  <p:transition spd="med">
    <p:fad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프로젝트 후보 평가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백로그 쌓는 방법 </a:t>
            </a:r>
            <a:endParaRPr lang="en-US" altLang="ko-KR" smtClean="0"/>
          </a:p>
          <a:p>
            <a:pPr lvl="1"/>
            <a:r>
              <a:rPr lang="ko-KR" altLang="en-US" smtClean="0"/>
              <a:t>임원 검토 프로세스</a:t>
            </a:r>
            <a:endParaRPr lang="en-US" altLang="ko-KR" smtClean="0"/>
          </a:p>
          <a:p>
            <a:pPr lvl="1"/>
            <a:r>
              <a:rPr lang="ko-KR" altLang="en-US" smtClean="0"/>
              <a:t>상품 마케팅</a:t>
            </a:r>
            <a:endParaRPr lang="en-US" altLang="ko-KR" smtClean="0"/>
          </a:p>
          <a:p>
            <a:pPr lvl="1"/>
            <a:r>
              <a:rPr lang="ko-KR" altLang="en-US" smtClean="0"/>
              <a:t>고객 </a:t>
            </a:r>
            <a:endParaRPr lang="en-US" altLang="ko-KR" smtClean="0"/>
          </a:p>
          <a:p>
            <a:r>
              <a:rPr lang="en-US" altLang="ko-KR" smtClean="0"/>
              <a:t>Acme </a:t>
            </a:r>
            <a:r>
              <a:rPr lang="ko-KR" altLang="en-US" smtClean="0"/>
              <a:t>미디어의 백로그</a:t>
            </a:r>
            <a:endParaRPr lang="en-US" altLang="ko-KR" smtClean="0"/>
          </a:p>
        </p:txBody>
      </p:sp>
      <p:pic>
        <p:nvPicPr>
          <p:cNvPr id="461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3813" y="3095855"/>
            <a:ext cx="5734747" cy="3533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파일럿 팀 구성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mtClean="0"/>
              <a:t>프로젝트에 할당된 팀원들의 </a:t>
            </a:r>
            <a:r>
              <a:rPr lang="en-US" altLang="ko-KR" smtClean="0"/>
              <a:t>Agile </a:t>
            </a:r>
            <a:r>
              <a:rPr lang="ko-KR" altLang="en-US" smtClean="0"/>
              <a:t>준비상태 평가</a:t>
            </a:r>
            <a:endParaRPr lang="en-US" altLang="ko-KR" smtClean="0"/>
          </a:p>
          <a:p>
            <a:r>
              <a:rPr lang="ko-KR" altLang="en-US" smtClean="0"/>
              <a:t>현재 상태에서 코어팀 만이 </a:t>
            </a:r>
            <a:r>
              <a:rPr lang="en-US" altLang="ko-KR" smtClean="0"/>
              <a:t>Agile </a:t>
            </a:r>
            <a:r>
              <a:rPr lang="ko-KR" altLang="en-US" smtClean="0"/>
              <a:t>훈련을 받았음 </a:t>
            </a:r>
            <a:endParaRPr lang="en-US" altLang="ko-KR" smtClean="0"/>
          </a:p>
          <a:p>
            <a:r>
              <a:rPr lang="ko-KR" altLang="en-US" smtClean="0"/>
              <a:t>팀은 코어팀 구성원 </a:t>
            </a:r>
            <a:r>
              <a:rPr lang="en-US" altLang="ko-KR" smtClean="0"/>
              <a:t>+ </a:t>
            </a:r>
            <a:r>
              <a:rPr lang="ko-KR" altLang="en-US" smtClean="0"/>
              <a:t>비코어팀 구성원으로 구성됨 </a:t>
            </a:r>
            <a:endParaRPr lang="en-US" altLang="ko-KR" smtClean="0"/>
          </a:p>
          <a:p>
            <a:r>
              <a:rPr lang="ko-KR" altLang="en-US" smtClean="0"/>
              <a:t>파일럿 팀 구성 원칙</a:t>
            </a:r>
            <a:endParaRPr lang="en-US" altLang="ko-KR" smtClean="0"/>
          </a:p>
          <a:p>
            <a:pPr lvl="1"/>
            <a:r>
              <a:rPr lang="ko-KR" altLang="en-US" smtClean="0"/>
              <a:t>모두가 </a:t>
            </a:r>
            <a:r>
              <a:rPr lang="en-US" altLang="ko-KR" smtClean="0"/>
              <a:t>Agile </a:t>
            </a:r>
            <a:r>
              <a:rPr lang="ko-KR" altLang="en-US" smtClean="0"/>
              <a:t>교육을 받아야 함 </a:t>
            </a:r>
            <a:endParaRPr lang="en-US" altLang="ko-KR" smtClean="0"/>
          </a:p>
          <a:p>
            <a:pPr lvl="2"/>
            <a:r>
              <a:rPr lang="en-US" altLang="ko-KR" smtClean="0"/>
              <a:t>Agile</a:t>
            </a:r>
            <a:r>
              <a:rPr lang="ko-KR" altLang="en-US" smtClean="0"/>
              <a:t> 훈련을 받지 않은 사람들이 불만을 제기하는 이유</a:t>
            </a:r>
            <a:endParaRPr lang="en-US" altLang="ko-KR" smtClean="0"/>
          </a:p>
          <a:p>
            <a:pPr lvl="3"/>
            <a:r>
              <a:rPr lang="ko-KR" altLang="en-US" smtClean="0"/>
              <a:t> </a:t>
            </a:r>
            <a:r>
              <a:rPr lang="en-US" altLang="ko-KR" smtClean="0"/>
              <a:t>Agile </a:t>
            </a:r>
            <a:r>
              <a:rPr lang="ko-KR" altLang="en-US" smtClean="0"/>
              <a:t>원칙에 대한 오해 </a:t>
            </a:r>
            <a:endParaRPr lang="en-US" altLang="ko-KR" smtClean="0"/>
          </a:p>
          <a:p>
            <a:pPr lvl="3"/>
            <a:r>
              <a:rPr lang="ko-KR" altLang="en-US" smtClean="0"/>
              <a:t>현재 프로세스가 훌륭하다는 신념 </a:t>
            </a:r>
            <a:endParaRPr lang="en-US" altLang="ko-KR" smtClean="0"/>
          </a:p>
          <a:p>
            <a:pPr lvl="3"/>
            <a:r>
              <a:rPr lang="en-US" altLang="ko-KR" smtClean="0"/>
              <a:t>Agile </a:t>
            </a:r>
            <a:r>
              <a:rPr lang="ko-KR" altLang="en-US" smtClean="0"/>
              <a:t>프로세스에 대한 이해나 지식 결여</a:t>
            </a:r>
            <a:r>
              <a:rPr lang="en-US" altLang="ko-KR" smtClean="0"/>
              <a:t>, </a:t>
            </a:r>
            <a:r>
              <a:rPr lang="ko-KR" altLang="en-US" smtClean="0"/>
              <a:t>과거에는 개발 프로세스의 모든 단계가 서술되어 있었음</a:t>
            </a:r>
            <a:r>
              <a:rPr lang="en-US" altLang="ko-KR" smtClean="0"/>
              <a:t>, Agile </a:t>
            </a:r>
            <a:r>
              <a:rPr lang="ko-KR" altLang="en-US" smtClean="0"/>
              <a:t>프로세스에서는 팀원들 간의 토의를 통해 단계를 결정하고 태스크를 할당함 </a:t>
            </a:r>
            <a:endParaRPr lang="en-US" altLang="ko-KR" smtClean="0"/>
          </a:p>
          <a:p>
            <a:r>
              <a:rPr lang="ko-KR" altLang="en-US" smtClean="0"/>
              <a:t>코어팀을 통해 멘터링을 제공함 </a:t>
            </a:r>
            <a:endParaRPr lang="en-US" altLang="ko-KR" smtClean="0"/>
          </a:p>
          <a:p>
            <a:r>
              <a:rPr lang="ko-KR" altLang="en-US" smtClean="0"/>
              <a:t>파일럿 팀 구성 예</a:t>
            </a:r>
            <a:r>
              <a:rPr lang="en-US" altLang="ko-KR" smtClean="0"/>
              <a:t>,</a:t>
            </a:r>
            <a:r>
              <a:rPr lang="ko-KR" altLang="en-US" smtClean="0"/>
              <a:t> 역할</a:t>
            </a:r>
            <a:r>
              <a:rPr lang="en-US" altLang="ko-KR" smtClean="0"/>
              <a:t>/</a:t>
            </a:r>
            <a:r>
              <a:rPr lang="ko-KR" altLang="en-US" smtClean="0"/>
              <a:t>인원</a:t>
            </a:r>
            <a:endParaRPr lang="en-US" altLang="ko-KR" smtClean="0"/>
          </a:p>
          <a:p>
            <a:pPr lvl="1"/>
            <a:r>
              <a:rPr lang="ko-KR" altLang="en-US" smtClean="0"/>
              <a:t>프로젝트 관리 </a:t>
            </a:r>
            <a:r>
              <a:rPr lang="en-US" altLang="ko-KR" smtClean="0"/>
              <a:t>1</a:t>
            </a:r>
            <a:r>
              <a:rPr lang="ko-KR" altLang="en-US" smtClean="0"/>
              <a:t>명</a:t>
            </a:r>
            <a:r>
              <a:rPr lang="en-US" altLang="ko-KR" smtClean="0"/>
              <a:t>, </a:t>
            </a:r>
            <a:r>
              <a:rPr lang="ko-KR" altLang="en-US" smtClean="0"/>
              <a:t>개발 </a:t>
            </a:r>
            <a:r>
              <a:rPr lang="en-US" altLang="ko-KR" smtClean="0"/>
              <a:t>2</a:t>
            </a:r>
            <a:r>
              <a:rPr lang="ko-KR" altLang="en-US" smtClean="0"/>
              <a:t>명</a:t>
            </a:r>
            <a:r>
              <a:rPr lang="en-US" altLang="ko-KR" smtClean="0"/>
              <a:t>, </a:t>
            </a:r>
            <a:r>
              <a:rPr lang="ko-KR" altLang="en-US" smtClean="0"/>
              <a:t>사용자 인터페이스 </a:t>
            </a:r>
            <a:r>
              <a:rPr lang="en-US" altLang="ko-KR" smtClean="0"/>
              <a:t>1</a:t>
            </a:r>
            <a:r>
              <a:rPr lang="ko-KR" altLang="en-US" smtClean="0"/>
              <a:t>명</a:t>
            </a:r>
            <a:endParaRPr lang="en-US" altLang="ko-KR" smtClean="0"/>
          </a:p>
          <a:p>
            <a:pPr lvl="1"/>
            <a:r>
              <a:rPr lang="ko-KR" altLang="en-US" smtClean="0"/>
              <a:t>품질 보증 </a:t>
            </a:r>
            <a:r>
              <a:rPr lang="en-US" altLang="ko-KR" smtClean="0"/>
              <a:t>1</a:t>
            </a:r>
            <a:r>
              <a:rPr lang="ko-KR" altLang="en-US" smtClean="0"/>
              <a:t>명</a:t>
            </a:r>
            <a:r>
              <a:rPr lang="en-US" altLang="ko-KR" smtClean="0"/>
              <a:t>, </a:t>
            </a:r>
            <a:r>
              <a:rPr lang="ko-KR" altLang="en-US" smtClean="0"/>
              <a:t>운영 </a:t>
            </a:r>
            <a:r>
              <a:rPr lang="en-US" altLang="ko-KR" smtClean="0"/>
              <a:t>1</a:t>
            </a:r>
            <a:r>
              <a:rPr lang="ko-KR" altLang="en-US" smtClean="0"/>
              <a:t>명</a:t>
            </a:r>
            <a:r>
              <a:rPr lang="en-US" altLang="ko-KR" smtClean="0"/>
              <a:t>, </a:t>
            </a:r>
            <a:r>
              <a:rPr lang="ko-KR" altLang="en-US" smtClean="0"/>
              <a:t>요구사항 </a:t>
            </a:r>
            <a:r>
              <a:rPr lang="en-US" altLang="ko-KR" smtClean="0"/>
              <a:t>1</a:t>
            </a:r>
            <a:r>
              <a:rPr lang="ko-KR" altLang="en-US" smtClean="0"/>
              <a:t>명</a:t>
            </a:r>
            <a:r>
              <a:rPr lang="en-US" altLang="ko-KR" smtClean="0"/>
              <a:t>, </a:t>
            </a:r>
            <a:r>
              <a:rPr lang="ko-KR" altLang="en-US" smtClean="0"/>
              <a:t>아키텍처 </a:t>
            </a:r>
            <a:r>
              <a:rPr lang="en-US" altLang="ko-KR" smtClean="0"/>
              <a:t>1</a:t>
            </a:r>
            <a:r>
              <a:rPr lang="ko-KR" altLang="en-US" smtClean="0"/>
              <a:t>명</a:t>
            </a:r>
            <a:endParaRPr lang="en-US" altLang="ko-KR" smtClean="0"/>
          </a:p>
          <a:p>
            <a:r>
              <a:rPr lang="ko-KR" altLang="en-US" smtClean="0"/>
              <a:t>피드백 장치를 제공함 </a:t>
            </a:r>
            <a:endParaRPr lang="en-US" altLang="ko-KR" smtClean="0"/>
          </a:p>
        </p:txBody>
      </p:sp>
    </p:spTree>
  </p:cSld>
  <p:clrMapOvr>
    <a:masterClrMapping/>
  </p:clrMapOvr>
  <p:transition spd="med">
    <p:fad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요점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파일럿 프로젝트는 </a:t>
            </a:r>
            <a:r>
              <a:rPr lang="en-US" altLang="ko-KR" smtClean="0"/>
              <a:t>Agile </a:t>
            </a:r>
            <a:r>
              <a:rPr lang="ko-KR" altLang="en-US" smtClean="0"/>
              <a:t>프로세스를 실제로 평가하는데 필요함 </a:t>
            </a:r>
            <a:endParaRPr lang="en-US" altLang="ko-KR" smtClean="0"/>
          </a:p>
          <a:p>
            <a:r>
              <a:rPr lang="ko-KR" altLang="en-US" smtClean="0"/>
              <a:t>코어팀이 정의 프로세스는 파일럿 팀으로부터 매우 소중한 피드백을 받을 것임 </a:t>
            </a:r>
            <a:endParaRPr lang="en-US" altLang="ko-KR" smtClean="0"/>
          </a:p>
          <a:p>
            <a:r>
              <a:rPr lang="ko-KR" altLang="en-US" smtClean="0"/>
              <a:t>파일럿은 파일럿 팀에게 훌륭한 훈련이 될 것이며 조직의 </a:t>
            </a:r>
            <a:r>
              <a:rPr lang="en-US" altLang="ko-KR" smtClean="0"/>
              <a:t>Agile </a:t>
            </a:r>
            <a:r>
              <a:rPr lang="ko-KR" altLang="en-US" smtClean="0"/>
              <a:t>프로세스를 확산하는데 선구자 역할 함 </a:t>
            </a:r>
            <a:endParaRPr lang="en-US" altLang="ko-KR" smtClean="0"/>
          </a:p>
          <a:p>
            <a:r>
              <a:rPr lang="ko-KR" altLang="en-US" smtClean="0"/>
              <a:t>파일럿 프로젝트를 선택할 경우</a:t>
            </a:r>
            <a:r>
              <a:rPr lang="en-US" altLang="ko-KR" smtClean="0"/>
              <a:t>, </a:t>
            </a:r>
            <a:r>
              <a:rPr lang="ko-KR" altLang="en-US" smtClean="0"/>
              <a:t>백로그를 검토함</a:t>
            </a:r>
            <a:endParaRPr lang="en-US" altLang="ko-KR" smtClean="0"/>
          </a:p>
          <a:p>
            <a:r>
              <a:rPr lang="ko-KR" altLang="en-US" smtClean="0"/>
              <a:t>파일럿을 통해 프로세스의 약점이 최대한 많이 노출되어야 하며</a:t>
            </a:r>
            <a:r>
              <a:rPr lang="en-US" altLang="ko-KR" smtClean="0"/>
              <a:t>, </a:t>
            </a:r>
            <a:r>
              <a:rPr lang="ko-KR" altLang="en-US" smtClean="0"/>
              <a:t>이를 통해 프로셋를 개선하고 조직 내에 확장가능한 범위성을 갖출 수 있음 </a:t>
            </a:r>
            <a:endParaRPr lang="en-US" altLang="ko-KR" smtClean="0"/>
          </a:p>
          <a:p>
            <a:r>
              <a:rPr lang="ko-KR" altLang="en-US" smtClean="0"/>
              <a:t>파일럿에서 위험을 피함</a:t>
            </a:r>
            <a:r>
              <a:rPr lang="en-US" altLang="ko-KR" smtClean="0"/>
              <a:t>, </a:t>
            </a:r>
            <a:r>
              <a:rPr lang="ko-KR" altLang="en-US" smtClean="0"/>
              <a:t>즉 중요한 프로젝트를 선택하지 않음 </a:t>
            </a:r>
            <a:endParaRPr lang="en-US" altLang="ko-KR" smtClean="0"/>
          </a:p>
          <a:p>
            <a:r>
              <a:rPr lang="ko-KR" altLang="en-US" smtClean="0"/>
              <a:t>프로젝트가 선정되면 파일럿 팀을 구성하고</a:t>
            </a:r>
            <a:r>
              <a:rPr lang="en-US" altLang="ko-KR" smtClean="0"/>
              <a:t>, </a:t>
            </a:r>
            <a:r>
              <a:rPr lang="ko-KR" altLang="en-US" smtClean="0"/>
              <a:t>이들의 피드백을 받을 준비를 함 </a:t>
            </a:r>
            <a:endParaRPr lang="en-US" altLang="ko-KR" smtClean="0"/>
          </a:p>
        </p:txBody>
      </p:sp>
    </p:spTree>
  </p:cSld>
  <p:clrMapOvr>
    <a:masterClrMapping/>
  </p:clrMapOvr>
  <p:transition spd="med">
    <p:fad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3.6 </a:t>
            </a:r>
            <a:r>
              <a:rPr lang="ko-KR" altLang="en-US" smtClean="0"/>
              <a:t>타당성</a:t>
            </a:r>
            <a:r>
              <a:rPr lang="en-US" altLang="ko-KR" smtClean="0"/>
              <a:t>(feasibility)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타당성 조사</a:t>
            </a:r>
            <a:endParaRPr lang="en-US" altLang="ko-KR" smtClean="0"/>
          </a:p>
          <a:p>
            <a:r>
              <a:rPr lang="ko-KR" altLang="en-US" smtClean="0"/>
              <a:t>타당성 조사팀 선정</a:t>
            </a:r>
            <a:endParaRPr lang="en-US" altLang="ko-KR" smtClean="0"/>
          </a:p>
          <a:p>
            <a:r>
              <a:rPr lang="ko-KR" altLang="en-US" smtClean="0"/>
              <a:t>요구사항 소개</a:t>
            </a:r>
            <a:endParaRPr lang="en-US" altLang="ko-KR" smtClean="0"/>
          </a:p>
          <a:p>
            <a:r>
              <a:rPr lang="ko-KR" altLang="en-US" smtClean="0"/>
              <a:t>타당성 팀 피드백</a:t>
            </a:r>
            <a:endParaRPr lang="en-US" altLang="ko-KR" smtClean="0"/>
          </a:p>
          <a:p>
            <a:r>
              <a:rPr lang="ko-KR" altLang="en-US" smtClean="0"/>
              <a:t>타당성 토의 가이드라인</a:t>
            </a:r>
            <a:endParaRPr lang="en-US" altLang="ko-KR" smtClean="0"/>
          </a:p>
          <a:p>
            <a:r>
              <a:rPr lang="ko-KR" altLang="en-US" smtClean="0"/>
              <a:t>아이디어 변경 및 대응</a:t>
            </a:r>
            <a:endParaRPr lang="ko-KR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 bwMode="auto">
          <a:xfrm>
            <a:off x="3507820" y="3429000"/>
            <a:ext cx="2128360" cy="257176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4276395" y="4500570"/>
            <a:ext cx="82769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4217274" y="4429132"/>
            <a:ext cx="82769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타당성 조사</a:t>
            </a:r>
            <a:r>
              <a:rPr lang="en-US" altLang="ko-KR" smtClean="0"/>
              <a:t>(1/7)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너무 많은 타당성 검토는 또 다른 문제를 야기함 </a:t>
            </a:r>
            <a:endParaRPr lang="en-US" altLang="ko-KR" smtClean="0"/>
          </a:p>
          <a:p>
            <a:r>
              <a:rPr lang="ko-KR" altLang="en-US" smtClean="0"/>
              <a:t>타당성 조사의 윤곽을 잡아야 하는 이유</a:t>
            </a:r>
            <a:endParaRPr lang="en-US" altLang="ko-KR" smtClean="0"/>
          </a:p>
          <a:p>
            <a:pPr lvl="1"/>
            <a:r>
              <a:rPr lang="ko-KR" altLang="en-US" smtClean="0"/>
              <a:t>타당성 노력은 지정된 시간 안에 이루어져야 함</a:t>
            </a:r>
            <a:r>
              <a:rPr lang="en-US" altLang="ko-KR" smtClean="0"/>
              <a:t>, 2~5</a:t>
            </a:r>
            <a:r>
              <a:rPr lang="ko-KR" altLang="en-US" smtClean="0"/>
              <a:t>일 이내</a:t>
            </a:r>
            <a:r>
              <a:rPr lang="en-US" altLang="ko-KR" smtClean="0"/>
              <a:t>, </a:t>
            </a:r>
            <a:r>
              <a:rPr lang="ko-KR" altLang="en-US" smtClean="0"/>
              <a:t>상세작업은 </a:t>
            </a:r>
            <a:r>
              <a:rPr lang="en-US" altLang="ko-KR" smtClean="0"/>
              <a:t>planning</a:t>
            </a:r>
            <a:r>
              <a:rPr lang="ko-KR" altLang="en-US" smtClean="0"/>
              <a:t>에서</a:t>
            </a:r>
            <a:endParaRPr lang="en-US" altLang="ko-KR" smtClean="0"/>
          </a:p>
          <a:p>
            <a:pPr lvl="1"/>
            <a:r>
              <a:rPr lang="ko-KR" altLang="en-US" smtClean="0"/>
              <a:t>타당성 조사가 끝난 후에 프로젝트의 실현가능성에 이의를 제기하도록 함</a:t>
            </a:r>
            <a:r>
              <a:rPr lang="en-US" altLang="ko-KR" smtClean="0"/>
              <a:t>, </a:t>
            </a:r>
            <a:r>
              <a:rPr lang="ko-KR" altLang="en-US" smtClean="0"/>
              <a:t>따라서 우리는 언제든 프로젝트를 취소할 수 있음</a:t>
            </a:r>
            <a:endParaRPr lang="en-US" altLang="ko-KR" smtClean="0"/>
          </a:p>
        </p:txBody>
      </p:sp>
      <p:sp>
        <p:nvSpPr>
          <p:cNvPr id="5" name="타원 4"/>
          <p:cNvSpPr/>
          <p:nvPr/>
        </p:nvSpPr>
        <p:spPr bwMode="auto">
          <a:xfrm>
            <a:off x="2916609" y="3929066"/>
            <a:ext cx="827695" cy="100013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영업 요구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타원 5"/>
          <p:cNvSpPr/>
          <p:nvPr/>
        </p:nvSpPr>
        <p:spPr bwMode="auto">
          <a:xfrm>
            <a:off x="3507820" y="2857496"/>
            <a:ext cx="827695" cy="100013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사용자 요구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3153094" y="5143512"/>
            <a:ext cx="827695" cy="100013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법적 요구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4808485" y="2857496"/>
            <a:ext cx="827695" cy="100013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마케팅 요구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타원 8"/>
          <p:cNvSpPr/>
          <p:nvPr/>
        </p:nvSpPr>
        <p:spPr bwMode="auto">
          <a:xfrm>
            <a:off x="5458817" y="4071942"/>
            <a:ext cx="827695" cy="100013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고객서비스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 요구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5104090" y="5286388"/>
            <a:ext cx="827695" cy="100013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기술적인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고려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4158153" y="5786454"/>
            <a:ext cx="827695" cy="100013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재정적인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요구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158153" y="4357694"/>
            <a:ext cx="827695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프로젝트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제안서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역할비교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RUP </a:t>
            </a:r>
            <a:r>
              <a:rPr lang="ko-KR" altLang="en-US"/>
              <a:t>역할 매핑 예제 </a:t>
            </a:r>
            <a:r>
              <a:rPr lang="en-US" altLang="ko-KR"/>
              <a:t>(XYZ </a:t>
            </a:r>
            <a:r>
              <a:rPr lang="ko-KR" altLang="en-US"/>
              <a:t>사</a:t>
            </a:r>
            <a:r>
              <a:rPr lang="en-US" altLang="ko-KR"/>
              <a:t>)</a:t>
            </a:r>
          </a:p>
        </p:txBody>
      </p:sp>
      <p:sp>
        <p:nvSpPr>
          <p:cNvPr id="605188" name="Rectangle 4"/>
          <p:cNvSpPr>
            <a:spLocks noChangeArrowheads="1"/>
          </p:cNvSpPr>
          <p:nvPr/>
        </p:nvSpPr>
        <p:spPr bwMode="auto">
          <a:xfrm>
            <a:off x="1064561" y="1905000"/>
            <a:ext cx="3505200" cy="304800"/>
          </a:xfrm>
          <a:prstGeom prst="rect">
            <a:avLst/>
          </a:prstGeom>
          <a:solidFill>
            <a:srgbClr val="C0C0C0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/>
            <a:r>
              <a:rPr lang="en-US" altLang="ko-KR" sz="1200" b="0"/>
              <a:t>XYZ</a:t>
            </a:r>
            <a:r>
              <a:rPr lang="en-US" altLang="ko-KR" sz="1200" b="0">
                <a:latin typeface="Times New Roman"/>
              </a:rPr>
              <a:t>’</a:t>
            </a:r>
            <a:r>
              <a:rPr lang="en-US" altLang="ko-KR" sz="1200" b="0"/>
              <a:t>s job title</a:t>
            </a:r>
          </a:p>
        </p:txBody>
      </p:sp>
      <p:sp>
        <p:nvSpPr>
          <p:cNvPr id="605189" name="Rectangle 5"/>
          <p:cNvSpPr>
            <a:spLocks noChangeArrowheads="1"/>
          </p:cNvSpPr>
          <p:nvPr/>
        </p:nvSpPr>
        <p:spPr bwMode="auto">
          <a:xfrm>
            <a:off x="4569762" y="1905000"/>
            <a:ext cx="3581400" cy="304800"/>
          </a:xfrm>
          <a:prstGeom prst="rect">
            <a:avLst/>
          </a:prstGeom>
          <a:solidFill>
            <a:srgbClr val="C0C0C0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/>
            <a:r>
              <a:rPr lang="en-US" altLang="ko-KR" sz="1200" b="0"/>
              <a:t>RUP</a:t>
            </a:r>
          </a:p>
        </p:txBody>
      </p:sp>
      <p:sp>
        <p:nvSpPr>
          <p:cNvPr id="605190" name="Rectangle 6"/>
          <p:cNvSpPr>
            <a:spLocks noChangeArrowheads="1"/>
          </p:cNvSpPr>
          <p:nvPr/>
        </p:nvSpPr>
        <p:spPr bwMode="auto">
          <a:xfrm>
            <a:off x="1064561" y="2209800"/>
            <a:ext cx="3505200" cy="719134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/>
            <a:r>
              <a:rPr lang="en-US" altLang="ko-KR" sz="1200"/>
              <a:t>Project manager</a:t>
            </a:r>
          </a:p>
        </p:txBody>
      </p:sp>
      <p:sp>
        <p:nvSpPr>
          <p:cNvPr id="605191" name="Rectangle 7"/>
          <p:cNvSpPr>
            <a:spLocks noChangeArrowheads="1"/>
          </p:cNvSpPr>
          <p:nvPr/>
        </p:nvSpPr>
        <p:spPr bwMode="auto">
          <a:xfrm>
            <a:off x="4569762" y="2209800"/>
            <a:ext cx="3581400" cy="719134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/>
            <a:r>
              <a:rPr lang="en-US" altLang="ko-KR" sz="1200"/>
              <a:t>Project manager, Process engineer</a:t>
            </a:r>
          </a:p>
          <a:p>
            <a:pPr algn="l"/>
            <a:r>
              <a:rPr lang="en-US" altLang="ko-KR" sz="1200"/>
              <a:t>Deployment manager, Requirements reviewer</a:t>
            </a:r>
          </a:p>
          <a:p>
            <a:pPr algn="l"/>
            <a:r>
              <a:rPr lang="en-US" altLang="ko-KR" sz="1200"/>
              <a:t>Architecture reviewer</a:t>
            </a:r>
          </a:p>
        </p:txBody>
      </p:sp>
      <p:sp>
        <p:nvSpPr>
          <p:cNvPr id="605192" name="Rectangle 8"/>
          <p:cNvSpPr>
            <a:spLocks noChangeArrowheads="1"/>
          </p:cNvSpPr>
          <p:nvPr/>
        </p:nvSpPr>
        <p:spPr bwMode="auto">
          <a:xfrm>
            <a:off x="1064561" y="2933712"/>
            <a:ext cx="3505200" cy="495288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/>
            <a:r>
              <a:rPr lang="en-US" altLang="ko-KR" sz="1200"/>
              <a:t>Company executive</a:t>
            </a:r>
          </a:p>
        </p:txBody>
      </p:sp>
      <p:sp>
        <p:nvSpPr>
          <p:cNvPr id="605193" name="Rectangle 9"/>
          <p:cNvSpPr>
            <a:spLocks noChangeArrowheads="1"/>
          </p:cNvSpPr>
          <p:nvPr/>
        </p:nvSpPr>
        <p:spPr bwMode="auto">
          <a:xfrm>
            <a:off x="4569762" y="2933712"/>
            <a:ext cx="3581400" cy="495288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/>
            <a:r>
              <a:rPr lang="en-US" altLang="ko-KR" sz="1200"/>
              <a:t>Project reviewer, Stakeholder</a:t>
            </a:r>
          </a:p>
          <a:p>
            <a:pPr algn="l"/>
            <a:r>
              <a:rPr lang="en-US" altLang="ko-KR" sz="1200"/>
              <a:t>Requirement reviewer</a:t>
            </a:r>
          </a:p>
        </p:txBody>
      </p:sp>
      <p:sp>
        <p:nvSpPr>
          <p:cNvPr id="605194" name="Rectangle 10"/>
          <p:cNvSpPr>
            <a:spLocks noChangeArrowheads="1"/>
          </p:cNvSpPr>
          <p:nvPr/>
        </p:nvSpPr>
        <p:spPr bwMode="auto">
          <a:xfrm>
            <a:off x="1064561" y="3429000"/>
            <a:ext cx="3505200" cy="1143008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/>
            <a:r>
              <a:rPr lang="en-US" altLang="ko-KR" sz="1200"/>
              <a:t>Chief programmer</a:t>
            </a:r>
          </a:p>
        </p:txBody>
      </p:sp>
      <p:sp>
        <p:nvSpPr>
          <p:cNvPr id="605195" name="Rectangle 11"/>
          <p:cNvSpPr>
            <a:spLocks noChangeArrowheads="1"/>
          </p:cNvSpPr>
          <p:nvPr/>
        </p:nvSpPr>
        <p:spPr bwMode="auto">
          <a:xfrm>
            <a:off x="4569762" y="3429000"/>
            <a:ext cx="3581400" cy="1143008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/>
            <a:r>
              <a:rPr lang="en-US" altLang="ko-KR" sz="1200"/>
              <a:t>System analyst, Requirement specifier</a:t>
            </a:r>
          </a:p>
          <a:p>
            <a:pPr algn="l"/>
            <a:r>
              <a:rPr lang="en-US" altLang="ko-KR" sz="1200"/>
              <a:t>User interface designer, Software architect</a:t>
            </a:r>
          </a:p>
          <a:p>
            <a:pPr algn="l"/>
            <a:r>
              <a:rPr lang="en-US" altLang="ko-KR" sz="1200"/>
              <a:t>Design reviewer, Process engineer</a:t>
            </a:r>
          </a:p>
          <a:p>
            <a:pPr algn="l"/>
            <a:r>
              <a:rPr lang="en-US" altLang="ko-KR" sz="1200"/>
              <a:t>Tool specialist, Configuration manager</a:t>
            </a:r>
          </a:p>
          <a:p>
            <a:pPr algn="l"/>
            <a:r>
              <a:rPr lang="en-US" altLang="ko-KR" sz="1200"/>
              <a:t>Change control manager</a:t>
            </a:r>
          </a:p>
        </p:txBody>
      </p:sp>
      <p:sp>
        <p:nvSpPr>
          <p:cNvPr id="605196" name="Rectangle 12"/>
          <p:cNvSpPr>
            <a:spLocks noChangeArrowheads="1"/>
          </p:cNvSpPr>
          <p:nvPr/>
        </p:nvSpPr>
        <p:spPr bwMode="auto">
          <a:xfrm>
            <a:off x="1064561" y="4572008"/>
            <a:ext cx="3505200" cy="71438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/>
            <a:r>
              <a:rPr lang="en-US" altLang="ko-KR" sz="1200"/>
              <a:t>Programmer</a:t>
            </a:r>
          </a:p>
        </p:txBody>
      </p:sp>
      <p:sp>
        <p:nvSpPr>
          <p:cNvPr id="605197" name="Rectangle 13"/>
          <p:cNvSpPr>
            <a:spLocks noChangeArrowheads="1"/>
          </p:cNvSpPr>
          <p:nvPr/>
        </p:nvSpPr>
        <p:spPr bwMode="auto">
          <a:xfrm>
            <a:off x="4569762" y="4572008"/>
            <a:ext cx="3581400" cy="71438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l"/>
            <a:r>
              <a:rPr lang="en-US" altLang="ko-KR" sz="1200"/>
              <a:t>Designer, Implementer</a:t>
            </a:r>
          </a:p>
          <a:p>
            <a:pPr algn="l"/>
            <a:r>
              <a:rPr lang="en-US" altLang="ko-KR" sz="1200"/>
              <a:t>Code reviewer, Integrator</a:t>
            </a:r>
          </a:p>
          <a:p>
            <a:pPr algn="l"/>
            <a:r>
              <a:rPr lang="en-US" altLang="ko-KR" sz="1200"/>
              <a:t>Test designer, Tester</a:t>
            </a:r>
          </a:p>
        </p:txBody>
      </p:sp>
    </p:spTree>
  </p:cSld>
  <p:clrMapOvr>
    <a:masterClrMapping/>
  </p:clrMapOvr>
  <p:transition spd="med">
    <p:fad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타당성 조사</a:t>
            </a:r>
            <a:r>
              <a:rPr lang="en-US" altLang="ko-KR" smtClean="0"/>
              <a:t>(2/7)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타당성 단계 </a:t>
            </a:r>
            <a:endParaRPr lang="en-US" altLang="ko-KR" smtClean="0"/>
          </a:p>
          <a:p>
            <a:pPr lvl="1"/>
            <a:r>
              <a:rPr lang="ko-KR" altLang="en-US" smtClean="0"/>
              <a:t>용도</a:t>
            </a:r>
            <a:r>
              <a:rPr lang="en-US" altLang="ko-KR" smtClean="0"/>
              <a:t>: </a:t>
            </a:r>
            <a:r>
              <a:rPr lang="ko-KR" altLang="en-US" smtClean="0"/>
              <a:t>아이디어가 상세 요구</a:t>
            </a:r>
            <a:r>
              <a:rPr lang="en-US" altLang="ko-KR" smtClean="0"/>
              <a:t>, </a:t>
            </a:r>
            <a:r>
              <a:rPr lang="ko-KR" altLang="en-US" smtClean="0"/>
              <a:t>계획</a:t>
            </a:r>
            <a:r>
              <a:rPr lang="en-US" altLang="ko-KR" smtClean="0"/>
              <a:t>, </a:t>
            </a:r>
            <a:r>
              <a:rPr lang="ko-KR" altLang="en-US" smtClean="0"/>
              <a:t>자금마련</a:t>
            </a:r>
            <a:r>
              <a:rPr lang="en-US" altLang="ko-KR" smtClean="0"/>
              <a:t>, </a:t>
            </a:r>
            <a:r>
              <a:rPr lang="ko-KR" altLang="en-US" smtClean="0"/>
              <a:t>스탭구성 등으로 가기에 충분한가</a:t>
            </a:r>
            <a:r>
              <a:rPr lang="en-US" altLang="ko-KR" smtClean="0"/>
              <a:t>?</a:t>
            </a:r>
          </a:p>
          <a:p>
            <a:pPr lvl="1"/>
            <a:r>
              <a:rPr lang="ko-KR" altLang="en-US" smtClean="0"/>
              <a:t>내용</a:t>
            </a:r>
            <a:r>
              <a:rPr lang="en-US" altLang="ko-KR" smtClean="0"/>
              <a:t>: </a:t>
            </a:r>
          </a:p>
          <a:p>
            <a:pPr lvl="2"/>
            <a:r>
              <a:rPr lang="ko-KR" altLang="en-US" smtClean="0"/>
              <a:t>왜 이 프로젝트를 하는가</a:t>
            </a:r>
            <a:r>
              <a:rPr lang="en-US" altLang="ko-KR" smtClean="0"/>
              <a:t>?</a:t>
            </a:r>
          </a:p>
          <a:p>
            <a:pPr lvl="2"/>
            <a:r>
              <a:rPr lang="ko-KR" altLang="en-US" smtClean="0"/>
              <a:t>이 요청의 가치는 무엇인가</a:t>
            </a:r>
            <a:r>
              <a:rPr lang="en-US" altLang="ko-KR" smtClean="0"/>
              <a:t>?</a:t>
            </a:r>
          </a:p>
          <a:p>
            <a:pPr lvl="2"/>
            <a:r>
              <a:rPr lang="ko-KR" altLang="en-US" smtClean="0"/>
              <a:t>이 프로젝트의 리스크는 무엇인가</a:t>
            </a:r>
            <a:r>
              <a:rPr lang="en-US" altLang="ko-KR" smtClean="0"/>
              <a:t>?</a:t>
            </a:r>
          </a:p>
        </p:txBody>
      </p:sp>
      <p:pic>
        <p:nvPicPr>
          <p:cNvPr id="5" name="그림 4" descr="제목 없음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7" y="3214686"/>
            <a:ext cx="8844487" cy="32131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 bwMode="auto">
          <a:xfrm>
            <a:off x="256159" y="3357562"/>
            <a:ext cx="1596270" cy="2928958"/>
          </a:xfrm>
          <a:prstGeom prst="rect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타당성 조사</a:t>
            </a:r>
            <a:r>
              <a:rPr lang="en-US" altLang="ko-KR" smtClean="0"/>
              <a:t>(3/7)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계획수립 단계 </a:t>
            </a:r>
            <a:endParaRPr lang="en-US" altLang="ko-KR" smtClean="0"/>
          </a:p>
          <a:p>
            <a:pPr lvl="1"/>
            <a:r>
              <a:rPr lang="ko-KR" altLang="en-US" smtClean="0"/>
              <a:t>타당성 단계의 출력을 검토와 함께 시작하여 보다 상세한 정보를 다룸</a:t>
            </a:r>
            <a:endParaRPr lang="en-US" altLang="ko-KR" smtClean="0"/>
          </a:p>
          <a:p>
            <a:pPr lvl="1"/>
            <a:r>
              <a:rPr lang="ko-KR" altLang="en-US" smtClean="0"/>
              <a:t>용도</a:t>
            </a:r>
            <a:r>
              <a:rPr lang="en-US" altLang="ko-KR" smtClean="0"/>
              <a:t>: </a:t>
            </a:r>
            <a:r>
              <a:rPr lang="ko-KR" altLang="en-US" smtClean="0"/>
              <a:t>아이디어를 </a:t>
            </a:r>
            <a:r>
              <a:rPr lang="en-US" altLang="ko-KR" smtClean="0"/>
              <a:t>Feature(</a:t>
            </a:r>
            <a:r>
              <a:rPr lang="ko-KR" altLang="en-US" smtClean="0"/>
              <a:t>사용자 스토리로도 알려짐</a:t>
            </a:r>
            <a:r>
              <a:rPr lang="en-US" altLang="ko-KR" smtClean="0"/>
              <a:t>)</a:t>
            </a:r>
            <a:r>
              <a:rPr lang="ko-KR" altLang="en-US" smtClean="0"/>
              <a:t>라 불리는 기능의 조각들로 분해</a:t>
            </a:r>
            <a:endParaRPr lang="en-US" altLang="ko-KR" smtClean="0"/>
          </a:p>
          <a:p>
            <a:pPr lvl="1"/>
            <a:r>
              <a:rPr lang="en-US" altLang="ko-KR" smtClean="0"/>
              <a:t> </a:t>
            </a:r>
            <a:r>
              <a:rPr lang="ko-KR" altLang="en-US" smtClean="0"/>
              <a:t>내용</a:t>
            </a:r>
            <a:r>
              <a:rPr lang="en-US" altLang="ko-KR" smtClean="0"/>
              <a:t>: Feature</a:t>
            </a:r>
            <a:r>
              <a:rPr lang="ko-KR" altLang="en-US" smtClean="0"/>
              <a:t>의 우선순위를 정하고 개발 반복주기로 할당함 </a:t>
            </a:r>
            <a:endParaRPr lang="en-US" altLang="ko-KR" smtClean="0"/>
          </a:p>
        </p:txBody>
      </p:sp>
      <p:pic>
        <p:nvPicPr>
          <p:cNvPr id="5" name="그림 4" descr="제목 없음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7" y="3214686"/>
            <a:ext cx="8844487" cy="32131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 bwMode="auto">
          <a:xfrm>
            <a:off x="1970671" y="3357562"/>
            <a:ext cx="1655391" cy="2928958"/>
          </a:xfrm>
          <a:prstGeom prst="rect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타당성 조사</a:t>
            </a:r>
            <a:r>
              <a:rPr lang="en-US" altLang="ko-KR" smtClean="0"/>
              <a:t>(4/7)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개발 단계 </a:t>
            </a:r>
            <a:endParaRPr lang="en-US" altLang="ko-KR" smtClean="0"/>
          </a:p>
          <a:p>
            <a:pPr lvl="1"/>
            <a:r>
              <a:rPr lang="ko-KR" altLang="en-US" smtClean="0"/>
              <a:t>반복주기 계획은 개발 동안 생성</a:t>
            </a:r>
            <a:r>
              <a:rPr lang="en-US" altLang="ko-KR" smtClean="0"/>
              <a:t>,</a:t>
            </a:r>
            <a:r>
              <a:rPr lang="ko-KR" altLang="en-US" smtClean="0"/>
              <a:t>테스트</a:t>
            </a:r>
            <a:r>
              <a:rPr lang="en-US" altLang="ko-KR" smtClean="0"/>
              <a:t>,</a:t>
            </a:r>
            <a:r>
              <a:rPr lang="ko-KR" altLang="en-US" smtClean="0"/>
              <a:t>시연 될 것을 제공함 </a:t>
            </a:r>
            <a:endParaRPr lang="en-US" altLang="ko-KR" smtClean="0"/>
          </a:p>
          <a:p>
            <a:pPr lvl="1"/>
            <a:r>
              <a:rPr lang="ko-KR" altLang="en-US" smtClean="0"/>
              <a:t>이 작업은 반복주기 내에 완료되고 차후 배치를 위해 대개 상태로 들어감 </a:t>
            </a:r>
            <a:endParaRPr lang="en-US" altLang="ko-KR" smtClean="0"/>
          </a:p>
          <a:p>
            <a:pPr lvl="1"/>
            <a:r>
              <a:rPr lang="ko-KR" altLang="en-US" smtClean="0"/>
              <a:t>각 반복주기는 인도가능한 </a:t>
            </a:r>
            <a:r>
              <a:rPr lang="en-US" altLang="ko-KR" smtClean="0"/>
              <a:t>Feature</a:t>
            </a:r>
            <a:r>
              <a:rPr lang="ko-KR" altLang="en-US" smtClean="0"/>
              <a:t>의 하위집합을 가짐</a:t>
            </a:r>
            <a:endParaRPr lang="en-US" altLang="ko-KR" smtClean="0"/>
          </a:p>
          <a:p>
            <a:pPr lvl="1"/>
            <a:r>
              <a:rPr lang="ko-KR" altLang="en-US" smtClean="0"/>
              <a:t>이러한 </a:t>
            </a:r>
            <a:r>
              <a:rPr lang="en-US" altLang="ko-KR" smtClean="0"/>
              <a:t>Feature</a:t>
            </a:r>
            <a:r>
              <a:rPr lang="ko-KR" altLang="en-US" smtClean="0"/>
              <a:t>는 개발 반복주기의 끝에서 시연됨</a:t>
            </a:r>
          </a:p>
        </p:txBody>
      </p:sp>
      <p:pic>
        <p:nvPicPr>
          <p:cNvPr id="5" name="그림 4" descr="제목 없음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7" y="3214686"/>
            <a:ext cx="8844487" cy="32131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 bwMode="auto">
          <a:xfrm>
            <a:off x="3744305" y="3357562"/>
            <a:ext cx="1655391" cy="2928958"/>
          </a:xfrm>
          <a:prstGeom prst="rect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타당성 조사</a:t>
            </a:r>
            <a:r>
              <a:rPr lang="en-US" altLang="ko-KR" smtClean="0"/>
              <a:t>(5/7)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적응</a:t>
            </a:r>
            <a:r>
              <a:rPr lang="en-US" altLang="ko-KR" smtClean="0"/>
              <a:t>(adapt)</a:t>
            </a:r>
            <a:r>
              <a:rPr lang="ko-KR" altLang="en-US" smtClean="0"/>
              <a:t> 단계 </a:t>
            </a:r>
            <a:endParaRPr lang="en-US" altLang="ko-KR" smtClean="0"/>
          </a:p>
          <a:p>
            <a:pPr lvl="1"/>
            <a:r>
              <a:rPr lang="ko-KR" altLang="en-US" smtClean="0"/>
              <a:t>적응 단계에서는 인도된 </a:t>
            </a:r>
            <a:r>
              <a:rPr lang="en-US" altLang="ko-KR" smtClean="0"/>
              <a:t>Feature</a:t>
            </a:r>
            <a:r>
              <a:rPr lang="ko-KR" altLang="en-US" smtClean="0"/>
              <a:t>를 검토함 </a:t>
            </a:r>
            <a:endParaRPr lang="en-US" altLang="ko-KR" smtClean="0"/>
          </a:p>
          <a:p>
            <a:pPr lvl="1"/>
            <a:r>
              <a:rPr lang="ko-KR" altLang="en-US" smtClean="0"/>
              <a:t>적응 단계에서 고객의 니즈가 인도될 기능으로 만족했는 지에 대한 피드백을 받음 </a:t>
            </a:r>
            <a:endParaRPr lang="en-US" altLang="ko-KR" smtClean="0"/>
          </a:p>
          <a:p>
            <a:pPr lvl="1"/>
            <a:r>
              <a:rPr lang="ko-KR" altLang="en-US" smtClean="0"/>
              <a:t>팀은 역량 예측이 적절한 지 알기위해 속도</a:t>
            </a:r>
            <a:r>
              <a:rPr lang="en-US" altLang="ko-KR" smtClean="0"/>
              <a:t>(</a:t>
            </a:r>
            <a:r>
              <a:rPr lang="ko-KR" altLang="en-US" smtClean="0"/>
              <a:t>패이스</a:t>
            </a:r>
            <a:r>
              <a:rPr lang="en-US" altLang="ko-KR" smtClean="0"/>
              <a:t>)</a:t>
            </a:r>
            <a:r>
              <a:rPr lang="ko-KR" altLang="en-US" smtClean="0"/>
              <a:t>를 검토함</a:t>
            </a:r>
            <a:endParaRPr lang="en-US" altLang="ko-KR" smtClean="0"/>
          </a:p>
          <a:p>
            <a:pPr lvl="1"/>
            <a:r>
              <a:rPr lang="ko-KR" altLang="en-US" smtClean="0"/>
              <a:t>팀은 이러한 정보를 다음 반복주기를 위한 계획에 반영함 </a:t>
            </a:r>
            <a:endParaRPr lang="en-US" altLang="ko-KR" smtClean="0"/>
          </a:p>
        </p:txBody>
      </p:sp>
      <p:pic>
        <p:nvPicPr>
          <p:cNvPr id="5" name="그림 4" descr="제목 없음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7" y="3214686"/>
            <a:ext cx="8844487" cy="32131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 bwMode="auto">
          <a:xfrm>
            <a:off x="5458817" y="3357562"/>
            <a:ext cx="1655391" cy="2928958"/>
          </a:xfrm>
          <a:prstGeom prst="rect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타당성 조사</a:t>
            </a:r>
            <a:r>
              <a:rPr lang="en-US" altLang="ko-KR" smtClean="0"/>
              <a:t>(6/7)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배치</a:t>
            </a:r>
            <a:r>
              <a:rPr lang="en-US" altLang="ko-KR" smtClean="0"/>
              <a:t>(deploment) </a:t>
            </a:r>
            <a:r>
              <a:rPr lang="ko-KR" altLang="en-US" smtClean="0"/>
              <a:t>단계 </a:t>
            </a:r>
            <a:endParaRPr lang="en-US" altLang="ko-KR" smtClean="0"/>
          </a:p>
          <a:p>
            <a:pPr lvl="1"/>
            <a:r>
              <a:rPr lang="ko-KR" altLang="en-US" smtClean="0"/>
              <a:t>마지막 반복주기가 완료되면 시작됨</a:t>
            </a:r>
            <a:endParaRPr lang="en-US" altLang="ko-KR" smtClean="0"/>
          </a:p>
          <a:p>
            <a:pPr lvl="1"/>
            <a:r>
              <a:rPr lang="ko-KR" altLang="en-US" smtClean="0"/>
              <a:t>코드를 제품화 환경으로 인도하고 프로젝트의 인도로 영향을 받는 모든 것을 준비함 </a:t>
            </a:r>
            <a:endParaRPr lang="en-US" altLang="ko-KR" smtClean="0"/>
          </a:p>
          <a:p>
            <a:pPr lvl="1"/>
            <a:r>
              <a:rPr lang="ko-KR" altLang="en-US" smtClean="0"/>
              <a:t>고객 교육</a:t>
            </a:r>
            <a:r>
              <a:rPr lang="en-US" altLang="ko-KR" smtClean="0"/>
              <a:t>, </a:t>
            </a:r>
            <a:r>
              <a:rPr lang="ko-KR" altLang="en-US" smtClean="0"/>
              <a:t>지원조직 준비</a:t>
            </a:r>
            <a:r>
              <a:rPr lang="en-US" altLang="ko-KR" smtClean="0"/>
              <a:t>, </a:t>
            </a:r>
            <a:r>
              <a:rPr lang="ko-KR" altLang="en-US" smtClean="0"/>
              <a:t>마키팅 계획 가동</a:t>
            </a:r>
            <a:endParaRPr lang="en-US" altLang="ko-KR" smtClean="0"/>
          </a:p>
          <a:p>
            <a:pPr lvl="1"/>
            <a:r>
              <a:rPr lang="ko-KR" altLang="en-US" smtClean="0"/>
              <a:t>프로젝트를 뒤돌아 봄으로써 프로젝트를 마무리함 </a:t>
            </a:r>
            <a:endParaRPr lang="en-US" altLang="ko-KR" smtClean="0"/>
          </a:p>
        </p:txBody>
      </p:sp>
      <p:pic>
        <p:nvPicPr>
          <p:cNvPr id="5" name="그림 4" descr="제목 없음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7" y="3214686"/>
            <a:ext cx="8844487" cy="32131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 bwMode="auto">
          <a:xfrm>
            <a:off x="7232450" y="3357562"/>
            <a:ext cx="1655391" cy="2928958"/>
          </a:xfrm>
          <a:prstGeom prst="rect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타당성 조사</a:t>
            </a:r>
            <a:r>
              <a:rPr lang="en-US" altLang="ko-KR" smtClean="0"/>
              <a:t>(7/7)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타당서 조사 절차와 산출물</a:t>
            </a:r>
            <a:endParaRPr lang="ko-KR" altLang="en-US"/>
          </a:p>
        </p:txBody>
      </p:sp>
      <p:sp>
        <p:nvSpPr>
          <p:cNvPr id="5" name="순서도: 처리 4"/>
          <p:cNvSpPr/>
          <p:nvPr/>
        </p:nvSpPr>
        <p:spPr bwMode="auto">
          <a:xfrm>
            <a:off x="1734187" y="2786058"/>
            <a:ext cx="1359785" cy="64294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프로젝트 아이디어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확장 아이디어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순서도: 판단 5"/>
          <p:cNvSpPr/>
          <p:nvPr/>
        </p:nvSpPr>
        <p:spPr bwMode="auto">
          <a:xfrm>
            <a:off x="1852429" y="3714752"/>
            <a:ext cx="1123301" cy="857256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추가분석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승인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직선 연결선 6"/>
          <p:cNvCxnSpPr>
            <a:stCxn id="6" idx="2"/>
            <a:endCxn id="10" idx="0"/>
          </p:cNvCxnSpPr>
          <p:nvPr/>
        </p:nvCxnSpPr>
        <p:spPr bwMode="auto">
          <a:xfrm rot="5400000">
            <a:off x="2271204" y="4715021"/>
            <a:ext cx="285752" cy="1314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순서도: 대체 처리 7"/>
          <p:cNvSpPr/>
          <p:nvPr/>
        </p:nvSpPr>
        <p:spPr bwMode="auto">
          <a:xfrm>
            <a:off x="3034852" y="5929330"/>
            <a:ext cx="1359785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타당성 지원을 위한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팀원 참여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직선 연결선 8"/>
          <p:cNvCxnSpPr>
            <a:stCxn id="5" idx="2"/>
            <a:endCxn id="6" idx="0"/>
          </p:cNvCxnSpPr>
          <p:nvPr/>
        </p:nvCxnSpPr>
        <p:spPr bwMode="auto">
          <a:xfrm rot="5400000">
            <a:off x="2271204" y="3572013"/>
            <a:ext cx="285752" cy="1314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순서도: 판단 9"/>
          <p:cNvSpPr/>
          <p:nvPr/>
        </p:nvSpPr>
        <p:spPr bwMode="auto">
          <a:xfrm>
            <a:off x="1852429" y="4857760"/>
            <a:ext cx="1123301" cy="92869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연구팀이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필요한가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직선 연결선 13"/>
          <p:cNvCxnSpPr>
            <a:stCxn id="10" idx="2"/>
            <a:endCxn id="8" idx="1"/>
          </p:cNvCxnSpPr>
          <p:nvPr/>
        </p:nvCxnSpPr>
        <p:spPr bwMode="auto">
          <a:xfrm rot="16200000" flipH="1">
            <a:off x="2528011" y="5672522"/>
            <a:ext cx="392909" cy="620772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타원 11"/>
          <p:cNvSpPr/>
          <p:nvPr/>
        </p:nvSpPr>
        <p:spPr bwMode="auto">
          <a:xfrm>
            <a:off x="3093972" y="2000240"/>
            <a:ext cx="591211" cy="7143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고객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/>
          <p:cNvSpPr/>
          <p:nvPr/>
        </p:nvSpPr>
        <p:spPr bwMode="auto">
          <a:xfrm>
            <a:off x="1261218" y="2000240"/>
            <a:ext cx="591211" cy="7143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상품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관리자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 bwMode="auto">
          <a:xfrm>
            <a:off x="729128" y="2714620"/>
            <a:ext cx="650332" cy="78581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프로젝트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팀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 bwMode="auto">
          <a:xfrm>
            <a:off x="3507820" y="2714620"/>
            <a:ext cx="650332" cy="78581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중역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그룹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직선 연결선 15"/>
          <p:cNvCxnSpPr>
            <a:stCxn id="13" idx="6"/>
            <a:endCxn id="5" idx="0"/>
          </p:cNvCxnSpPr>
          <p:nvPr/>
        </p:nvCxnSpPr>
        <p:spPr bwMode="auto">
          <a:xfrm>
            <a:off x="1852430" y="2357430"/>
            <a:ext cx="561650" cy="428628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ash"/>
            <a:round/>
            <a:headEnd type="none" w="med" len="med"/>
            <a:tailEnd type="none"/>
          </a:ln>
          <a:effectLst/>
        </p:spPr>
      </p:cxnSp>
      <p:cxnSp>
        <p:nvCxnSpPr>
          <p:cNvPr id="17" name="직선 연결선 16"/>
          <p:cNvCxnSpPr>
            <a:stCxn id="12" idx="2"/>
            <a:endCxn id="5" idx="0"/>
          </p:cNvCxnSpPr>
          <p:nvPr/>
        </p:nvCxnSpPr>
        <p:spPr bwMode="auto">
          <a:xfrm rot="10800000" flipV="1">
            <a:off x="2414081" y="2357430"/>
            <a:ext cx="679893" cy="428628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ash"/>
            <a:round/>
            <a:headEnd type="none" w="med" len="med"/>
            <a:tailEnd type="none"/>
          </a:ln>
          <a:effectLst/>
        </p:spPr>
      </p:cxnSp>
      <p:cxnSp>
        <p:nvCxnSpPr>
          <p:cNvPr id="18" name="직선 연결선 17"/>
          <p:cNvCxnSpPr>
            <a:stCxn id="15" idx="2"/>
            <a:endCxn id="5" idx="3"/>
          </p:cNvCxnSpPr>
          <p:nvPr/>
        </p:nvCxnSpPr>
        <p:spPr bwMode="auto">
          <a:xfrm rot="10800000">
            <a:off x="3093972" y="3107529"/>
            <a:ext cx="413848" cy="1588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ash"/>
            <a:round/>
            <a:headEnd type="none" w="med" len="med"/>
            <a:tailEnd type="none"/>
          </a:ln>
          <a:effectLst/>
        </p:spPr>
      </p:cxnSp>
      <p:cxnSp>
        <p:nvCxnSpPr>
          <p:cNvPr id="19" name="직선 연결선 18"/>
          <p:cNvCxnSpPr>
            <a:stCxn id="5" idx="1"/>
            <a:endCxn id="14" idx="6"/>
          </p:cNvCxnSpPr>
          <p:nvPr/>
        </p:nvCxnSpPr>
        <p:spPr bwMode="auto">
          <a:xfrm rot="10800000">
            <a:off x="1379460" y="3107529"/>
            <a:ext cx="354727" cy="1588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ash"/>
            <a:round/>
            <a:headEnd type="none" w="med" len="med"/>
            <a:tailEnd type="none"/>
          </a:ln>
          <a:effectLst/>
        </p:spPr>
      </p:cxnSp>
      <p:sp>
        <p:nvSpPr>
          <p:cNvPr id="20" name="순서도: 대체 처리 19"/>
          <p:cNvSpPr/>
          <p:nvPr/>
        </p:nvSpPr>
        <p:spPr bwMode="auto">
          <a:xfrm>
            <a:off x="4394637" y="5072074"/>
            <a:ext cx="1359785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타당성 조사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1" name="직선 연결선 34"/>
          <p:cNvCxnSpPr>
            <a:stCxn id="10" idx="3"/>
            <a:endCxn id="20" idx="1"/>
          </p:cNvCxnSpPr>
          <p:nvPr/>
        </p:nvCxnSpPr>
        <p:spPr bwMode="auto">
          <a:xfrm>
            <a:off x="2975730" y="5322107"/>
            <a:ext cx="141890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직선 연결선 38"/>
          <p:cNvCxnSpPr>
            <a:stCxn id="8" idx="3"/>
            <a:endCxn id="20" idx="2"/>
          </p:cNvCxnSpPr>
          <p:nvPr/>
        </p:nvCxnSpPr>
        <p:spPr bwMode="auto">
          <a:xfrm flipV="1">
            <a:off x="4394637" y="5572141"/>
            <a:ext cx="679893" cy="607223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순서도: 판단 22"/>
          <p:cNvSpPr/>
          <p:nvPr/>
        </p:nvSpPr>
        <p:spPr bwMode="auto">
          <a:xfrm>
            <a:off x="6050028" y="4857760"/>
            <a:ext cx="1123301" cy="92869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계획수립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관문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연결선 23"/>
          <p:cNvCxnSpPr>
            <a:stCxn id="20" idx="3"/>
            <a:endCxn id="23" idx="1"/>
          </p:cNvCxnSpPr>
          <p:nvPr/>
        </p:nvCxnSpPr>
        <p:spPr bwMode="auto">
          <a:xfrm>
            <a:off x="5754422" y="5322107"/>
            <a:ext cx="295606" cy="1588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순서도: 대체 처리 24"/>
          <p:cNvSpPr/>
          <p:nvPr/>
        </p:nvSpPr>
        <p:spPr bwMode="auto">
          <a:xfrm>
            <a:off x="7503063" y="5072074"/>
            <a:ext cx="1359785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프로젝트 승인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6" name="직선 연결선 25"/>
          <p:cNvCxnSpPr>
            <a:stCxn id="23" idx="3"/>
            <a:endCxn id="25" idx="1"/>
          </p:cNvCxnSpPr>
          <p:nvPr/>
        </p:nvCxnSpPr>
        <p:spPr bwMode="auto">
          <a:xfrm>
            <a:off x="7173329" y="5322107"/>
            <a:ext cx="329734" cy="1588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순서도: 대체 처리 26"/>
          <p:cNvSpPr/>
          <p:nvPr/>
        </p:nvSpPr>
        <p:spPr bwMode="auto">
          <a:xfrm>
            <a:off x="5931786" y="6143644"/>
            <a:ext cx="1359785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종료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8" name="직선 연결선 27"/>
          <p:cNvCxnSpPr>
            <a:stCxn id="23" idx="2"/>
            <a:endCxn id="27" idx="0"/>
          </p:cNvCxnSpPr>
          <p:nvPr/>
        </p:nvCxnSpPr>
        <p:spPr bwMode="auto">
          <a:xfrm rot="5400000">
            <a:off x="6433083" y="5965186"/>
            <a:ext cx="357190" cy="1314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순서도: 처리 28"/>
          <p:cNvSpPr/>
          <p:nvPr/>
        </p:nvSpPr>
        <p:spPr bwMode="auto">
          <a:xfrm>
            <a:off x="6759481" y="4000504"/>
            <a:ext cx="1359785" cy="428628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Project worksheet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순서도: 처리 29"/>
          <p:cNvSpPr/>
          <p:nvPr/>
        </p:nvSpPr>
        <p:spPr bwMode="auto">
          <a:xfrm>
            <a:off x="5104090" y="3500438"/>
            <a:ext cx="1359785" cy="928694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비용편익분석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위험분석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유스케이스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프로토타입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목업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1" name="직선 연결선 74"/>
          <p:cNvCxnSpPr>
            <a:stCxn id="23" idx="0"/>
            <a:endCxn id="29" idx="2"/>
          </p:cNvCxnSpPr>
          <p:nvPr/>
        </p:nvCxnSpPr>
        <p:spPr bwMode="auto">
          <a:xfrm rot="5400000" flipH="1" flipV="1">
            <a:off x="6811212" y="4229599"/>
            <a:ext cx="428628" cy="827695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32" name="직선 연결선 74"/>
          <p:cNvCxnSpPr>
            <a:stCxn id="23" idx="0"/>
            <a:endCxn id="30" idx="2"/>
          </p:cNvCxnSpPr>
          <p:nvPr/>
        </p:nvCxnSpPr>
        <p:spPr bwMode="auto">
          <a:xfrm rot="16200000" flipV="1">
            <a:off x="5983516" y="4229599"/>
            <a:ext cx="428628" cy="827695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34" name="직사각형 33"/>
          <p:cNvSpPr/>
          <p:nvPr/>
        </p:nvSpPr>
        <p:spPr bwMode="auto">
          <a:xfrm>
            <a:off x="4572000" y="1146176"/>
            <a:ext cx="2483086" cy="185419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프로젝트 워크시트 완성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lvl="1" algn="l" defTabSz="1038225">
              <a:spcBef>
                <a:spcPts val="0"/>
              </a:spcBef>
              <a:buFontTx/>
              <a:buChar char="-"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프로젝트 목표</a:t>
            </a:r>
            <a:endParaRPr lang="en-US" altLang="ko-KR" sz="1200" smtClean="0">
              <a:latin typeface="맑은 고딕" pitchFamily="50" charset="-127"/>
              <a:ea typeface="맑은 고딕" pitchFamily="50" charset="-127"/>
            </a:endParaRPr>
          </a:p>
          <a:p>
            <a:pPr lvl="1" algn="l" defTabSz="1038225">
              <a:spcBef>
                <a:spcPts val="0"/>
              </a:spcBef>
              <a:buFontTx/>
              <a:buChar char="-"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이해관계자 식별</a:t>
            </a:r>
            <a:endParaRPr lang="en-US" altLang="ko-KR" sz="1200" smtClean="0">
              <a:latin typeface="맑은 고딕" pitchFamily="50" charset="-127"/>
              <a:ea typeface="맑은 고딕" pitchFamily="50" charset="-127"/>
            </a:endParaRPr>
          </a:p>
          <a:p>
            <a:pPr lvl="1" algn="l" defTabSz="1038225">
              <a:spcBef>
                <a:spcPts val="0"/>
              </a:spcBef>
              <a:buFontTx/>
              <a:buChar char="-"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팀구성원 제안</a:t>
            </a:r>
            <a:endParaRPr lang="en-US" altLang="ko-KR" sz="1200" smtClean="0">
              <a:latin typeface="맑은 고딕" pitchFamily="50" charset="-127"/>
              <a:ea typeface="맑은 고딕" pitchFamily="50" charset="-127"/>
            </a:endParaRPr>
          </a:p>
          <a:p>
            <a:pPr lvl="1" algn="l" defTabSz="1038225">
              <a:spcBef>
                <a:spcPts val="0"/>
              </a:spcBef>
              <a:buFontTx/>
              <a:buChar char="-"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상품 특장점</a:t>
            </a:r>
            <a:endParaRPr lang="en-US" altLang="ko-KR" sz="1200" smtClean="0">
              <a:latin typeface="맑은 고딕" pitchFamily="50" charset="-127"/>
              <a:ea typeface="맑은 고딕" pitchFamily="50" charset="-127"/>
            </a:endParaRPr>
          </a:p>
          <a:p>
            <a:pPr lvl="1" algn="l" defTabSz="1038225">
              <a:spcBef>
                <a:spcPts val="0"/>
              </a:spcBef>
              <a:buFontTx/>
              <a:buChar char="-"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사용자</a:t>
            </a: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고객 편익</a:t>
            </a:r>
            <a:endParaRPr lang="en-US" altLang="ko-KR" sz="1200" smtClean="0">
              <a:latin typeface="맑은 고딕" pitchFamily="50" charset="-127"/>
              <a:ea typeface="맑은 고딕" pitchFamily="50" charset="-127"/>
            </a:endParaRPr>
          </a:p>
          <a:p>
            <a:pPr lvl="1" algn="l" defTabSz="1038225">
              <a:spcBef>
                <a:spcPts val="0"/>
              </a:spcBef>
              <a:buFontTx/>
              <a:buChar char="-"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프로젝트 트레이드</a:t>
            </a: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오프 메트릭스</a:t>
            </a:r>
            <a:endParaRPr lang="en-US" altLang="ko-KR" sz="120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7055086" y="1146176"/>
            <a:ext cx="1807761" cy="185419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가용한 도구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lvl="1" algn="l" defTabSz="1038225">
              <a:spcBef>
                <a:spcPts val="0"/>
              </a:spcBef>
              <a:buFontTx/>
              <a:buChar char="-"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타당성 토의 가이드 </a:t>
            </a:r>
            <a:endParaRPr lang="en-US" altLang="ko-KR" sz="1200" smtClean="0">
              <a:latin typeface="맑은 고딕" pitchFamily="50" charset="-127"/>
              <a:ea typeface="맑은 고딕" pitchFamily="50" charset="-127"/>
            </a:endParaRPr>
          </a:p>
          <a:p>
            <a:pPr lvl="1" algn="l" defTabSz="1038225">
              <a:spcBef>
                <a:spcPts val="0"/>
              </a:spcBef>
              <a:buFontTx/>
              <a:buChar char="-"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비용</a:t>
            </a: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편익 분석</a:t>
            </a:r>
            <a:endParaRPr lang="en-US" altLang="ko-KR" sz="1200" smtClean="0">
              <a:latin typeface="맑은 고딕" pitchFamily="50" charset="-127"/>
              <a:ea typeface="맑은 고딕" pitchFamily="50" charset="-127"/>
            </a:endParaRPr>
          </a:p>
          <a:p>
            <a:pPr lvl="1" algn="l" defTabSz="1038225">
              <a:spcBef>
                <a:spcPts val="0"/>
              </a:spcBef>
              <a:buFontTx/>
              <a:buChar char="-"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소요 분석</a:t>
            </a:r>
            <a:endParaRPr lang="en-US" altLang="ko-KR" sz="1200" smtClean="0">
              <a:latin typeface="맑은 고딕" pitchFamily="50" charset="-127"/>
              <a:ea typeface="맑은 고딕" pitchFamily="50" charset="-127"/>
            </a:endParaRPr>
          </a:p>
          <a:p>
            <a:pPr lvl="1" algn="l" defTabSz="1038225">
              <a:spcBef>
                <a:spcPts val="0"/>
              </a:spcBef>
              <a:buFontTx/>
              <a:buChar char="-"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유저 시나리오</a:t>
            </a:r>
            <a:endParaRPr lang="en-US" altLang="ko-KR" sz="1200" smtClean="0">
              <a:latin typeface="맑은 고딕" pitchFamily="50" charset="-127"/>
              <a:ea typeface="맑은 고딕" pitchFamily="50" charset="-127"/>
            </a:endParaRPr>
          </a:p>
          <a:p>
            <a:pPr lvl="1" algn="l" defTabSz="1038225">
              <a:spcBef>
                <a:spcPts val="0"/>
              </a:spcBef>
              <a:buFontTx/>
              <a:buChar char="-"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경쟁 분석</a:t>
            </a:r>
            <a:endParaRPr lang="en-US" altLang="ko-KR" sz="1200" smtClean="0">
              <a:latin typeface="맑은 고딕" pitchFamily="50" charset="-127"/>
              <a:ea typeface="맑은 고딕" pitchFamily="50" charset="-127"/>
            </a:endParaRPr>
          </a:p>
          <a:p>
            <a:pPr lvl="1" algn="l" defTabSz="1038225">
              <a:spcBef>
                <a:spcPts val="0"/>
              </a:spcBef>
              <a:buFontTx/>
              <a:buChar char="-"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아키텍처 가정</a:t>
            </a:r>
            <a:endParaRPr lang="en-US" altLang="ko-KR" sz="1200" smtClean="0">
              <a:latin typeface="맑은 고딕" pitchFamily="50" charset="-127"/>
              <a:ea typeface="맑은 고딕" pitchFamily="50" charset="-127"/>
            </a:endParaRPr>
          </a:p>
          <a:p>
            <a:pPr lvl="1" algn="l" defTabSz="1038225">
              <a:spcBef>
                <a:spcPts val="0"/>
              </a:spcBef>
              <a:buFontTx/>
              <a:buChar char="-"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목업</a:t>
            </a: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프로토타입</a:t>
            </a:r>
            <a:endParaRPr lang="en-US" altLang="ko-KR" sz="1200" smtClean="0">
              <a:latin typeface="맑은 고딕" pitchFamily="50" charset="-127"/>
              <a:ea typeface="맑은 고딕" pitchFamily="50" charset="-127"/>
            </a:endParaRPr>
          </a:p>
          <a:p>
            <a:pPr lvl="1" algn="l" defTabSz="1038225">
              <a:spcBef>
                <a:spcPts val="0"/>
              </a:spcBef>
              <a:buFontTx/>
              <a:buChar char="-"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엘리베이터 정의서</a:t>
            </a:r>
            <a:endParaRPr lang="en-US" altLang="ko-KR" sz="120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타당성조사팀 선정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타당성조사팀 구성</a:t>
            </a:r>
            <a:endParaRPr lang="en-US" altLang="ko-KR" smtClean="0"/>
          </a:p>
          <a:p>
            <a:pPr lvl="1"/>
            <a:r>
              <a:rPr lang="ko-KR" altLang="en-US" smtClean="0"/>
              <a:t>타당성 작업을 위해 어떤 유형의 자원이 필요한 지 결정함 </a:t>
            </a:r>
            <a:endParaRPr lang="en-US" altLang="ko-KR" smtClean="0"/>
          </a:p>
          <a:p>
            <a:pPr lvl="1"/>
            <a:r>
              <a:rPr lang="ko-KR" altLang="en-US" smtClean="0"/>
              <a:t>이미 알려진 아이디어를 위한 요구사항이나 목적을 검토하면 서 시작함 </a:t>
            </a:r>
            <a:endParaRPr lang="en-US" altLang="ko-KR" smtClean="0"/>
          </a:p>
          <a:p>
            <a:pPr lvl="1"/>
            <a:r>
              <a:rPr lang="ko-KR" altLang="en-US" smtClean="0"/>
              <a:t>아이디어를 정확히 이해해야 필요한 자원을 정확하게 판단할 수 있음</a:t>
            </a:r>
            <a:endParaRPr lang="en-US" altLang="ko-KR" smtClean="0"/>
          </a:p>
          <a:p>
            <a:r>
              <a:rPr lang="ko-KR" altLang="en-US" smtClean="0"/>
              <a:t>팀 구성 예</a:t>
            </a:r>
            <a:r>
              <a:rPr lang="en-US" altLang="ko-KR" smtClean="0"/>
              <a:t>, </a:t>
            </a:r>
          </a:p>
          <a:p>
            <a:pPr lvl="1"/>
            <a:r>
              <a:rPr lang="ko-KR" altLang="en-US" smtClean="0"/>
              <a:t>개발자</a:t>
            </a:r>
            <a:r>
              <a:rPr lang="en-US" altLang="ko-KR" smtClean="0"/>
              <a:t>, </a:t>
            </a:r>
            <a:r>
              <a:rPr lang="ko-KR" altLang="en-US" smtClean="0"/>
              <a:t>설계자</a:t>
            </a:r>
            <a:r>
              <a:rPr lang="en-US" altLang="ko-KR" smtClean="0"/>
              <a:t>, </a:t>
            </a:r>
            <a:r>
              <a:rPr lang="ko-KR" altLang="en-US" smtClean="0"/>
              <a:t>고객</a:t>
            </a:r>
            <a:endParaRPr lang="en-US" altLang="ko-KR" smtClean="0"/>
          </a:p>
          <a:p>
            <a:pPr lvl="1"/>
            <a:r>
              <a:rPr lang="en-US" altLang="ko-KR" smtClean="0"/>
              <a:t>PM</a:t>
            </a:r>
            <a:r>
              <a:rPr lang="ko-KR" altLang="en-US" smtClean="0"/>
              <a:t>은 다음 단계 준비 중</a:t>
            </a:r>
            <a:r>
              <a:rPr lang="en-US" altLang="ko-KR" smtClean="0"/>
              <a:t>…</a:t>
            </a:r>
          </a:p>
        </p:txBody>
      </p:sp>
      <p:pic>
        <p:nvPicPr>
          <p:cNvPr id="453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1146176"/>
            <a:ext cx="4290848" cy="535939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6" name="타원 5"/>
          <p:cNvSpPr/>
          <p:nvPr/>
        </p:nvSpPr>
        <p:spPr bwMode="auto">
          <a:xfrm>
            <a:off x="7232450" y="1428736"/>
            <a:ext cx="1300664" cy="157163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타당성을 위한</a:t>
            </a:r>
            <a:endParaRPr lang="en-US" altLang="ko-KR" sz="1400" b="1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자원 체크리스트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요구사항 소개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smtClean="0"/>
              <a:t>Agile </a:t>
            </a:r>
            <a:r>
              <a:rPr lang="ko-KR" altLang="en-US" smtClean="0"/>
              <a:t>프로젝트는 휘발성 요구사항이나 촉박한 일정으로 요구사항 문서를 상세하게 작성할 겨를이 없음 </a:t>
            </a:r>
            <a:endParaRPr lang="en-US" altLang="ko-KR" smtClean="0"/>
          </a:p>
          <a:p>
            <a:r>
              <a:rPr lang="ko-KR" altLang="en-US" smtClean="0"/>
              <a:t>타당성 단계에 분석되는 항목들</a:t>
            </a:r>
            <a:endParaRPr lang="en-US" altLang="ko-KR" smtClean="0"/>
          </a:p>
          <a:p>
            <a:pPr lvl="1"/>
            <a:r>
              <a:rPr lang="ko-KR" altLang="en-US" smtClean="0"/>
              <a:t>유저 시나리오</a:t>
            </a:r>
            <a:endParaRPr lang="en-US" altLang="ko-KR" smtClean="0"/>
          </a:p>
          <a:p>
            <a:pPr lvl="1"/>
            <a:r>
              <a:rPr lang="ko-KR" altLang="en-US" smtClean="0"/>
              <a:t>유저 스토리</a:t>
            </a:r>
            <a:endParaRPr lang="en-US" altLang="ko-KR" smtClean="0"/>
          </a:p>
          <a:p>
            <a:pPr lvl="1"/>
            <a:r>
              <a:rPr lang="ko-KR" altLang="en-US" smtClean="0"/>
              <a:t>유스케이스 </a:t>
            </a:r>
            <a:endParaRPr lang="en-US" altLang="ko-KR" smtClean="0"/>
          </a:p>
          <a:p>
            <a:pPr lvl="1"/>
            <a:r>
              <a:rPr lang="ko-KR" altLang="en-US" smtClean="0"/>
              <a:t>프로세스 흐름에 대한 대략적인 스케치</a:t>
            </a:r>
            <a:endParaRPr lang="en-US" altLang="ko-KR" smtClean="0"/>
          </a:p>
          <a:p>
            <a:pPr lvl="1"/>
            <a:r>
              <a:rPr lang="ko-KR" altLang="en-US" smtClean="0"/>
              <a:t>재정 분석</a:t>
            </a:r>
            <a:endParaRPr lang="en-US" altLang="ko-KR" smtClean="0"/>
          </a:p>
          <a:p>
            <a:pPr lvl="1"/>
            <a:r>
              <a:rPr lang="ko-KR" altLang="en-US" smtClean="0"/>
              <a:t>아이디어를 미리 실현한 경쟁사의 웹사이트</a:t>
            </a:r>
            <a:endParaRPr lang="en-US" altLang="ko-KR" smtClean="0"/>
          </a:p>
          <a:p>
            <a:pPr lvl="1"/>
            <a:r>
              <a:rPr lang="ko-KR" altLang="en-US" smtClean="0"/>
              <a:t>스토리보드</a:t>
            </a:r>
            <a:endParaRPr lang="en-US" altLang="ko-KR" smtClean="0"/>
          </a:p>
          <a:p>
            <a:pPr lvl="1"/>
            <a:r>
              <a:rPr lang="ko-KR" altLang="en-US" smtClean="0"/>
              <a:t>목업</a:t>
            </a:r>
            <a:endParaRPr lang="en-US" altLang="ko-KR" smtClean="0"/>
          </a:p>
          <a:p>
            <a:pPr lvl="1"/>
            <a:r>
              <a:rPr lang="ko-KR" altLang="en-US" smtClean="0"/>
              <a:t>마케팅 제안</a:t>
            </a:r>
            <a:endParaRPr lang="en-US" altLang="ko-KR" smtClean="0"/>
          </a:p>
          <a:p>
            <a:pPr lvl="1"/>
            <a:r>
              <a:rPr lang="ko-KR" altLang="en-US" smtClean="0"/>
              <a:t>경쟁분석</a:t>
            </a:r>
            <a:endParaRPr lang="en-US" altLang="ko-KR" smtClean="0"/>
          </a:p>
        </p:txBody>
      </p:sp>
    </p:spTree>
  </p:cSld>
  <p:clrMapOvr>
    <a:masterClrMapping/>
  </p:clrMapOvr>
  <p:transition spd="med">
    <p:fad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타당성 팀 피드백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mtClean="0"/>
              <a:t>요구사항 소개 후 팀의 다양한 피드백을 수렴</a:t>
            </a:r>
            <a:endParaRPr lang="en-US" altLang="ko-KR" smtClean="0"/>
          </a:p>
          <a:p>
            <a:r>
              <a:rPr lang="ko-KR" altLang="en-US" smtClean="0"/>
              <a:t>아이디어의 실현가능성이 떨어지면 더 이상 깊이 들어가지 않음 </a:t>
            </a:r>
            <a:endParaRPr lang="en-US" altLang="ko-KR" smtClean="0"/>
          </a:p>
          <a:p>
            <a:r>
              <a:rPr lang="ko-KR" altLang="en-US" smtClean="0"/>
              <a:t>타당성 분석 절차 </a:t>
            </a:r>
            <a:endParaRPr lang="en-US" altLang="ko-KR" smtClean="0"/>
          </a:p>
          <a:p>
            <a:pPr lvl="1"/>
            <a:r>
              <a:rPr lang="ko-KR" altLang="en-US" smtClean="0"/>
              <a:t>첫번째 미팅은 한 사람이 파악된 요구를 팀에게 전달함으로써 시작함</a:t>
            </a:r>
            <a:r>
              <a:rPr lang="en-US" altLang="ko-KR" smtClean="0"/>
              <a:t>. </a:t>
            </a:r>
            <a:r>
              <a:rPr lang="ko-KR" altLang="en-US" smtClean="0"/>
              <a:t>이 미팅은 한 시간에서 네 시간 정도 소요됨 </a:t>
            </a:r>
            <a:endParaRPr lang="en-US" altLang="ko-KR" smtClean="0"/>
          </a:p>
          <a:p>
            <a:pPr lvl="1"/>
            <a:r>
              <a:rPr lang="ko-KR" altLang="en-US" smtClean="0"/>
              <a:t>팀은 발표자와 함께 아이디어를 검토하고 고객</a:t>
            </a:r>
            <a:r>
              <a:rPr lang="en-US" altLang="ko-KR" smtClean="0"/>
              <a:t>, </a:t>
            </a:r>
            <a:r>
              <a:rPr lang="ko-KR" altLang="en-US" smtClean="0"/>
              <a:t>가치</a:t>
            </a:r>
            <a:r>
              <a:rPr lang="en-US" altLang="ko-KR" smtClean="0"/>
              <a:t>, </a:t>
            </a:r>
            <a:r>
              <a:rPr lang="ko-KR" altLang="en-US" smtClean="0"/>
              <a:t>잠재 기술 수요에 대해 질문함 </a:t>
            </a:r>
            <a:endParaRPr lang="en-US" altLang="ko-KR" smtClean="0"/>
          </a:p>
          <a:p>
            <a:r>
              <a:rPr lang="ko-KR" altLang="en-US" smtClean="0"/>
              <a:t>팀원의 오프라인 작업 </a:t>
            </a:r>
            <a:endParaRPr lang="en-US" altLang="ko-KR" smtClean="0"/>
          </a:p>
          <a:p>
            <a:pPr lvl="1"/>
            <a:r>
              <a:rPr lang="ko-KR" altLang="en-US" smtClean="0"/>
              <a:t>기존 코드가 어떻게 요청을 지원하는지 살펴봄</a:t>
            </a:r>
            <a:endParaRPr lang="en-US" altLang="ko-KR" smtClean="0"/>
          </a:p>
          <a:p>
            <a:pPr lvl="1"/>
            <a:r>
              <a:rPr lang="ko-KR" altLang="en-US" smtClean="0"/>
              <a:t>요청 관련 가능한 솔루션에 대해 벤더에 물어 봄 </a:t>
            </a:r>
            <a:endParaRPr lang="en-US" altLang="ko-KR" smtClean="0"/>
          </a:p>
          <a:p>
            <a:pPr lvl="1"/>
            <a:r>
              <a:rPr lang="ko-KR" altLang="en-US" smtClean="0"/>
              <a:t>보다 깊은 수준의 통계 분석</a:t>
            </a:r>
            <a:endParaRPr lang="en-US" altLang="ko-KR" smtClean="0"/>
          </a:p>
          <a:p>
            <a:pPr lvl="1"/>
            <a:r>
              <a:rPr lang="ko-KR" altLang="en-US" smtClean="0"/>
              <a:t>경쟁사가 유사한 아이디어를 해결했는 알아 봄 </a:t>
            </a:r>
            <a:endParaRPr lang="en-US" altLang="ko-KR" smtClean="0"/>
          </a:p>
          <a:p>
            <a:r>
              <a:rPr lang="ko-KR" altLang="en-US" smtClean="0"/>
              <a:t>팀원 들은 </a:t>
            </a:r>
            <a:r>
              <a:rPr lang="en-US" altLang="ko-KR" smtClean="0"/>
              <a:t>2,3</a:t>
            </a:r>
            <a:r>
              <a:rPr lang="ko-KR" altLang="en-US" smtClean="0"/>
              <a:t>일 후에 다시 만나서 오프라인 작업 결과를 검토함 </a:t>
            </a:r>
            <a:endParaRPr lang="en-US" altLang="ko-KR" smtClean="0"/>
          </a:p>
          <a:p>
            <a:r>
              <a:rPr lang="ko-KR" altLang="en-US" smtClean="0"/>
              <a:t>타당성 토의 가이드가 유용함 </a:t>
            </a:r>
            <a:r>
              <a:rPr lang="en-US" altLang="ko-KR" smtClean="0"/>
              <a:t>– </a:t>
            </a:r>
            <a:r>
              <a:rPr lang="ko-KR" altLang="en-US" smtClean="0"/>
              <a:t>이 가이드는 각 프로젝트의 편익을 정량화 하고 잠재 이슈를 식별하는데 사용할 수 있는 질문 목록을 제공함 </a:t>
            </a:r>
            <a:endParaRPr lang="en-US" altLang="ko-KR" smtClean="0"/>
          </a:p>
        </p:txBody>
      </p:sp>
    </p:spTree>
  </p:cSld>
  <p:clrMapOvr>
    <a:masterClrMapping/>
  </p:clrMapOvr>
  <p:transition spd="med">
    <p:fad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타당성 토의 가이드라인 </a:t>
            </a:r>
            <a:r>
              <a:rPr lang="en-US" altLang="ko-KR" smtClean="0"/>
              <a:t>(1/2)</a:t>
            </a:r>
            <a:endParaRPr lang="ko-KR" altLang="en-US"/>
          </a:p>
        </p:txBody>
      </p:sp>
      <p:pic>
        <p:nvPicPr>
          <p:cNvPr id="6" name="그림 5" descr="제목 없음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597" y="1146176"/>
            <a:ext cx="6534807" cy="5457825"/>
          </a:xfrm>
          <a:prstGeom prst="rect">
            <a:avLst/>
          </a:prstGeom>
          <a:ln w="15875">
            <a:solidFill>
              <a:schemeClr val="bg1">
                <a:lumMod val="65000"/>
              </a:schemeClr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비교 결론</a:t>
            </a:r>
          </a:p>
        </p:txBody>
      </p:sp>
      <p:sp>
        <p:nvSpPr>
          <p:cNvPr id="578563" name="Rectangle 1027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RUP</a:t>
            </a:r>
            <a:r>
              <a:rPr lang="ko-KR" altLang="en-US"/>
              <a:t>는 프로세스 프레임웍 </a:t>
            </a:r>
            <a:r>
              <a:rPr lang="en-US" altLang="ko-KR"/>
              <a:t>(can be instantiated)</a:t>
            </a:r>
          </a:p>
          <a:p>
            <a:r>
              <a:rPr lang="en-US" altLang="ko-KR" b="1"/>
              <a:t>RUP </a:t>
            </a:r>
            <a:r>
              <a:rPr lang="ko-KR" altLang="en-US" b="1"/>
              <a:t>인스턴스와 </a:t>
            </a:r>
            <a:r>
              <a:rPr lang="en-US" altLang="ko-KR" b="1"/>
              <a:t>XP</a:t>
            </a:r>
            <a:r>
              <a:rPr lang="ko-KR" altLang="en-US" b="1"/>
              <a:t>는 어느 정도 비교 가능</a:t>
            </a:r>
          </a:p>
          <a:p>
            <a:r>
              <a:rPr lang="en-US" altLang="ko-KR"/>
              <a:t>XP</a:t>
            </a:r>
            <a:r>
              <a:rPr lang="ko-KR" altLang="en-US"/>
              <a:t>는 개발에 초점을 맞춘 가벼운 개발 프로세스이다</a:t>
            </a:r>
            <a:r>
              <a:rPr lang="en-US" altLang="ko-KR"/>
              <a:t>. </a:t>
            </a:r>
          </a:p>
        </p:txBody>
      </p:sp>
      <p:sp>
        <p:nvSpPr>
          <p:cNvPr id="578621" name="Rectangle 1085"/>
          <p:cNvSpPr>
            <a:spLocks noChangeArrowheads="1"/>
          </p:cNvSpPr>
          <p:nvPr/>
        </p:nvSpPr>
        <p:spPr bwMode="auto">
          <a:xfrm>
            <a:off x="939388" y="2643182"/>
            <a:ext cx="7239000" cy="2667000"/>
          </a:xfrm>
          <a:prstGeom prst="rect">
            <a:avLst/>
          </a:prstGeom>
          <a:solidFill>
            <a:srgbClr val="D8D8D8"/>
          </a:solidFill>
          <a:ln w="9525">
            <a:solidFill>
              <a:srgbClr val="808080"/>
            </a:solidFill>
            <a:miter lim="800000"/>
            <a:headEnd/>
            <a:tailEnd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none" anchor="ctr"/>
          <a:lstStyle/>
          <a:p>
            <a:endParaRPr lang="ko-KR" altLang="en-US" sz="1200"/>
          </a:p>
        </p:txBody>
      </p:sp>
      <p:grpSp>
        <p:nvGrpSpPr>
          <p:cNvPr id="2" name="Group 1072"/>
          <p:cNvGrpSpPr>
            <a:grpSpLocks/>
          </p:cNvGrpSpPr>
          <p:nvPr/>
        </p:nvGrpSpPr>
        <p:grpSpPr bwMode="auto">
          <a:xfrm>
            <a:off x="1548988" y="3481382"/>
            <a:ext cx="1752600" cy="914400"/>
            <a:chOff x="1152" y="2448"/>
            <a:chExt cx="1104" cy="576"/>
          </a:xfrm>
        </p:grpSpPr>
        <p:sp>
          <p:nvSpPr>
            <p:cNvPr id="578604" name="Rectangle 1068"/>
            <p:cNvSpPr>
              <a:spLocks noChangeArrowheads="1"/>
            </p:cNvSpPr>
            <p:nvPr/>
          </p:nvSpPr>
          <p:spPr bwMode="auto">
            <a:xfrm>
              <a:off x="1152" y="2448"/>
              <a:ext cx="1104" cy="384"/>
            </a:xfrm>
            <a:prstGeom prst="rect">
              <a:avLst/>
            </a:prstGeom>
            <a:solidFill>
              <a:srgbClr val="ECFFB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b"/>
            <a:lstStyle/>
            <a:p>
              <a:r>
                <a:rPr lang="en-US" altLang="ko-KR" sz="1200">
                  <a:latin typeface="맑은 고딕" pitchFamily="50" charset="-127"/>
                  <a:ea typeface="맑은 고딕" pitchFamily="50" charset="-127"/>
                </a:rPr>
                <a:t>RUP</a:t>
              </a:r>
            </a:p>
          </p:txBody>
        </p:sp>
        <p:sp>
          <p:nvSpPr>
            <p:cNvPr id="578605" name="Rectangle 1069"/>
            <p:cNvSpPr>
              <a:spLocks noChangeArrowheads="1"/>
            </p:cNvSpPr>
            <p:nvPr/>
          </p:nvSpPr>
          <p:spPr bwMode="auto">
            <a:xfrm>
              <a:off x="1200" y="2496"/>
              <a:ext cx="1008" cy="144"/>
            </a:xfrm>
            <a:prstGeom prst="rect">
              <a:avLst/>
            </a:prstGeom>
            <a:solidFill>
              <a:srgbClr val="ECFFB5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ko-KR" sz="1200">
                  <a:latin typeface="맑은 고딕" pitchFamily="50" charset="-127"/>
                  <a:ea typeface="맑은 고딕" pitchFamily="50" charset="-127"/>
                </a:rPr>
                <a:t>&lt;&lt; </a:t>
              </a:r>
              <a:r>
                <a:rPr lang="ko-KR" altLang="en-US" sz="1200">
                  <a:latin typeface="맑은 고딕" pitchFamily="50" charset="-127"/>
                  <a:ea typeface="맑은 고딕" pitchFamily="50" charset="-127"/>
                </a:rPr>
                <a:t>프로세스 프레임웍</a:t>
              </a:r>
              <a:r>
                <a:rPr lang="en-US" altLang="ko-KR" sz="1200">
                  <a:latin typeface="맑은 고딕" pitchFamily="50" charset="-127"/>
                  <a:ea typeface="맑은 고딕" pitchFamily="50" charset="-127"/>
                </a:rPr>
                <a:t>&gt;&gt;</a:t>
              </a:r>
            </a:p>
          </p:txBody>
        </p:sp>
        <p:sp>
          <p:nvSpPr>
            <p:cNvPr id="578606" name="Rectangle 1070"/>
            <p:cNvSpPr>
              <a:spLocks noChangeArrowheads="1"/>
            </p:cNvSpPr>
            <p:nvPr/>
          </p:nvSpPr>
          <p:spPr bwMode="auto">
            <a:xfrm>
              <a:off x="1152" y="2832"/>
              <a:ext cx="1104" cy="96"/>
            </a:xfrm>
            <a:prstGeom prst="rect">
              <a:avLst/>
            </a:prstGeom>
            <a:solidFill>
              <a:srgbClr val="ECFFB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b"/>
            <a:lstStyle/>
            <a:p>
              <a:endParaRPr lang="ko-KR" altLang="ko-KR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78607" name="Rectangle 1071"/>
            <p:cNvSpPr>
              <a:spLocks noChangeArrowheads="1"/>
            </p:cNvSpPr>
            <p:nvPr/>
          </p:nvSpPr>
          <p:spPr bwMode="auto">
            <a:xfrm>
              <a:off x="1152" y="2928"/>
              <a:ext cx="1104" cy="96"/>
            </a:xfrm>
            <a:prstGeom prst="rect">
              <a:avLst/>
            </a:prstGeom>
            <a:solidFill>
              <a:srgbClr val="ECFFB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b"/>
            <a:lstStyle/>
            <a:p>
              <a:endParaRPr lang="ko-KR" altLang="ko-KR" sz="120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78610" name="Rectangle 1074"/>
          <p:cNvSpPr>
            <a:spLocks noChangeArrowheads="1"/>
          </p:cNvSpPr>
          <p:nvPr/>
        </p:nvSpPr>
        <p:spPr bwMode="auto">
          <a:xfrm>
            <a:off x="5206587" y="3481382"/>
            <a:ext cx="2438400" cy="508000"/>
          </a:xfrm>
          <a:prstGeom prst="rect">
            <a:avLst/>
          </a:prstGeom>
          <a:solidFill>
            <a:srgbClr val="ECFFB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ko-KR" sz="1200" b="1" u="sng">
                <a:latin typeface="맑은 고딕" pitchFamily="50" charset="-127"/>
                <a:ea typeface="맑은 고딕" pitchFamily="50" charset="-127"/>
              </a:rPr>
              <a:t>AProejctProcess:RUP</a:t>
            </a:r>
          </a:p>
        </p:txBody>
      </p:sp>
      <p:sp>
        <p:nvSpPr>
          <p:cNvPr id="578612" name="Rectangle 1076"/>
          <p:cNvSpPr>
            <a:spLocks noChangeArrowheads="1"/>
          </p:cNvSpPr>
          <p:nvPr/>
        </p:nvSpPr>
        <p:spPr bwMode="auto">
          <a:xfrm>
            <a:off x="5206587" y="3989382"/>
            <a:ext cx="2438400" cy="127000"/>
          </a:xfrm>
          <a:prstGeom prst="rect">
            <a:avLst/>
          </a:prstGeom>
          <a:solidFill>
            <a:srgbClr val="ECFFB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b"/>
          <a:lstStyle/>
          <a:p>
            <a:endParaRPr lang="ko-KR" altLang="ko-KR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8613" name="Rectangle 1077"/>
          <p:cNvSpPr>
            <a:spLocks noChangeArrowheads="1"/>
          </p:cNvSpPr>
          <p:nvPr/>
        </p:nvSpPr>
        <p:spPr bwMode="auto">
          <a:xfrm>
            <a:off x="5206587" y="4116382"/>
            <a:ext cx="2438400" cy="127000"/>
          </a:xfrm>
          <a:prstGeom prst="rect">
            <a:avLst/>
          </a:prstGeom>
          <a:solidFill>
            <a:srgbClr val="ECFFB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b"/>
          <a:lstStyle/>
          <a:p>
            <a:endParaRPr lang="ko-KR" altLang="ko-KR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8614" name="Text Box 1078"/>
          <p:cNvSpPr txBox="1">
            <a:spLocks noChangeArrowheads="1"/>
          </p:cNvSpPr>
          <p:nvPr/>
        </p:nvSpPr>
        <p:spPr bwMode="auto">
          <a:xfrm>
            <a:off x="1453088" y="4471983"/>
            <a:ext cx="39624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RUP Aproject Proocess= new RUP(</a:t>
            </a: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다양한 옵션</a:t>
            </a: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);</a:t>
            </a:r>
          </a:p>
          <a:p>
            <a:pPr algn="l">
              <a:spcBef>
                <a:spcPct val="50000"/>
              </a:spcBef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RUP BprojectProcess = new RUP(</a:t>
            </a: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다양한 옵션</a:t>
            </a: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);</a:t>
            </a:r>
          </a:p>
        </p:txBody>
      </p:sp>
      <p:sp>
        <p:nvSpPr>
          <p:cNvPr id="578616" name="Rectangle 1080"/>
          <p:cNvSpPr>
            <a:spLocks noChangeArrowheads="1"/>
          </p:cNvSpPr>
          <p:nvPr/>
        </p:nvSpPr>
        <p:spPr bwMode="auto">
          <a:xfrm>
            <a:off x="5206587" y="4319582"/>
            <a:ext cx="2438400" cy="508000"/>
          </a:xfrm>
          <a:prstGeom prst="rect">
            <a:avLst/>
          </a:prstGeom>
          <a:solidFill>
            <a:srgbClr val="ECFFB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ko-KR" sz="1200" b="1" u="sng">
                <a:latin typeface="맑은 고딕" pitchFamily="50" charset="-127"/>
                <a:ea typeface="맑은 고딕" pitchFamily="50" charset="-127"/>
              </a:rPr>
              <a:t>BProejctProcess:RUP</a:t>
            </a:r>
          </a:p>
        </p:txBody>
      </p:sp>
      <p:sp>
        <p:nvSpPr>
          <p:cNvPr id="578618" name="Rectangle 1082"/>
          <p:cNvSpPr>
            <a:spLocks noChangeArrowheads="1"/>
          </p:cNvSpPr>
          <p:nvPr/>
        </p:nvSpPr>
        <p:spPr bwMode="auto">
          <a:xfrm>
            <a:off x="5206587" y="4827582"/>
            <a:ext cx="2438400" cy="127000"/>
          </a:xfrm>
          <a:prstGeom prst="rect">
            <a:avLst/>
          </a:prstGeom>
          <a:solidFill>
            <a:srgbClr val="ECFFB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b"/>
          <a:lstStyle/>
          <a:p>
            <a:endParaRPr lang="ko-KR" altLang="ko-KR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8619" name="Rectangle 1083"/>
          <p:cNvSpPr>
            <a:spLocks noChangeArrowheads="1"/>
          </p:cNvSpPr>
          <p:nvPr/>
        </p:nvSpPr>
        <p:spPr bwMode="auto">
          <a:xfrm>
            <a:off x="5206587" y="4954582"/>
            <a:ext cx="2438400" cy="127000"/>
          </a:xfrm>
          <a:prstGeom prst="rect">
            <a:avLst/>
          </a:prstGeom>
          <a:solidFill>
            <a:srgbClr val="ECFFB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b"/>
          <a:lstStyle/>
          <a:p>
            <a:endParaRPr lang="ko-KR" altLang="ko-KR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8620" name="AutoShape 1084"/>
          <p:cNvSpPr>
            <a:spLocks noChangeArrowheads="1"/>
          </p:cNvSpPr>
          <p:nvPr/>
        </p:nvSpPr>
        <p:spPr bwMode="auto">
          <a:xfrm>
            <a:off x="3606387" y="3633782"/>
            <a:ext cx="1371600" cy="533400"/>
          </a:xfrm>
          <a:prstGeom prst="rightArrow">
            <a:avLst>
              <a:gd name="adj1" fmla="val 50000"/>
              <a:gd name="adj2" fmla="val 64286"/>
            </a:avLst>
          </a:prstGeom>
          <a:solidFill>
            <a:srgbClr val="ECFFB5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인스턴스화</a:t>
            </a:r>
          </a:p>
        </p:txBody>
      </p:sp>
      <p:sp>
        <p:nvSpPr>
          <p:cNvPr id="578622" name="Text Box 1086"/>
          <p:cNvSpPr txBox="1">
            <a:spLocks noChangeArrowheads="1"/>
          </p:cNvSpPr>
          <p:nvPr/>
        </p:nvSpPr>
        <p:spPr bwMode="auto">
          <a:xfrm>
            <a:off x="2764234" y="2714621"/>
            <a:ext cx="3581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400" b="1">
                <a:latin typeface="맑은 고딕" pitchFamily="50" charset="-127"/>
                <a:ea typeface="맑은 고딕" pitchFamily="50" charset="-127"/>
              </a:rPr>
              <a:t>RUP </a:t>
            </a:r>
            <a:r>
              <a:rPr lang="ko-KR" altLang="en-US" sz="1400" b="1">
                <a:latin typeface="맑은 고딕" pitchFamily="50" charset="-127"/>
                <a:ea typeface="맑은 고딕" pitchFamily="50" charset="-127"/>
              </a:rPr>
              <a:t>인스턴스화</a:t>
            </a:r>
            <a:r>
              <a:rPr lang="en-US" altLang="ko-KR" sz="1400" b="1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400" b="1">
                <a:latin typeface="맑은 고딕" pitchFamily="50" charset="-127"/>
                <a:ea typeface="맑은 고딕" pitchFamily="50" charset="-127"/>
              </a:rPr>
              <a:t>테일러링 시나리오</a:t>
            </a:r>
          </a:p>
        </p:txBody>
      </p:sp>
    </p:spTree>
  </p:cSld>
  <p:clrMapOvr>
    <a:masterClrMapping/>
  </p:clrMapOvr>
  <p:transition spd="med">
    <p:fad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타당성 토의 가이드라인 </a:t>
            </a:r>
            <a:r>
              <a:rPr lang="en-US" altLang="ko-KR" smtClean="0"/>
              <a:t>(2/2)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타당성 토의 가이드는 필요에 따라 조직에 맞게 조정이 가능함</a:t>
            </a:r>
            <a:endParaRPr lang="ko-KR" altLang="en-US"/>
          </a:p>
        </p:txBody>
      </p:sp>
      <p:pic>
        <p:nvPicPr>
          <p:cNvPr id="6" name="그림 5" descr="제목 없음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31" y="1592264"/>
            <a:ext cx="6337738" cy="5076825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ransition spd="med">
    <p:fad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아이디어 변경 및 대응</a:t>
            </a:r>
            <a:r>
              <a:rPr lang="en-US" altLang="ko-KR" smtClean="0"/>
              <a:t>(1/3)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아이디어를 검토하는 동안 예기치 못한 일을 만날 수 있고 솔루션을 찾거나 프로젝트를 중단하는 일이 생길 수도 있음 </a:t>
            </a:r>
            <a:endParaRPr lang="en-US" altLang="ko-KR" smtClean="0"/>
          </a:p>
          <a:p>
            <a:r>
              <a:rPr lang="ko-KR" altLang="en-US" smtClean="0"/>
              <a:t>이슈를 식별하는 일은 고민스러울 수도 있지만</a:t>
            </a:r>
            <a:r>
              <a:rPr lang="en-US" altLang="ko-KR" smtClean="0"/>
              <a:t>, </a:t>
            </a:r>
            <a:r>
              <a:rPr lang="ko-KR" altLang="en-US" smtClean="0"/>
              <a:t>동시에 바람직한 일임</a:t>
            </a:r>
            <a:endParaRPr lang="en-US" altLang="ko-KR" smtClean="0"/>
          </a:p>
          <a:p>
            <a:r>
              <a:rPr lang="ko-KR" altLang="en-US" smtClean="0"/>
              <a:t>설계나 코드 아무 것도 없으므로 버릴 것도 없음</a:t>
            </a:r>
            <a:r>
              <a:rPr lang="en-US" altLang="ko-KR" smtClean="0"/>
              <a:t>, </a:t>
            </a:r>
            <a:r>
              <a:rPr lang="ko-KR" altLang="en-US" smtClean="0"/>
              <a:t>즉</a:t>
            </a:r>
            <a:r>
              <a:rPr lang="en-US" altLang="ko-KR" smtClean="0"/>
              <a:t>, </a:t>
            </a:r>
            <a:r>
              <a:rPr lang="ko-KR" altLang="en-US" smtClean="0"/>
              <a:t>투자 최소화</a:t>
            </a:r>
            <a:endParaRPr lang="en-US" altLang="ko-KR" smtClean="0"/>
          </a:p>
          <a:p>
            <a:r>
              <a:rPr lang="ko-KR" altLang="en-US" smtClean="0"/>
              <a:t>이슈를 초기에 식별하였으므로 편안한 마음으로 중단하거나 이슈를 극복하고자 하는 노력에 최소한의 시간을 투자함 </a:t>
            </a:r>
            <a:endParaRPr lang="en-US" altLang="ko-KR" smtClean="0"/>
          </a:p>
          <a:p>
            <a:r>
              <a:rPr lang="ko-KR" altLang="en-US" smtClean="0"/>
              <a:t>팀의 피드백을 반영하여 아이디어를 변경하거나 작업 초점을 이동함 </a:t>
            </a:r>
            <a:endParaRPr lang="en-US" altLang="ko-KR" smtClean="0"/>
          </a:p>
        </p:txBody>
      </p:sp>
    </p:spTree>
  </p:cSld>
  <p:clrMapOvr>
    <a:masterClrMapping/>
  </p:clrMapOvr>
  <p:transition spd="med">
    <p:fad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아이디어 변경 및 대응</a:t>
            </a:r>
            <a:r>
              <a:rPr lang="en-US" altLang="ko-KR" smtClean="0"/>
              <a:t>(2/3)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검토대상 </a:t>
            </a:r>
            <a:r>
              <a:rPr lang="en-US" altLang="ko-KR" smtClean="0"/>
              <a:t>- </a:t>
            </a:r>
            <a:r>
              <a:rPr lang="ko-KR" altLang="en-US" smtClean="0"/>
              <a:t>서비스 제안서</a:t>
            </a:r>
            <a:endParaRPr lang="ko-KR" altLang="en-US"/>
          </a:p>
        </p:txBody>
      </p:sp>
      <p:pic>
        <p:nvPicPr>
          <p:cNvPr id="5" name="그림 4" descr="제목 없음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71" y="1700588"/>
            <a:ext cx="7390138" cy="4943123"/>
          </a:xfrm>
          <a:prstGeom prst="rect">
            <a:avLst/>
          </a:prstGeom>
        </p:spPr>
      </p:pic>
      <p:sp>
        <p:nvSpPr>
          <p:cNvPr id="6" name="포인트가 12개인 별 5"/>
          <p:cNvSpPr/>
          <p:nvPr/>
        </p:nvSpPr>
        <p:spPr bwMode="auto">
          <a:xfrm>
            <a:off x="6404754" y="4929198"/>
            <a:ext cx="2246602" cy="785818"/>
          </a:xfrm>
          <a:prstGeom prst="star12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accent4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600" b="1" smtClean="0">
                <a:latin typeface="맑은 고딕" pitchFamily="50" charset="-127"/>
                <a:ea typeface="맑은 고딕" pitchFamily="50" charset="-127"/>
              </a:rPr>
              <a:t>변경된 제안서</a:t>
            </a:r>
            <a:endParaRPr lang="ko-KR" altLang="en-US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아이디어 변경 및 대응</a:t>
            </a:r>
            <a:r>
              <a:rPr lang="en-US" altLang="ko-KR" smtClean="0"/>
              <a:t>(3/3)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온라인 옥션을 위한 비용</a:t>
            </a:r>
            <a:r>
              <a:rPr lang="en-US" altLang="ko-KR" smtClean="0"/>
              <a:t>-</a:t>
            </a:r>
            <a:r>
              <a:rPr lang="ko-KR" altLang="en-US" smtClean="0"/>
              <a:t>편익 분석</a:t>
            </a:r>
            <a:endParaRPr lang="ko-KR" altLang="en-US"/>
          </a:p>
        </p:txBody>
      </p:sp>
      <p:pic>
        <p:nvPicPr>
          <p:cNvPr id="457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4519" y="1594114"/>
            <a:ext cx="4315841" cy="507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변경 대응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변경된 내용 검토</a:t>
            </a:r>
            <a:endParaRPr lang="en-US" altLang="ko-KR" smtClean="0"/>
          </a:p>
          <a:p>
            <a:r>
              <a:rPr lang="en-US" altLang="ko-KR" smtClean="0"/>
              <a:t>Go/No Go </a:t>
            </a:r>
            <a:r>
              <a:rPr lang="ko-KR" altLang="en-US" smtClean="0"/>
              <a:t>결정</a:t>
            </a:r>
            <a:endParaRPr lang="en-US" altLang="ko-KR" smtClean="0"/>
          </a:p>
          <a:p>
            <a:endParaRPr lang="ko-KR" altLang="en-US"/>
          </a:p>
        </p:txBody>
      </p:sp>
    </p:spTree>
  </p:cSld>
  <p:clrMapOvr>
    <a:masterClrMapping/>
  </p:clrMapOvr>
  <p:transition spd="med">
    <p:fad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요점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타당성 검토 없이 프로젝트를 시작하는 경우가 흔함 </a:t>
            </a:r>
            <a:endParaRPr lang="en-US" altLang="ko-KR" smtClean="0"/>
          </a:p>
          <a:p>
            <a:r>
              <a:rPr lang="ko-KR" altLang="en-US" smtClean="0"/>
              <a:t>타당성 단계는 프로젝트를 계속 할 것인지 취소</a:t>
            </a:r>
            <a:r>
              <a:rPr lang="en-US" altLang="ko-KR" smtClean="0"/>
              <a:t>, </a:t>
            </a:r>
            <a:r>
              <a:rPr lang="ko-KR" altLang="en-US" smtClean="0"/>
              <a:t>연기 여부를 결정 </a:t>
            </a:r>
            <a:endParaRPr lang="en-US" altLang="ko-KR" smtClean="0"/>
          </a:p>
          <a:p>
            <a:r>
              <a:rPr lang="ko-KR" altLang="en-US" smtClean="0"/>
              <a:t>팀을 타당성 분석에 투입</a:t>
            </a:r>
            <a:endParaRPr lang="en-US" altLang="ko-KR" smtClean="0"/>
          </a:p>
          <a:p>
            <a:r>
              <a:rPr lang="ko-KR" altLang="en-US" smtClean="0"/>
              <a:t>타당성 팀은 알려진 요구사항을 검토하며 검토 과정에서 다양한 가치를 발견할 수 있음 </a:t>
            </a:r>
            <a:endParaRPr lang="en-US" altLang="ko-KR" smtClean="0"/>
          </a:p>
        </p:txBody>
      </p:sp>
    </p:spTree>
  </p:cSld>
  <p:clrMapOvr>
    <a:masterClrMapping/>
  </p:clrMapOvr>
  <p:transition spd="med">
    <p:fad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부록</a:t>
            </a:r>
            <a:r>
              <a:rPr lang="en-US" altLang="ko-KR" smtClean="0"/>
              <a:t>]</a:t>
            </a:r>
            <a:r>
              <a:rPr lang="ko-KR" altLang="en-US" smtClean="0"/>
              <a:t> </a:t>
            </a:r>
            <a:r>
              <a:rPr lang="en-US" altLang="ko-KR" smtClean="0"/>
              <a:t>– </a:t>
            </a:r>
            <a:r>
              <a:rPr lang="ko-KR" altLang="en-US" smtClean="0"/>
              <a:t>개발 프로세스</a:t>
            </a:r>
            <a:r>
              <a:rPr lang="en-US" altLang="ko-KR" smtClean="0"/>
              <a:t>(RUP)</a:t>
            </a:r>
            <a:r>
              <a:rPr lang="ko-KR" altLang="en-US" smtClean="0"/>
              <a:t> 도입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고려사항</a:t>
            </a:r>
          </a:p>
          <a:p>
            <a:r>
              <a:rPr lang="ko-KR" altLang="en-US" smtClean="0"/>
              <a:t>접근방법</a:t>
            </a:r>
          </a:p>
          <a:p>
            <a:r>
              <a:rPr lang="ko-KR" altLang="en-US" smtClean="0"/>
              <a:t>전통적인 접근방법</a:t>
            </a:r>
          </a:p>
          <a:p>
            <a:r>
              <a:rPr lang="ko-KR" altLang="en-US" smtClean="0"/>
              <a:t>분산화된 접근방법</a:t>
            </a:r>
          </a:p>
          <a:p>
            <a:r>
              <a:rPr lang="ko-KR" altLang="en-US" smtClean="0"/>
              <a:t>민첩한 접근방법</a:t>
            </a:r>
          </a:p>
          <a:p>
            <a:r>
              <a:rPr lang="ko-KR" altLang="en-US" smtClean="0"/>
              <a:t>신중한 접근방법</a:t>
            </a:r>
          </a:p>
          <a:p>
            <a:r>
              <a:rPr lang="ko-KR" altLang="en-US" smtClean="0"/>
              <a:t>조직 개발환경 접근방법</a:t>
            </a:r>
          </a:p>
          <a:p>
            <a:r>
              <a:rPr lang="ko-KR" altLang="en-US" smtClean="0"/>
              <a:t>파일럿 프로젝트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고려사항</a:t>
            </a:r>
          </a:p>
        </p:txBody>
      </p:sp>
      <p:sp>
        <p:nvSpPr>
          <p:cNvPr id="1345538" name="Rectangle 2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새로운 프로세스</a:t>
            </a:r>
            <a:r>
              <a:rPr lang="en-US" altLang="ko-KR"/>
              <a:t>(Process)</a:t>
            </a:r>
            <a:r>
              <a:rPr lang="ko-KR" altLang="en-US"/>
              <a:t>나 도구</a:t>
            </a:r>
            <a:r>
              <a:rPr lang="en-US" altLang="ko-KR"/>
              <a:t>(Tool)</a:t>
            </a:r>
            <a:r>
              <a:rPr lang="ko-KR" altLang="en-US"/>
              <a:t>의 도입 시</a:t>
            </a:r>
          </a:p>
          <a:p>
            <a:pPr lvl="1"/>
            <a:r>
              <a:rPr lang="ko-KR" altLang="en-US"/>
              <a:t>가장 궁합이 잘 맞고 조직에 적합한 프로세스와 도구가 무엇일까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구축 시</a:t>
            </a:r>
            <a:r>
              <a:rPr lang="en-US" altLang="ko-KR"/>
              <a:t>, </a:t>
            </a:r>
            <a:r>
              <a:rPr lang="ko-KR" altLang="en-US"/>
              <a:t>가장 적당한 접근 방법은 무엇일까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프로젝트 성공을 위하여 조직 전체가 투입되어야 하는가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변화에 대한 조직의 역량은 무엇인가</a:t>
            </a:r>
            <a:r>
              <a:rPr lang="en-US" altLang="ko-KR"/>
              <a:t>?</a:t>
            </a:r>
          </a:p>
        </p:txBody>
      </p:sp>
      <p:pic>
        <p:nvPicPr>
          <p:cNvPr id="134554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33948" y="2708611"/>
            <a:ext cx="2606566" cy="3665119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접근 방법</a:t>
            </a:r>
          </a:p>
        </p:txBody>
      </p:sp>
      <p:sp>
        <p:nvSpPr>
          <p:cNvPr id="1346563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시스템 구축 시 다음 방법 중 하나를 택함</a:t>
            </a:r>
          </a:p>
          <a:p>
            <a:pPr lvl="1"/>
            <a:r>
              <a:rPr lang="ko-KR" altLang="en-US"/>
              <a:t>전통적인</a:t>
            </a:r>
            <a:r>
              <a:rPr lang="en-US" altLang="ko-KR"/>
              <a:t>(typical) </a:t>
            </a:r>
            <a:r>
              <a:rPr lang="ko-KR" altLang="en-US"/>
              <a:t>접근 방법</a:t>
            </a:r>
          </a:p>
          <a:p>
            <a:pPr lvl="1"/>
            <a:r>
              <a:rPr lang="ko-KR" altLang="en-US"/>
              <a:t>분산화된</a:t>
            </a:r>
            <a:r>
              <a:rPr lang="en-US" altLang="ko-KR"/>
              <a:t>(distributed) </a:t>
            </a:r>
            <a:r>
              <a:rPr lang="ko-KR" altLang="en-US"/>
              <a:t>접근 방법</a:t>
            </a:r>
          </a:p>
          <a:p>
            <a:pPr lvl="1"/>
            <a:r>
              <a:rPr lang="ko-KR" altLang="en-US"/>
              <a:t>민첩한</a:t>
            </a:r>
            <a:r>
              <a:rPr lang="en-US" altLang="ko-KR"/>
              <a:t>(fast) </a:t>
            </a:r>
            <a:r>
              <a:rPr lang="ko-KR" altLang="en-US"/>
              <a:t>접근 방법</a:t>
            </a:r>
          </a:p>
          <a:p>
            <a:pPr lvl="1"/>
            <a:r>
              <a:rPr lang="ko-KR" altLang="en-US"/>
              <a:t>신중한</a:t>
            </a:r>
            <a:r>
              <a:rPr lang="en-US" altLang="ko-KR"/>
              <a:t>(careful) </a:t>
            </a:r>
            <a:r>
              <a:rPr lang="ko-KR" altLang="en-US"/>
              <a:t>접근 방법</a:t>
            </a:r>
          </a:p>
          <a:p>
            <a:pPr lvl="1"/>
            <a:r>
              <a:rPr lang="ko-KR" altLang="en-US"/>
              <a:t>조직 개발 환경</a:t>
            </a:r>
            <a:r>
              <a:rPr lang="en-US" altLang="ko-KR"/>
              <a:t>(organizational development environment) </a:t>
            </a:r>
            <a:r>
              <a:rPr lang="ko-KR" altLang="en-US"/>
              <a:t>접근 방법</a:t>
            </a:r>
          </a:p>
        </p:txBody>
      </p:sp>
    </p:spTree>
  </p:cSld>
  <p:clrMapOvr>
    <a:masterClrMapping/>
  </p:clrMapOvr>
  <p:transition spd="med">
    <p:fad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전통적인 접근 방법</a:t>
            </a:r>
            <a:r>
              <a:rPr lang="en-US" altLang="ko-KR"/>
              <a:t>(1/2)</a:t>
            </a:r>
          </a:p>
        </p:txBody>
      </p:sp>
      <p:sp>
        <p:nvSpPr>
          <p:cNvPr id="1347587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파일럿 프로젝트에 적용</a:t>
            </a:r>
          </a:p>
          <a:p>
            <a:pPr lvl="1"/>
            <a:r>
              <a:rPr lang="ko-KR" altLang="en-US"/>
              <a:t>프로젝트 규모</a:t>
            </a:r>
            <a:r>
              <a:rPr lang="en-US" altLang="ko-KR"/>
              <a:t>: 3~4 </a:t>
            </a:r>
            <a:r>
              <a:rPr lang="ko-KR" altLang="en-US"/>
              <a:t>달의 기간</a:t>
            </a:r>
            <a:r>
              <a:rPr lang="en-US" altLang="ko-KR"/>
              <a:t>(10~15</a:t>
            </a:r>
            <a:r>
              <a:rPr lang="ko-KR" altLang="en-US"/>
              <a:t>명의 인원</a:t>
            </a:r>
            <a:r>
              <a:rPr lang="en-US" altLang="ko-KR"/>
              <a:t>)</a:t>
            </a:r>
          </a:p>
          <a:p>
            <a:pPr lvl="1"/>
            <a:r>
              <a:rPr lang="en-US" altLang="ko-KR"/>
              <a:t>RUP </a:t>
            </a:r>
            <a:r>
              <a:rPr lang="ko-KR" altLang="en-US"/>
              <a:t>조정 및 도구의 선택</a:t>
            </a:r>
          </a:p>
          <a:p>
            <a:pPr lvl="2"/>
            <a:r>
              <a:rPr lang="ko-KR" altLang="en-US"/>
              <a:t>프로젝트에 특화된 개발 케이스 및 가이드라인 작성</a:t>
            </a:r>
          </a:p>
          <a:p>
            <a:r>
              <a:rPr lang="ko-KR" altLang="en-US"/>
              <a:t>조직 개발 환경</a:t>
            </a:r>
            <a:r>
              <a:rPr lang="en-US" altLang="ko-KR"/>
              <a:t>(ODE) </a:t>
            </a:r>
            <a:r>
              <a:rPr lang="ko-KR" altLang="en-US"/>
              <a:t>준비</a:t>
            </a:r>
          </a:p>
          <a:p>
            <a:pPr lvl="1"/>
            <a:r>
              <a:rPr lang="en-US" altLang="ko-KR"/>
              <a:t>SEPA</a:t>
            </a:r>
            <a:r>
              <a:rPr lang="ko-KR" altLang="en-US"/>
              <a:t>는 새로운 프로세스 및 도구를 평가</a:t>
            </a:r>
          </a:p>
          <a:p>
            <a:pPr lvl="1"/>
            <a:r>
              <a:rPr lang="ko-KR" altLang="en-US"/>
              <a:t>개발 케이스 및 가이드라인 정제</a:t>
            </a:r>
          </a:p>
          <a:p>
            <a:r>
              <a:rPr lang="ko-KR" altLang="en-US"/>
              <a:t>프로젝트 수행</a:t>
            </a:r>
          </a:p>
          <a:p>
            <a:pPr lvl="1"/>
            <a:r>
              <a:rPr lang="ko-KR" altLang="en-US"/>
              <a:t>파일럿 프로젝트 수행 인원이 멘터의 역할을 수행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83273" y="4308811"/>
            <a:ext cx="4719145" cy="1800225"/>
            <a:chOff x="1033" y="2160"/>
            <a:chExt cx="3221" cy="1134"/>
          </a:xfrm>
        </p:grpSpPr>
        <p:sp>
          <p:nvSpPr>
            <p:cNvPr id="1347589" name="Rectangle 5"/>
            <p:cNvSpPr>
              <a:spLocks noChangeArrowheads="1"/>
            </p:cNvSpPr>
            <p:nvPr/>
          </p:nvSpPr>
          <p:spPr bwMode="auto">
            <a:xfrm>
              <a:off x="3029" y="2388"/>
              <a:ext cx="862" cy="218"/>
            </a:xfrm>
            <a:prstGeom prst="rect">
              <a:avLst/>
            </a:prstGeom>
            <a:solidFill>
              <a:srgbClr val="FF993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9752" tIns="49876" rIns="99752" bIns="49876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400" b="1">
                  <a:latin typeface="Arial" charset="0"/>
                  <a:ea typeface="굴림" charset="-127"/>
                </a:rPr>
                <a:t>Project</a:t>
              </a:r>
            </a:p>
          </p:txBody>
        </p:sp>
        <p:sp>
          <p:nvSpPr>
            <p:cNvPr id="1347590" name="Rectangle 6"/>
            <p:cNvSpPr>
              <a:spLocks noChangeArrowheads="1"/>
            </p:cNvSpPr>
            <p:nvPr/>
          </p:nvSpPr>
          <p:spPr bwMode="auto">
            <a:xfrm>
              <a:off x="3165" y="2569"/>
              <a:ext cx="862" cy="218"/>
            </a:xfrm>
            <a:prstGeom prst="rect">
              <a:avLst/>
            </a:prstGeom>
            <a:solidFill>
              <a:srgbClr val="FF993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9752" tIns="49876" rIns="99752" bIns="49876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400" b="1">
                  <a:latin typeface="Arial" charset="0"/>
                  <a:ea typeface="굴림" charset="-127"/>
                </a:rPr>
                <a:t>Project</a:t>
              </a:r>
            </a:p>
          </p:txBody>
        </p:sp>
        <p:sp>
          <p:nvSpPr>
            <p:cNvPr id="1347591" name="Rectangle 7"/>
            <p:cNvSpPr>
              <a:spLocks noChangeArrowheads="1"/>
            </p:cNvSpPr>
            <p:nvPr/>
          </p:nvSpPr>
          <p:spPr bwMode="auto">
            <a:xfrm>
              <a:off x="3301" y="2750"/>
              <a:ext cx="862" cy="218"/>
            </a:xfrm>
            <a:prstGeom prst="rect">
              <a:avLst/>
            </a:prstGeom>
            <a:solidFill>
              <a:srgbClr val="FF993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9752" tIns="49876" rIns="99752" bIns="49876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400" b="1">
                  <a:latin typeface="Arial" charset="0"/>
                  <a:ea typeface="굴림" charset="-127"/>
                </a:rPr>
                <a:t>Project</a:t>
              </a:r>
            </a:p>
          </p:txBody>
        </p:sp>
        <p:sp>
          <p:nvSpPr>
            <p:cNvPr id="1347592" name="Rectangle 8"/>
            <p:cNvSpPr>
              <a:spLocks noChangeArrowheads="1"/>
            </p:cNvSpPr>
            <p:nvPr/>
          </p:nvSpPr>
          <p:spPr bwMode="auto">
            <a:xfrm>
              <a:off x="2077" y="2614"/>
              <a:ext cx="862" cy="218"/>
            </a:xfrm>
            <a:prstGeom prst="rect">
              <a:avLst/>
            </a:prstGeom>
            <a:solidFill>
              <a:srgbClr val="0099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9752" tIns="49876" rIns="99752" bIns="49876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400" b="1">
                  <a:latin typeface="Arial" charset="0"/>
                  <a:ea typeface="굴림" charset="-127"/>
                </a:rPr>
                <a:t>Environment</a:t>
              </a:r>
            </a:p>
          </p:txBody>
        </p:sp>
        <p:sp>
          <p:nvSpPr>
            <p:cNvPr id="1347593" name="Rectangle 9"/>
            <p:cNvSpPr>
              <a:spLocks noChangeArrowheads="1"/>
            </p:cNvSpPr>
            <p:nvPr/>
          </p:nvSpPr>
          <p:spPr bwMode="auto">
            <a:xfrm>
              <a:off x="1170" y="2614"/>
              <a:ext cx="862" cy="218"/>
            </a:xfrm>
            <a:prstGeom prst="rect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9752" tIns="49876" rIns="99752" bIns="49876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400" b="1">
                  <a:latin typeface="Arial" charset="0"/>
                  <a:ea typeface="굴림" charset="-127"/>
                </a:rPr>
                <a:t>Pilot</a:t>
              </a:r>
            </a:p>
          </p:txBody>
        </p:sp>
        <p:sp>
          <p:nvSpPr>
            <p:cNvPr id="1347594" name="Freeform 10"/>
            <p:cNvSpPr>
              <a:spLocks/>
            </p:cNvSpPr>
            <p:nvPr/>
          </p:nvSpPr>
          <p:spPr bwMode="auto">
            <a:xfrm>
              <a:off x="1986" y="2160"/>
              <a:ext cx="1225" cy="393"/>
            </a:xfrm>
            <a:custGeom>
              <a:avLst/>
              <a:gdLst/>
              <a:ahLst/>
              <a:cxnLst>
                <a:cxn ang="0">
                  <a:pos x="0" y="393"/>
                </a:cxn>
                <a:cxn ang="0">
                  <a:pos x="1270" y="30"/>
                </a:cxn>
                <a:cxn ang="0">
                  <a:pos x="1769" y="211"/>
                </a:cxn>
              </a:cxnLst>
              <a:rect l="0" t="0" r="r" b="b"/>
              <a:pathLst>
                <a:path w="1769" h="393">
                  <a:moveTo>
                    <a:pt x="0" y="393"/>
                  </a:moveTo>
                  <a:cubicBezTo>
                    <a:pt x="487" y="226"/>
                    <a:pt x="975" y="60"/>
                    <a:pt x="1270" y="30"/>
                  </a:cubicBezTo>
                  <a:cubicBezTo>
                    <a:pt x="1565" y="0"/>
                    <a:pt x="1667" y="105"/>
                    <a:pt x="1769" y="211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47595" name="Line 11"/>
            <p:cNvSpPr>
              <a:spLocks noChangeShapeType="1"/>
            </p:cNvSpPr>
            <p:nvPr/>
          </p:nvSpPr>
          <p:spPr bwMode="auto">
            <a:xfrm>
              <a:off x="1033" y="2160"/>
              <a:ext cx="0" cy="95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47596" name="Line 12"/>
            <p:cNvSpPr>
              <a:spLocks noChangeShapeType="1"/>
            </p:cNvSpPr>
            <p:nvPr/>
          </p:nvSpPr>
          <p:spPr bwMode="auto">
            <a:xfrm>
              <a:off x="1033" y="3113"/>
              <a:ext cx="3221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47597" name="Rectangle 13"/>
            <p:cNvSpPr>
              <a:spLocks noChangeArrowheads="1"/>
            </p:cNvSpPr>
            <p:nvPr/>
          </p:nvSpPr>
          <p:spPr bwMode="auto">
            <a:xfrm>
              <a:off x="1260" y="3158"/>
              <a:ext cx="576" cy="13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300" b="1">
                  <a:latin typeface="Arial" charset="0"/>
                  <a:ea typeface="굴림" charset="-127"/>
                </a:rPr>
                <a:t>3~4 M</a:t>
              </a:r>
            </a:p>
          </p:txBody>
        </p:sp>
        <p:sp>
          <p:nvSpPr>
            <p:cNvPr id="1347598" name="Rectangle 14"/>
            <p:cNvSpPr>
              <a:spLocks noChangeArrowheads="1"/>
            </p:cNvSpPr>
            <p:nvPr/>
          </p:nvSpPr>
          <p:spPr bwMode="auto">
            <a:xfrm>
              <a:off x="2226" y="3158"/>
              <a:ext cx="576" cy="13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300" b="1">
                  <a:latin typeface="Arial" charset="0"/>
                  <a:ea typeface="굴림" charset="-127"/>
                </a:rPr>
                <a:t>2~4 W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내용 개체 틀 1"/>
          <p:cNvSpPr>
            <a:spLocks noGrp="1"/>
          </p:cNvSpPr>
          <p:nvPr>
            <p:ph idx="4294967295"/>
          </p:nvPr>
        </p:nvSpPr>
        <p:spPr bwMode="auto">
          <a:xfrm>
            <a:off x="314325" y="1847850"/>
            <a:ext cx="8524875" cy="5010149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defRPr/>
            </a:pP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과정개요</a:t>
            </a:r>
            <a:r>
              <a:rPr lang="en-US" altLang="ko-KR" sz="1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lvl="1">
              <a:lnSpc>
                <a:spcPct val="150000"/>
              </a:lnSpc>
              <a:buClrTx/>
              <a:defRPr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Agile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프로세스는 기존 방법론이나 프로세스와 전혀 다른 프로세스이다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. Agile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은 프로세스만 다른 것이 아니라 개발에 대한 사상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모델링 기법도 전혀 다르다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. Agile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이 시작된지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년이 지난 지금은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Agile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프로세스 뿐 아니라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Agile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을 지원하기 위한 다양한 도구들도 많이 나와 있다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따라서 본 강의에서는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Agile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의 개발 철학이 기존 개발 철학과 어떻게 다른지 소개하고 국내에서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Agile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을 도입하기 위해서 준비해야 할 것이 무엇인지 소개하고자 한다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또한 충분한 실습을 통해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Agile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을 현장에 적용할 수 있도록 훈련한다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buClrTx/>
              <a:defRPr/>
            </a:pP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과정목표</a:t>
            </a:r>
            <a:r>
              <a:rPr lang="en-US" altLang="ko-KR" sz="1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lvl="1">
              <a:buClrTx/>
              <a:defRPr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RUP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와 같은 대규모 개발 프로세스와 소규모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Agile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프로세스에 대한 이해 </a:t>
            </a:r>
          </a:p>
          <a:p>
            <a:pPr lvl="1">
              <a:buClrTx/>
              <a:defRPr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프로젝트 규모 및 상황에 따른 프로세스 조정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(tailoring)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역량 확보   </a:t>
            </a:r>
          </a:p>
          <a:p>
            <a:pPr lvl="1">
              <a:buClrTx/>
              <a:defRPr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대규모 개발 프로세스의 역할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활동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산출물 이해</a:t>
            </a:r>
          </a:p>
          <a:p>
            <a:pPr lvl="1">
              <a:buClrTx/>
              <a:defRPr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Agile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개발 프로세스와 환경에 대한 이해</a:t>
            </a:r>
          </a:p>
          <a:p>
            <a:pPr lvl="1">
              <a:buClrTx/>
              <a:defRPr/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대규모 개발 프로세스와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Agile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프로세스 동시 적용 방안 탐구</a:t>
            </a: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609600" y="1009650"/>
            <a:ext cx="77438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800" b="1" dirty="0" smtClean="0">
                <a:latin typeface="맑은 고딕" pitchFamily="50" charset="-127"/>
                <a:ea typeface="맑은 고딕" pitchFamily="50" charset="-127"/>
              </a:rPr>
              <a:t>과정개요</a:t>
            </a:r>
            <a:r>
              <a:rPr lang="en-US" altLang="ko-KR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800" b="1" dirty="0">
              <a:solidFill>
                <a:schemeClr val="tx2">
                  <a:lumMod val="60000"/>
                  <a:lumOff val="4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1.2 </a:t>
            </a:r>
            <a:r>
              <a:rPr lang="ko-KR" altLang="en-US" smtClean="0"/>
              <a:t>아주 오래된 </a:t>
            </a:r>
            <a:r>
              <a:rPr lang="en-US" altLang="ko-KR" smtClean="0"/>
              <a:t>Agile </a:t>
            </a:r>
            <a:r>
              <a:rPr lang="ko-KR" altLang="en-US" smtClean="0"/>
              <a:t>프로젝트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프로젝트 이해</a:t>
            </a:r>
            <a:endParaRPr lang="en-US" altLang="ko-KR" smtClean="0"/>
          </a:p>
          <a:p>
            <a:r>
              <a:rPr lang="en-US" altLang="ko-KR" smtClean="0"/>
              <a:t>XP </a:t>
            </a:r>
            <a:r>
              <a:rPr lang="ko-KR" altLang="en-US" smtClean="0"/>
              <a:t>선택 기준</a:t>
            </a:r>
            <a:endParaRPr lang="en-US" altLang="ko-KR" smtClean="0"/>
          </a:p>
          <a:p>
            <a:r>
              <a:rPr lang="ko-KR" altLang="en-US" smtClean="0"/>
              <a:t>프로젝트 계획</a:t>
            </a:r>
            <a:endParaRPr lang="en-US" altLang="ko-KR" smtClean="0"/>
          </a:p>
          <a:p>
            <a:r>
              <a:rPr lang="ko-KR" altLang="en-US" smtClean="0"/>
              <a:t>개발실 구조</a:t>
            </a:r>
            <a:endParaRPr lang="en-US" altLang="ko-KR" smtClean="0"/>
          </a:p>
          <a:p>
            <a:r>
              <a:rPr lang="ko-KR" altLang="en-US" smtClean="0"/>
              <a:t>팀 구성</a:t>
            </a:r>
            <a:endParaRPr lang="en-US" altLang="ko-KR" smtClean="0"/>
          </a:p>
          <a:p>
            <a:r>
              <a:rPr lang="ko-KR" altLang="en-US" smtClean="0"/>
              <a:t>프로젝트 결과 </a:t>
            </a:r>
            <a:r>
              <a:rPr lang="en-US" altLang="ko-KR" smtClean="0"/>
              <a:t>XP </a:t>
            </a:r>
            <a:r>
              <a:rPr lang="ko-KR" altLang="en-US" smtClean="0"/>
              <a:t>교훈</a:t>
            </a:r>
            <a:endParaRPr lang="en-US" altLang="ko-KR" smtClean="0"/>
          </a:p>
          <a:p>
            <a:r>
              <a:rPr lang="ko-KR" altLang="en-US" smtClean="0"/>
              <a:t>페어 프로그래밍</a:t>
            </a:r>
            <a:endParaRPr lang="en-US" altLang="ko-KR" smtClean="0"/>
          </a:p>
          <a:p>
            <a:r>
              <a:rPr lang="ko-KR" altLang="en-US" smtClean="0"/>
              <a:t>테스트 먼저</a:t>
            </a:r>
            <a:endParaRPr lang="en-US" altLang="ko-KR" smtClean="0"/>
          </a:p>
          <a:p>
            <a:r>
              <a:rPr lang="ko-KR" altLang="en-US" smtClean="0"/>
              <a:t>짧은 반복주기</a:t>
            </a:r>
            <a:endParaRPr lang="en-US" altLang="ko-KR" smtClean="0"/>
          </a:p>
          <a:p>
            <a:r>
              <a:rPr lang="ko-KR" altLang="en-US" smtClean="0"/>
              <a:t>참고자료</a:t>
            </a:r>
            <a:endParaRPr lang="ko-KR" altLang="en-US"/>
          </a:p>
        </p:txBody>
      </p:sp>
    </p:spTree>
  </p:cSld>
  <p:clrMapOvr>
    <a:masterClrMapping/>
  </p:clrMapOvr>
  <p:transition spd="med">
    <p:fad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전통적인 접근 방법</a:t>
            </a:r>
            <a:r>
              <a:rPr lang="en-US" altLang="ko-KR"/>
              <a:t>(2/2)</a:t>
            </a:r>
          </a:p>
        </p:txBody>
      </p:sp>
      <p:sp>
        <p:nvSpPr>
          <p:cNvPr id="1349635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특징</a:t>
            </a:r>
          </a:p>
          <a:p>
            <a:pPr lvl="1"/>
            <a:r>
              <a:rPr lang="ko-KR" altLang="en-US"/>
              <a:t>가장 일반적으로 사용</a:t>
            </a:r>
          </a:p>
          <a:p>
            <a:pPr lvl="1"/>
            <a:r>
              <a:rPr lang="ko-KR" altLang="en-US"/>
              <a:t>프로세스 변경에 회의적인 조직의 경우 용이</a:t>
            </a:r>
          </a:p>
          <a:p>
            <a:r>
              <a:rPr lang="ko-KR" altLang="en-US"/>
              <a:t>장</a:t>
            </a:r>
            <a:r>
              <a:rPr lang="en-US" altLang="ko-KR"/>
              <a:t>, </a:t>
            </a:r>
            <a:r>
              <a:rPr lang="ko-KR" altLang="en-US"/>
              <a:t>단점</a:t>
            </a:r>
          </a:p>
        </p:txBody>
      </p:sp>
      <p:graphicFrame>
        <p:nvGraphicFramePr>
          <p:cNvPr id="1349651" name="Group 19"/>
          <p:cNvGraphicFramePr>
            <a:graphicFrameLocks noGrp="1"/>
          </p:cNvGraphicFramePr>
          <p:nvPr/>
        </p:nvGraphicFramePr>
        <p:xfrm>
          <a:off x="989287" y="2717634"/>
          <a:ext cx="7112876" cy="1979195"/>
        </p:xfrm>
        <a:graphic>
          <a:graphicData uri="http://schemas.openxmlformats.org/drawingml/2006/table">
            <a:tbl>
              <a:tblPr/>
              <a:tblGrid>
                <a:gridCol w="3339662"/>
                <a:gridCol w="3773214"/>
              </a:tblGrid>
              <a:tr h="32184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전통적인 접근 방법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8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장점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단점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13234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프로세스와 도구의 신속한 적용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적절하게 조정된 프로세스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실제 경험에서 유도된 가이드라인</a:t>
                      </a:r>
                    </a:p>
                  </a:txBody>
                  <a:tcPr marL="99064" marR="99064" marT="56701" marB="56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하나의 프로젝트 범위로 초기화될 수 있는 프로세스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파일럿 프로젝트 지연의 가능성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추진력을 계속적으로 유지하기 어려움</a:t>
                      </a:r>
                    </a:p>
                  </a:txBody>
                  <a:tcPr marL="99064" marR="99064" marT="56701" marB="56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49649" name="AutoShape 17"/>
          <p:cNvSpPr>
            <a:spLocks/>
          </p:cNvSpPr>
          <p:nvPr/>
        </p:nvSpPr>
        <p:spPr bwMode="auto">
          <a:xfrm>
            <a:off x="5947542" y="5060784"/>
            <a:ext cx="2259724" cy="609098"/>
          </a:xfrm>
          <a:prstGeom prst="borderCallout1">
            <a:avLst>
              <a:gd name="adj1" fmla="val 17778"/>
              <a:gd name="adj2" fmla="val -2792"/>
              <a:gd name="adj3" fmla="val -142718"/>
              <a:gd name="adj4" fmla="val -22616"/>
            </a:avLst>
          </a:prstGeom>
          <a:solidFill>
            <a:srgbClr val="FF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19702" tIns="59851" rIns="119702" bIns="59851" anchor="ctr"/>
          <a:lstStyle/>
          <a:p>
            <a:pPr defTabSz="996950" eaLnBrk="0" latinLnBrk="0" hangingPunct="0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ko-KR" altLang="en-US" sz="1300" b="1">
                <a:latin typeface="Arial" charset="0"/>
                <a:ea typeface="굴림" charset="-127"/>
              </a:rPr>
              <a:t>지연의 가능성을 항상 고려하여</a:t>
            </a:r>
            <a:r>
              <a:rPr kumimoji="0" lang="en-US" altLang="ko-KR" sz="1300" b="1">
                <a:latin typeface="Arial" charset="0"/>
                <a:ea typeface="굴림" charset="-127"/>
              </a:rPr>
              <a:t>, </a:t>
            </a:r>
            <a:r>
              <a:rPr kumimoji="0" lang="ko-KR" altLang="en-US" sz="1300" b="1">
                <a:latin typeface="Arial" charset="0"/>
                <a:ea typeface="굴림" charset="-127"/>
              </a:rPr>
              <a:t>긴급한 프로젝트에 적용하는 것이 현명한 방법이다</a:t>
            </a:r>
            <a:r>
              <a:rPr kumimoji="0" lang="en-US" altLang="ko-KR" sz="1300" b="1">
                <a:latin typeface="Arial" charset="0"/>
                <a:ea typeface="굴림" charset="-127"/>
              </a:rPr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분산화된 접근 방법</a:t>
            </a:r>
            <a:r>
              <a:rPr lang="en-US" altLang="ko-KR"/>
              <a:t>(1/2)</a:t>
            </a:r>
          </a:p>
        </p:txBody>
      </p:sp>
      <p:sp>
        <p:nvSpPr>
          <p:cNvPr id="1350659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파일럿 프로젝트에 적용</a:t>
            </a:r>
          </a:p>
          <a:p>
            <a:pPr lvl="1"/>
            <a:r>
              <a:rPr lang="ko-KR" altLang="en-US"/>
              <a:t>다수의 파일럿 프로젝트가 존재</a:t>
            </a:r>
          </a:p>
          <a:p>
            <a:pPr lvl="1"/>
            <a:r>
              <a:rPr lang="ko-KR" altLang="en-US"/>
              <a:t>프로세스와 도구의 소개</a:t>
            </a:r>
          </a:p>
          <a:p>
            <a:pPr lvl="2"/>
            <a:r>
              <a:rPr lang="ko-KR" altLang="en-US"/>
              <a:t>조직의 많은 부분이 포함될 수 있어</a:t>
            </a:r>
            <a:r>
              <a:rPr lang="en-US" altLang="ko-KR"/>
              <a:t>, </a:t>
            </a:r>
            <a:r>
              <a:rPr lang="ko-KR" altLang="en-US"/>
              <a:t>프로세스와 도구는 다양한 도메인과 환경에 적용 가능</a:t>
            </a:r>
          </a:p>
          <a:p>
            <a:r>
              <a:rPr lang="ko-KR" altLang="en-US"/>
              <a:t>환경 준비</a:t>
            </a:r>
          </a:p>
          <a:p>
            <a:pPr lvl="1"/>
            <a:r>
              <a:rPr lang="ko-KR" altLang="en-US"/>
              <a:t>다수의 평가가 이루어져야 하기 때문에 </a:t>
            </a:r>
            <a:r>
              <a:rPr lang="en-US" altLang="ko-KR"/>
              <a:t>(</a:t>
            </a:r>
            <a:r>
              <a:rPr lang="ko-KR" altLang="en-US"/>
              <a:t>전통적인 접근 방법보다</a:t>
            </a:r>
            <a:r>
              <a:rPr lang="en-US" altLang="ko-KR"/>
              <a:t>) </a:t>
            </a:r>
            <a:r>
              <a:rPr lang="ko-KR" altLang="en-US"/>
              <a:t>좀 더 많은 시간이 걸림</a:t>
            </a:r>
          </a:p>
          <a:p>
            <a:pPr lvl="1"/>
            <a:r>
              <a:rPr lang="ko-KR" altLang="en-US"/>
              <a:t>개발 케이스와 가이드라인은 조화가 이루어져야 함</a:t>
            </a:r>
          </a:p>
          <a:p>
            <a:r>
              <a:rPr lang="ko-KR" altLang="en-US"/>
              <a:t>프로젝트 수행</a:t>
            </a:r>
          </a:p>
          <a:p>
            <a:pPr lvl="1"/>
            <a:r>
              <a:rPr lang="ko-KR" altLang="en-US"/>
              <a:t>보다 많은 멘터들이 존재하므로</a:t>
            </a:r>
            <a:r>
              <a:rPr lang="en-US" altLang="ko-KR"/>
              <a:t>, </a:t>
            </a:r>
            <a:r>
              <a:rPr lang="ko-KR" altLang="en-US"/>
              <a:t>보다 많은 프로젝트가 수행 가능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80798" y="4645695"/>
            <a:ext cx="4851838" cy="1800225"/>
            <a:chOff x="716" y="2160"/>
            <a:chExt cx="3311" cy="1134"/>
          </a:xfrm>
        </p:grpSpPr>
        <p:sp>
          <p:nvSpPr>
            <p:cNvPr id="1350661" name="Rectangle 5"/>
            <p:cNvSpPr>
              <a:spLocks noChangeArrowheads="1"/>
            </p:cNvSpPr>
            <p:nvPr/>
          </p:nvSpPr>
          <p:spPr bwMode="auto">
            <a:xfrm>
              <a:off x="2848" y="2388"/>
              <a:ext cx="862" cy="218"/>
            </a:xfrm>
            <a:prstGeom prst="rect">
              <a:avLst/>
            </a:prstGeom>
            <a:solidFill>
              <a:srgbClr val="FF993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9752" tIns="49876" rIns="99752" bIns="49876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400" b="1">
                  <a:latin typeface="Arial" charset="0"/>
                  <a:ea typeface="굴림" charset="-127"/>
                </a:rPr>
                <a:t>Project</a:t>
              </a:r>
            </a:p>
          </p:txBody>
        </p:sp>
        <p:sp>
          <p:nvSpPr>
            <p:cNvPr id="1350662" name="Rectangle 6"/>
            <p:cNvSpPr>
              <a:spLocks noChangeArrowheads="1"/>
            </p:cNvSpPr>
            <p:nvPr/>
          </p:nvSpPr>
          <p:spPr bwMode="auto">
            <a:xfrm>
              <a:off x="2984" y="2569"/>
              <a:ext cx="862" cy="218"/>
            </a:xfrm>
            <a:prstGeom prst="rect">
              <a:avLst/>
            </a:prstGeom>
            <a:solidFill>
              <a:srgbClr val="FF993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9752" tIns="49876" rIns="99752" bIns="49876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400" b="1">
                  <a:latin typeface="Arial" charset="0"/>
                  <a:ea typeface="굴림" charset="-127"/>
                </a:rPr>
                <a:t>Project</a:t>
              </a:r>
            </a:p>
          </p:txBody>
        </p:sp>
        <p:sp>
          <p:nvSpPr>
            <p:cNvPr id="1350663" name="Rectangle 7"/>
            <p:cNvSpPr>
              <a:spLocks noChangeArrowheads="1"/>
            </p:cNvSpPr>
            <p:nvPr/>
          </p:nvSpPr>
          <p:spPr bwMode="auto">
            <a:xfrm>
              <a:off x="3120" y="2750"/>
              <a:ext cx="862" cy="218"/>
            </a:xfrm>
            <a:prstGeom prst="rect">
              <a:avLst/>
            </a:prstGeom>
            <a:solidFill>
              <a:srgbClr val="FF993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9752" tIns="49876" rIns="99752" bIns="49876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400" b="1">
                  <a:latin typeface="Arial" charset="0"/>
                  <a:ea typeface="굴림" charset="-127"/>
                </a:rPr>
                <a:t>Project</a:t>
              </a:r>
            </a:p>
          </p:txBody>
        </p:sp>
        <p:sp>
          <p:nvSpPr>
            <p:cNvPr id="1350664" name="Rectangle 8"/>
            <p:cNvSpPr>
              <a:spLocks noChangeArrowheads="1"/>
            </p:cNvSpPr>
            <p:nvPr/>
          </p:nvSpPr>
          <p:spPr bwMode="auto">
            <a:xfrm>
              <a:off x="1896" y="2614"/>
              <a:ext cx="862" cy="218"/>
            </a:xfrm>
            <a:prstGeom prst="rect">
              <a:avLst/>
            </a:prstGeom>
            <a:solidFill>
              <a:srgbClr val="0099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9752" tIns="49876" rIns="99752" bIns="49876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400" b="1">
                  <a:latin typeface="Arial" charset="0"/>
                  <a:ea typeface="굴림" charset="-127"/>
                </a:rPr>
                <a:t>Environment</a:t>
              </a:r>
            </a:p>
          </p:txBody>
        </p:sp>
        <p:sp>
          <p:nvSpPr>
            <p:cNvPr id="1350665" name="Rectangle 9"/>
            <p:cNvSpPr>
              <a:spLocks noChangeArrowheads="1"/>
            </p:cNvSpPr>
            <p:nvPr/>
          </p:nvSpPr>
          <p:spPr bwMode="auto">
            <a:xfrm>
              <a:off x="989" y="2795"/>
              <a:ext cx="862" cy="218"/>
            </a:xfrm>
            <a:prstGeom prst="rect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9752" tIns="49876" rIns="99752" bIns="49876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400" b="1">
                  <a:latin typeface="Arial" charset="0"/>
                  <a:ea typeface="굴림" charset="-127"/>
                </a:rPr>
                <a:t>Pilot</a:t>
              </a:r>
            </a:p>
          </p:txBody>
        </p:sp>
        <p:sp>
          <p:nvSpPr>
            <p:cNvPr id="1350666" name="Freeform 10"/>
            <p:cNvSpPr>
              <a:spLocks/>
            </p:cNvSpPr>
            <p:nvPr/>
          </p:nvSpPr>
          <p:spPr bwMode="auto">
            <a:xfrm>
              <a:off x="1805" y="2160"/>
              <a:ext cx="1225" cy="393"/>
            </a:xfrm>
            <a:custGeom>
              <a:avLst/>
              <a:gdLst/>
              <a:ahLst/>
              <a:cxnLst>
                <a:cxn ang="0">
                  <a:pos x="0" y="393"/>
                </a:cxn>
                <a:cxn ang="0">
                  <a:pos x="1270" y="30"/>
                </a:cxn>
                <a:cxn ang="0">
                  <a:pos x="1769" y="211"/>
                </a:cxn>
              </a:cxnLst>
              <a:rect l="0" t="0" r="r" b="b"/>
              <a:pathLst>
                <a:path w="1769" h="393">
                  <a:moveTo>
                    <a:pt x="0" y="393"/>
                  </a:moveTo>
                  <a:cubicBezTo>
                    <a:pt x="487" y="226"/>
                    <a:pt x="975" y="60"/>
                    <a:pt x="1270" y="30"/>
                  </a:cubicBezTo>
                  <a:cubicBezTo>
                    <a:pt x="1565" y="0"/>
                    <a:pt x="1667" y="105"/>
                    <a:pt x="1769" y="211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50667" name="Line 11"/>
            <p:cNvSpPr>
              <a:spLocks noChangeShapeType="1"/>
            </p:cNvSpPr>
            <p:nvPr/>
          </p:nvSpPr>
          <p:spPr bwMode="auto">
            <a:xfrm>
              <a:off x="716" y="2160"/>
              <a:ext cx="0" cy="95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50668" name="Line 12"/>
            <p:cNvSpPr>
              <a:spLocks noChangeShapeType="1"/>
            </p:cNvSpPr>
            <p:nvPr/>
          </p:nvSpPr>
          <p:spPr bwMode="auto">
            <a:xfrm>
              <a:off x="716" y="3113"/>
              <a:ext cx="3311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50669" name="Rectangle 13"/>
            <p:cNvSpPr>
              <a:spLocks noChangeArrowheads="1"/>
            </p:cNvSpPr>
            <p:nvPr/>
          </p:nvSpPr>
          <p:spPr bwMode="auto">
            <a:xfrm>
              <a:off x="943" y="3158"/>
              <a:ext cx="576" cy="13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300" b="1">
                  <a:latin typeface="Arial" charset="0"/>
                  <a:ea typeface="굴림" charset="-127"/>
                </a:rPr>
                <a:t>3~4 M</a:t>
              </a:r>
            </a:p>
          </p:txBody>
        </p:sp>
        <p:sp>
          <p:nvSpPr>
            <p:cNvPr id="1350670" name="Rectangle 14"/>
            <p:cNvSpPr>
              <a:spLocks noChangeArrowheads="1"/>
            </p:cNvSpPr>
            <p:nvPr/>
          </p:nvSpPr>
          <p:spPr bwMode="auto">
            <a:xfrm>
              <a:off x="1909" y="3158"/>
              <a:ext cx="576" cy="13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300" b="1">
                  <a:latin typeface="Arial" charset="0"/>
                  <a:ea typeface="굴림" charset="-127"/>
                </a:rPr>
                <a:t>4~6 W</a:t>
              </a:r>
            </a:p>
          </p:txBody>
        </p:sp>
        <p:sp>
          <p:nvSpPr>
            <p:cNvPr id="1350671" name="Rectangle 15"/>
            <p:cNvSpPr>
              <a:spLocks noChangeArrowheads="1"/>
            </p:cNvSpPr>
            <p:nvPr/>
          </p:nvSpPr>
          <p:spPr bwMode="auto">
            <a:xfrm>
              <a:off x="897" y="2622"/>
              <a:ext cx="862" cy="218"/>
            </a:xfrm>
            <a:prstGeom prst="rect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9752" tIns="49876" rIns="99752" bIns="49876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400" b="1">
                  <a:latin typeface="Arial" charset="0"/>
                  <a:ea typeface="굴림" charset="-127"/>
                </a:rPr>
                <a:t>Pilot</a:t>
              </a:r>
            </a:p>
          </p:txBody>
        </p:sp>
        <p:sp>
          <p:nvSpPr>
            <p:cNvPr id="1350672" name="Rectangle 16"/>
            <p:cNvSpPr>
              <a:spLocks noChangeArrowheads="1"/>
            </p:cNvSpPr>
            <p:nvPr/>
          </p:nvSpPr>
          <p:spPr bwMode="auto">
            <a:xfrm>
              <a:off x="807" y="2432"/>
              <a:ext cx="862" cy="218"/>
            </a:xfrm>
            <a:prstGeom prst="rect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9752" tIns="49876" rIns="99752" bIns="49876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400" b="1">
                  <a:latin typeface="Arial" charset="0"/>
                  <a:ea typeface="굴림" charset="-127"/>
                </a:rPr>
                <a:t>Pilot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분산화된 접근 방법</a:t>
            </a:r>
            <a:r>
              <a:rPr lang="en-US" altLang="ko-KR"/>
              <a:t>(2/2)</a:t>
            </a:r>
          </a:p>
        </p:txBody>
      </p:sp>
      <p:sp>
        <p:nvSpPr>
          <p:cNvPr id="1351683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특징</a:t>
            </a:r>
          </a:p>
          <a:p>
            <a:pPr lvl="1"/>
            <a:r>
              <a:rPr lang="ko-KR" altLang="en-US"/>
              <a:t>다양한 시나리오에서 프로세스와 도구를 테스트하기 원하는 조직의 경우에 적용</a:t>
            </a:r>
          </a:p>
          <a:p>
            <a:pPr lvl="1"/>
            <a:r>
              <a:rPr lang="ko-KR" altLang="en-US"/>
              <a:t>노력과 복잡성의 증가로 인하여 전통적인 접근방법보다 보다 많은 비용이 필요</a:t>
            </a:r>
          </a:p>
          <a:p>
            <a:r>
              <a:rPr lang="ko-KR" altLang="en-US"/>
              <a:t>장</a:t>
            </a:r>
            <a:r>
              <a:rPr lang="en-US" altLang="ko-KR"/>
              <a:t>, </a:t>
            </a:r>
            <a:r>
              <a:rPr lang="ko-KR" altLang="en-US"/>
              <a:t>단점</a:t>
            </a:r>
          </a:p>
        </p:txBody>
      </p:sp>
      <p:graphicFrame>
        <p:nvGraphicFramePr>
          <p:cNvPr id="1351700" name="Group 20"/>
          <p:cNvGraphicFramePr>
            <a:graphicFrameLocks noGrp="1"/>
          </p:cNvGraphicFramePr>
          <p:nvPr/>
        </p:nvGraphicFramePr>
        <p:xfrm>
          <a:off x="1007680" y="2717634"/>
          <a:ext cx="7112876" cy="1979195"/>
        </p:xfrm>
        <a:graphic>
          <a:graphicData uri="http://schemas.openxmlformats.org/drawingml/2006/table">
            <a:tbl>
              <a:tblPr/>
              <a:tblGrid>
                <a:gridCol w="3494690"/>
                <a:gridCol w="3618186"/>
              </a:tblGrid>
              <a:tr h="32184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분산화된 접근 방법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8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장점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단점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13234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다양한 도메인에 적용될 수 있는 프로세스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파일럿 후에 보다 많은 멘터가 가용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개개의 프로젝트 복잡성이 감소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실패 위험이 프로젝트들로 분배</a:t>
                      </a:r>
                    </a:p>
                  </a:txBody>
                  <a:tcPr marL="99064" marR="99064" marT="56701" marB="56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보다 많은 멘터링 노력이 초기에 존재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환경 준비 단계가 길어짐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프로세스 충돌을 해결해야 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관리상의 복잡성이 초기에 보다 많이 존재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추진력을 계속적으로 유지하기 어려움 </a:t>
                      </a:r>
                    </a:p>
                  </a:txBody>
                  <a:tcPr marL="99064" marR="99064" marT="56701" marB="56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민첩한 접근 방법</a:t>
            </a:r>
            <a:r>
              <a:rPr lang="en-US" altLang="ko-KR"/>
              <a:t>(1/2)</a:t>
            </a:r>
          </a:p>
        </p:txBody>
      </p:sp>
      <p:sp>
        <p:nvSpPr>
          <p:cNvPr id="1352707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개요</a:t>
            </a:r>
          </a:p>
          <a:p>
            <a:pPr lvl="1"/>
            <a:r>
              <a:rPr lang="ko-KR" altLang="en-US"/>
              <a:t>프로세스와 도구는 효과성이 검증되지 않고 프로젝트에 소개됨</a:t>
            </a:r>
          </a:p>
          <a:p>
            <a:pPr lvl="1"/>
            <a:r>
              <a:rPr lang="ko-KR" altLang="en-US"/>
              <a:t>프로젝트의 경험은 “상아탑</a:t>
            </a:r>
            <a:r>
              <a:rPr lang="en-US" altLang="ko-KR"/>
              <a:t>(ivory tower)” </a:t>
            </a:r>
            <a:r>
              <a:rPr lang="ko-KR" altLang="en-US"/>
              <a:t>신드롬을 막기 위하여 이를 평가해야 함</a:t>
            </a:r>
          </a:p>
          <a:p>
            <a:pPr lvl="1"/>
            <a:r>
              <a:rPr lang="ko-KR" altLang="en-US"/>
              <a:t>많은 실패의 위험을 보유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50428" y="2717635"/>
            <a:ext cx="3389586" cy="1800225"/>
            <a:chOff x="1714" y="2976"/>
            <a:chExt cx="2313" cy="1134"/>
          </a:xfrm>
        </p:grpSpPr>
        <p:sp>
          <p:nvSpPr>
            <p:cNvPr id="1352709" name="Rectangle 5"/>
            <p:cNvSpPr>
              <a:spLocks noChangeArrowheads="1"/>
            </p:cNvSpPr>
            <p:nvPr/>
          </p:nvSpPr>
          <p:spPr bwMode="auto">
            <a:xfrm>
              <a:off x="2802" y="3204"/>
              <a:ext cx="862" cy="218"/>
            </a:xfrm>
            <a:prstGeom prst="rect">
              <a:avLst/>
            </a:prstGeom>
            <a:solidFill>
              <a:srgbClr val="FF993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9752" tIns="49876" rIns="99752" bIns="49876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400" b="1">
                  <a:latin typeface="Arial" charset="0"/>
                  <a:ea typeface="굴림" charset="-127"/>
                </a:rPr>
                <a:t>Project</a:t>
              </a:r>
            </a:p>
          </p:txBody>
        </p:sp>
        <p:sp>
          <p:nvSpPr>
            <p:cNvPr id="1352710" name="Rectangle 6"/>
            <p:cNvSpPr>
              <a:spLocks noChangeArrowheads="1"/>
            </p:cNvSpPr>
            <p:nvPr/>
          </p:nvSpPr>
          <p:spPr bwMode="auto">
            <a:xfrm>
              <a:off x="2938" y="3385"/>
              <a:ext cx="862" cy="218"/>
            </a:xfrm>
            <a:prstGeom prst="rect">
              <a:avLst/>
            </a:prstGeom>
            <a:solidFill>
              <a:srgbClr val="FF993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9752" tIns="49876" rIns="99752" bIns="49876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400" b="1">
                  <a:latin typeface="Arial" charset="0"/>
                  <a:ea typeface="굴림" charset="-127"/>
                </a:rPr>
                <a:t>Project</a:t>
              </a:r>
            </a:p>
          </p:txBody>
        </p:sp>
        <p:sp>
          <p:nvSpPr>
            <p:cNvPr id="1352711" name="Rectangle 7"/>
            <p:cNvSpPr>
              <a:spLocks noChangeArrowheads="1"/>
            </p:cNvSpPr>
            <p:nvPr/>
          </p:nvSpPr>
          <p:spPr bwMode="auto">
            <a:xfrm>
              <a:off x="3074" y="3566"/>
              <a:ext cx="862" cy="218"/>
            </a:xfrm>
            <a:prstGeom prst="rect">
              <a:avLst/>
            </a:prstGeom>
            <a:solidFill>
              <a:srgbClr val="FF993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9752" tIns="49876" rIns="99752" bIns="49876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400" b="1">
                  <a:latin typeface="Arial" charset="0"/>
                  <a:ea typeface="굴림" charset="-127"/>
                </a:rPr>
                <a:t>Project</a:t>
              </a:r>
            </a:p>
          </p:txBody>
        </p:sp>
        <p:sp>
          <p:nvSpPr>
            <p:cNvPr id="1352712" name="Rectangle 8"/>
            <p:cNvSpPr>
              <a:spLocks noChangeArrowheads="1"/>
            </p:cNvSpPr>
            <p:nvPr/>
          </p:nvSpPr>
          <p:spPr bwMode="auto">
            <a:xfrm>
              <a:off x="1850" y="3430"/>
              <a:ext cx="862" cy="218"/>
            </a:xfrm>
            <a:prstGeom prst="rect">
              <a:avLst/>
            </a:prstGeom>
            <a:solidFill>
              <a:srgbClr val="0099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9752" tIns="49876" rIns="99752" bIns="49876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400" b="1">
                  <a:latin typeface="Arial" charset="0"/>
                  <a:ea typeface="굴림" charset="-127"/>
                </a:rPr>
                <a:t>Environment</a:t>
              </a:r>
            </a:p>
          </p:txBody>
        </p:sp>
        <p:sp>
          <p:nvSpPr>
            <p:cNvPr id="1352713" name="Line 9"/>
            <p:cNvSpPr>
              <a:spLocks noChangeShapeType="1"/>
            </p:cNvSpPr>
            <p:nvPr/>
          </p:nvSpPr>
          <p:spPr bwMode="auto">
            <a:xfrm>
              <a:off x="1714" y="2976"/>
              <a:ext cx="0" cy="95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52714" name="Line 10"/>
            <p:cNvSpPr>
              <a:spLocks noChangeShapeType="1"/>
            </p:cNvSpPr>
            <p:nvPr/>
          </p:nvSpPr>
          <p:spPr bwMode="auto">
            <a:xfrm>
              <a:off x="1714" y="3929"/>
              <a:ext cx="2313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52715" name="Rectangle 11"/>
            <p:cNvSpPr>
              <a:spLocks noChangeArrowheads="1"/>
            </p:cNvSpPr>
            <p:nvPr/>
          </p:nvSpPr>
          <p:spPr bwMode="auto">
            <a:xfrm>
              <a:off x="3165" y="3974"/>
              <a:ext cx="576" cy="13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300" b="1">
                  <a:latin typeface="Arial" charset="0"/>
                  <a:ea typeface="굴림" charset="-127"/>
                </a:rPr>
                <a:t>3~4 M</a:t>
              </a:r>
            </a:p>
          </p:txBody>
        </p:sp>
        <p:sp>
          <p:nvSpPr>
            <p:cNvPr id="1352716" name="Rectangle 12"/>
            <p:cNvSpPr>
              <a:spLocks noChangeArrowheads="1"/>
            </p:cNvSpPr>
            <p:nvPr/>
          </p:nvSpPr>
          <p:spPr bwMode="auto">
            <a:xfrm>
              <a:off x="2045" y="3974"/>
              <a:ext cx="576" cy="13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300" b="1">
                  <a:latin typeface="Arial" charset="0"/>
                  <a:ea typeface="굴림" charset="-127"/>
                </a:rPr>
                <a:t>4~6 W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민첩한 접근 방법</a:t>
            </a:r>
            <a:r>
              <a:rPr lang="en-US" altLang="ko-KR"/>
              <a:t>(2/2)</a:t>
            </a:r>
          </a:p>
        </p:txBody>
      </p:sp>
      <p:sp>
        <p:nvSpPr>
          <p:cNvPr id="1354755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특징</a:t>
            </a:r>
          </a:p>
          <a:p>
            <a:pPr lvl="1"/>
            <a:r>
              <a:rPr lang="ko-KR" altLang="en-US"/>
              <a:t>현재의 프로세스가 </a:t>
            </a:r>
            <a:r>
              <a:rPr lang="en-US" altLang="ko-KR"/>
              <a:t>RUP</a:t>
            </a:r>
            <a:r>
              <a:rPr lang="ko-KR" altLang="en-US"/>
              <a:t>와 비슷한 경우</a:t>
            </a:r>
            <a:r>
              <a:rPr lang="en-US" altLang="ko-KR"/>
              <a:t>, </a:t>
            </a:r>
            <a:r>
              <a:rPr lang="ko-KR" altLang="en-US"/>
              <a:t>조직이 유용한 도구를 사용해본 경험이 있는 경우 매우 유용한 접근 방법</a:t>
            </a:r>
          </a:p>
          <a:p>
            <a:pPr lvl="1"/>
            <a:r>
              <a:rPr lang="ko-KR" altLang="en-US"/>
              <a:t>현재의 문제점이 심각하여 이를 해결하기 위하여 어떠한 변화라도 시도해야 할 경우 적합한 접근 방법</a:t>
            </a:r>
          </a:p>
          <a:p>
            <a:r>
              <a:rPr lang="ko-KR" altLang="en-US"/>
              <a:t>장</a:t>
            </a:r>
            <a:r>
              <a:rPr lang="en-US" altLang="ko-KR"/>
              <a:t>, </a:t>
            </a:r>
            <a:r>
              <a:rPr lang="ko-KR" altLang="en-US"/>
              <a:t>단점</a:t>
            </a:r>
          </a:p>
        </p:txBody>
      </p:sp>
      <p:graphicFrame>
        <p:nvGraphicFramePr>
          <p:cNvPr id="1354771" name="Group 19"/>
          <p:cNvGraphicFramePr>
            <a:graphicFrameLocks noGrp="1"/>
          </p:cNvGraphicFramePr>
          <p:nvPr/>
        </p:nvGraphicFramePr>
        <p:xfrm>
          <a:off x="981405" y="3263566"/>
          <a:ext cx="7122072" cy="1979195"/>
        </p:xfrm>
        <a:graphic>
          <a:graphicData uri="http://schemas.openxmlformats.org/drawingml/2006/table">
            <a:tbl>
              <a:tblPr/>
              <a:tblGrid>
                <a:gridCol w="3515710"/>
                <a:gridCol w="3606362"/>
              </a:tblGrid>
              <a:tr h="32184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민첩한 접근 방법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8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장점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단점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13234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프로젝트는 신속히 시작됨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만약 유사한 프로세스와 도구가 이미</a:t>
                      </a:r>
                      <a:b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</a:b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 사용되고 있다면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습득하기가 용이 </a:t>
                      </a:r>
                    </a:p>
                  </a:txBody>
                  <a:tcPr marL="99064" marR="99064" marT="56701" marB="56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조직내의 프로세스와 도구가 증명되지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 않았음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“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상아탑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(ivory tower)”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신드롬의 위험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편협적으로 사용되는 프로세스를 만들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 어내는 경향</a:t>
                      </a:r>
                    </a:p>
                  </a:txBody>
                  <a:tcPr marL="99064" marR="99064" marT="56701" marB="56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신중한 접근 방법</a:t>
            </a:r>
            <a:r>
              <a:rPr lang="en-US" altLang="ko-KR"/>
              <a:t>(1/2)</a:t>
            </a:r>
          </a:p>
        </p:txBody>
      </p:sp>
      <p:sp>
        <p:nvSpPr>
          <p:cNvPr id="1356803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파일럿 프로젝트</a:t>
            </a:r>
          </a:p>
          <a:p>
            <a:pPr lvl="1"/>
            <a:r>
              <a:rPr lang="ko-KR" altLang="en-US"/>
              <a:t>초기 파일럿 프로젝트에서 개발 케이스 생성하고</a:t>
            </a:r>
            <a:r>
              <a:rPr lang="en-US" altLang="ko-KR"/>
              <a:t>, </a:t>
            </a:r>
            <a:r>
              <a:rPr lang="ko-KR" altLang="en-US"/>
              <a:t>이후의 파일럿 프로젝트에서 이를 정제</a:t>
            </a:r>
          </a:p>
          <a:p>
            <a:pPr lvl="1"/>
            <a:r>
              <a:rPr lang="ko-KR" altLang="en-US"/>
              <a:t>도구는 점증적으로 소개 됨</a:t>
            </a:r>
          </a:p>
          <a:p>
            <a:r>
              <a:rPr lang="ko-KR" altLang="en-US"/>
              <a:t>환경 준비</a:t>
            </a:r>
          </a:p>
          <a:p>
            <a:pPr lvl="1"/>
            <a:r>
              <a:rPr lang="ko-KR" altLang="en-US"/>
              <a:t>기간은 보다 짧아짐</a:t>
            </a:r>
            <a:r>
              <a:rPr lang="en-US" altLang="ko-KR"/>
              <a:t>: </a:t>
            </a:r>
            <a:r>
              <a:rPr lang="ko-KR" altLang="en-US"/>
              <a:t>개발 케이스와 가이드라인의 정제가 많이 필요하지 않음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38604" y="3251535"/>
            <a:ext cx="5849007" cy="1800225"/>
            <a:chOff x="716" y="2614"/>
            <a:chExt cx="3992" cy="1134"/>
          </a:xfrm>
        </p:grpSpPr>
        <p:sp>
          <p:nvSpPr>
            <p:cNvPr id="1356805" name="Rectangle 5"/>
            <p:cNvSpPr>
              <a:spLocks noChangeArrowheads="1"/>
            </p:cNvSpPr>
            <p:nvPr/>
          </p:nvSpPr>
          <p:spPr bwMode="auto">
            <a:xfrm>
              <a:off x="3528" y="2842"/>
              <a:ext cx="862" cy="218"/>
            </a:xfrm>
            <a:prstGeom prst="rect">
              <a:avLst/>
            </a:prstGeom>
            <a:solidFill>
              <a:srgbClr val="FF993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9752" tIns="49876" rIns="99752" bIns="49876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400" b="1">
                  <a:latin typeface="Arial" charset="0"/>
                  <a:ea typeface="굴림" charset="-127"/>
                </a:rPr>
                <a:t>Project</a:t>
              </a:r>
            </a:p>
          </p:txBody>
        </p:sp>
        <p:sp>
          <p:nvSpPr>
            <p:cNvPr id="1356806" name="Rectangle 6"/>
            <p:cNvSpPr>
              <a:spLocks noChangeArrowheads="1"/>
            </p:cNvSpPr>
            <p:nvPr/>
          </p:nvSpPr>
          <p:spPr bwMode="auto">
            <a:xfrm>
              <a:off x="3664" y="3023"/>
              <a:ext cx="862" cy="218"/>
            </a:xfrm>
            <a:prstGeom prst="rect">
              <a:avLst/>
            </a:prstGeom>
            <a:solidFill>
              <a:srgbClr val="FF993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9752" tIns="49876" rIns="99752" bIns="49876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400" b="1">
                  <a:latin typeface="Arial" charset="0"/>
                  <a:ea typeface="굴림" charset="-127"/>
                </a:rPr>
                <a:t>Project</a:t>
              </a:r>
            </a:p>
          </p:txBody>
        </p:sp>
        <p:sp>
          <p:nvSpPr>
            <p:cNvPr id="1356807" name="Rectangle 7"/>
            <p:cNvSpPr>
              <a:spLocks noChangeArrowheads="1"/>
            </p:cNvSpPr>
            <p:nvPr/>
          </p:nvSpPr>
          <p:spPr bwMode="auto">
            <a:xfrm>
              <a:off x="3800" y="3204"/>
              <a:ext cx="862" cy="218"/>
            </a:xfrm>
            <a:prstGeom prst="rect">
              <a:avLst/>
            </a:prstGeom>
            <a:solidFill>
              <a:srgbClr val="FF993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9752" tIns="49876" rIns="99752" bIns="49876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400" b="1">
                  <a:latin typeface="Arial" charset="0"/>
                  <a:ea typeface="굴림" charset="-127"/>
                </a:rPr>
                <a:t>Project</a:t>
              </a:r>
            </a:p>
          </p:txBody>
        </p:sp>
        <p:sp>
          <p:nvSpPr>
            <p:cNvPr id="1356808" name="Rectangle 8"/>
            <p:cNvSpPr>
              <a:spLocks noChangeArrowheads="1"/>
            </p:cNvSpPr>
            <p:nvPr/>
          </p:nvSpPr>
          <p:spPr bwMode="auto">
            <a:xfrm>
              <a:off x="2576" y="3068"/>
              <a:ext cx="862" cy="218"/>
            </a:xfrm>
            <a:prstGeom prst="rect">
              <a:avLst/>
            </a:prstGeom>
            <a:solidFill>
              <a:srgbClr val="0099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9752" tIns="49876" rIns="99752" bIns="49876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400" b="1">
                  <a:latin typeface="Arial" charset="0"/>
                  <a:ea typeface="굴림" charset="-127"/>
                </a:rPr>
                <a:t>Environment</a:t>
              </a:r>
            </a:p>
          </p:txBody>
        </p:sp>
        <p:sp>
          <p:nvSpPr>
            <p:cNvPr id="1356809" name="Rectangle 9"/>
            <p:cNvSpPr>
              <a:spLocks noChangeArrowheads="1"/>
            </p:cNvSpPr>
            <p:nvPr/>
          </p:nvSpPr>
          <p:spPr bwMode="auto">
            <a:xfrm>
              <a:off x="1669" y="3068"/>
              <a:ext cx="862" cy="218"/>
            </a:xfrm>
            <a:prstGeom prst="rect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9752" tIns="49876" rIns="99752" bIns="49876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400" b="1">
                  <a:latin typeface="Arial" charset="0"/>
                  <a:ea typeface="굴림" charset="-127"/>
                </a:rPr>
                <a:t>Pilot</a:t>
              </a:r>
            </a:p>
          </p:txBody>
        </p:sp>
        <p:sp>
          <p:nvSpPr>
            <p:cNvPr id="1356810" name="Freeform 10"/>
            <p:cNvSpPr>
              <a:spLocks/>
            </p:cNvSpPr>
            <p:nvPr/>
          </p:nvSpPr>
          <p:spPr bwMode="auto">
            <a:xfrm>
              <a:off x="2485" y="2614"/>
              <a:ext cx="1225" cy="393"/>
            </a:xfrm>
            <a:custGeom>
              <a:avLst/>
              <a:gdLst/>
              <a:ahLst/>
              <a:cxnLst>
                <a:cxn ang="0">
                  <a:pos x="0" y="393"/>
                </a:cxn>
                <a:cxn ang="0">
                  <a:pos x="1270" y="30"/>
                </a:cxn>
                <a:cxn ang="0">
                  <a:pos x="1769" y="211"/>
                </a:cxn>
              </a:cxnLst>
              <a:rect l="0" t="0" r="r" b="b"/>
              <a:pathLst>
                <a:path w="1769" h="393">
                  <a:moveTo>
                    <a:pt x="0" y="393"/>
                  </a:moveTo>
                  <a:cubicBezTo>
                    <a:pt x="487" y="226"/>
                    <a:pt x="975" y="60"/>
                    <a:pt x="1270" y="30"/>
                  </a:cubicBezTo>
                  <a:cubicBezTo>
                    <a:pt x="1565" y="0"/>
                    <a:pt x="1667" y="105"/>
                    <a:pt x="1769" y="211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56811" name="Line 11"/>
            <p:cNvSpPr>
              <a:spLocks noChangeShapeType="1"/>
            </p:cNvSpPr>
            <p:nvPr/>
          </p:nvSpPr>
          <p:spPr bwMode="auto">
            <a:xfrm>
              <a:off x="716" y="2614"/>
              <a:ext cx="0" cy="95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56812" name="Line 12"/>
            <p:cNvSpPr>
              <a:spLocks noChangeShapeType="1"/>
            </p:cNvSpPr>
            <p:nvPr/>
          </p:nvSpPr>
          <p:spPr bwMode="auto">
            <a:xfrm flipV="1">
              <a:off x="716" y="3566"/>
              <a:ext cx="3992" cy="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56813" name="Rectangle 13"/>
            <p:cNvSpPr>
              <a:spLocks noChangeArrowheads="1"/>
            </p:cNvSpPr>
            <p:nvPr/>
          </p:nvSpPr>
          <p:spPr bwMode="auto">
            <a:xfrm>
              <a:off x="943" y="3612"/>
              <a:ext cx="576" cy="13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300" b="1">
                  <a:latin typeface="Arial" charset="0"/>
                  <a:ea typeface="굴림" charset="-127"/>
                </a:rPr>
                <a:t>2~3 M</a:t>
              </a:r>
            </a:p>
          </p:txBody>
        </p:sp>
        <p:sp>
          <p:nvSpPr>
            <p:cNvPr id="1356814" name="Rectangle 14"/>
            <p:cNvSpPr>
              <a:spLocks noChangeArrowheads="1"/>
            </p:cNvSpPr>
            <p:nvPr/>
          </p:nvSpPr>
          <p:spPr bwMode="auto">
            <a:xfrm>
              <a:off x="2757" y="3612"/>
              <a:ext cx="576" cy="13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300" b="1">
                  <a:latin typeface="Arial" charset="0"/>
                  <a:ea typeface="굴림" charset="-127"/>
                </a:rPr>
                <a:t>~2 W</a:t>
              </a:r>
            </a:p>
          </p:txBody>
        </p:sp>
        <p:sp>
          <p:nvSpPr>
            <p:cNvPr id="1356815" name="Rectangle 15"/>
            <p:cNvSpPr>
              <a:spLocks noChangeArrowheads="1"/>
            </p:cNvSpPr>
            <p:nvPr/>
          </p:nvSpPr>
          <p:spPr bwMode="auto">
            <a:xfrm>
              <a:off x="761" y="3067"/>
              <a:ext cx="862" cy="218"/>
            </a:xfrm>
            <a:prstGeom prst="rect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9752" tIns="49876" rIns="99752" bIns="49876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400" b="1">
                  <a:latin typeface="Arial" charset="0"/>
                  <a:ea typeface="굴림" charset="-127"/>
                </a:rPr>
                <a:t>Pilot</a:t>
              </a:r>
            </a:p>
          </p:txBody>
        </p:sp>
        <p:sp>
          <p:nvSpPr>
            <p:cNvPr id="1356816" name="Freeform 16"/>
            <p:cNvSpPr>
              <a:spLocks/>
            </p:cNvSpPr>
            <p:nvPr/>
          </p:nvSpPr>
          <p:spPr bwMode="auto">
            <a:xfrm>
              <a:off x="1442" y="2932"/>
              <a:ext cx="317" cy="90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181" y="0"/>
                </a:cxn>
                <a:cxn ang="0">
                  <a:pos x="317" y="90"/>
                </a:cxn>
              </a:cxnLst>
              <a:rect l="0" t="0" r="r" b="b"/>
              <a:pathLst>
                <a:path w="317" h="90">
                  <a:moveTo>
                    <a:pt x="0" y="90"/>
                  </a:moveTo>
                  <a:cubicBezTo>
                    <a:pt x="64" y="45"/>
                    <a:pt x="128" y="0"/>
                    <a:pt x="181" y="0"/>
                  </a:cubicBezTo>
                  <a:cubicBezTo>
                    <a:pt x="234" y="0"/>
                    <a:pt x="275" y="45"/>
                    <a:pt x="317" y="9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56817" name="Rectangle 17"/>
            <p:cNvSpPr>
              <a:spLocks noChangeArrowheads="1"/>
            </p:cNvSpPr>
            <p:nvPr/>
          </p:nvSpPr>
          <p:spPr bwMode="auto">
            <a:xfrm>
              <a:off x="1805" y="3612"/>
              <a:ext cx="576" cy="13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300" b="1">
                  <a:latin typeface="Arial" charset="0"/>
                  <a:ea typeface="굴림" charset="-127"/>
                </a:rPr>
                <a:t>2~3 M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신중한 접근 방법</a:t>
            </a:r>
            <a:r>
              <a:rPr lang="en-US" altLang="ko-KR"/>
              <a:t>(2/2)</a:t>
            </a:r>
          </a:p>
        </p:txBody>
      </p:sp>
      <p:sp>
        <p:nvSpPr>
          <p:cNvPr id="1357827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특징</a:t>
            </a:r>
          </a:p>
          <a:p>
            <a:pPr lvl="1"/>
            <a:r>
              <a:rPr lang="ko-KR" altLang="en-US"/>
              <a:t>변화에 대한 조직의 역량이 적을 경우나 많은 변화가 이루어져야 할 경우 적용</a:t>
            </a:r>
          </a:p>
          <a:p>
            <a:pPr lvl="1"/>
            <a:r>
              <a:rPr lang="ko-KR" altLang="en-US"/>
              <a:t>신중한 계획과 이를 조금씩 점증적으로 실행</a:t>
            </a:r>
          </a:p>
          <a:p>
            <a:r>
              <a:rPr lang="ko-KR" altLang="en-US"/>
              <a:t>장</a:t>
            </a:r>
            <a:r>
              <a:rPr lang="en-US" altLang="ko-KR"/>
              <a:t>, </a:t>
            </a:r>
            <a:r>
              <a:rPr lang="ko-KR" altLang="en-US"/>
              <a:t>단점</a:t>
            </a:r>
          </a:p>
        </p:txBody>
      </p:sp>
      <p:graphicFrame>
        <p:nvGraphicFramePr>
          <p:cNvPr id="1357843" name="Group 19"/>
          <p:cNvGraphicFramePr>
            <a:graphicFrameLocks noGrp="1"/>
          </p:cNvGraphicFramePr>
          <p:nvPr/>
        </p:nvGraphicFramePr>
        <p:xfrm>
          <a:off x="956443" y="2717634"/>
          <a:ext cx="7277101" cy="1979195"/>
        </p:xfrm>
        <a:graphic>
          <a:graphicData uri="http://schemas.openxmlformats.org/drawingml/2006/table">
            <a:tbl>
              <a:tblPr/>
              <a:tblGrid>
                <a:gridCol w="3683876"/>
                <a:gridCol w="3593225"/>
              </a:tblGrid>
              <a:tr h="32184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신중한 접근 방법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8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장점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단점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13234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en-US" altLang="ko-KR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보다 짧은 환경 개발 단계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개발 케이스는 계속적으로 정제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조직은 변화에 익숙해지는 시간을 가짐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개개의 프로젝트에 복잡성을 감소시킴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성공의 확률이 매우 높음</a:t>
                      </a:r>
                    </a:p>
                  </a:txBody>
                  <a:tcPr marL="99064" marR="99064" marT="56701" marB="56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en-US" altLang="ko-KR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프로젝트는 늦게 시작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프로세스의 범위는 하나의 도메인</a:t>
                      </a:r>
                      <a:r>
                        <a:rPr kumimoji="1" lang="en-US" altLang="ko-KR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/</a:t>
                      </a: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접근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 방법으로 한정됨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</a:t>
                      </a:r>
                      <a:r>
                        <a:rPr kumimoji="1" lang="en-US" altLang="ko-KR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ROI</a:t>
                      </a: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를 증명하기 위한 시간이 오래 걸림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추진력을 계속적으로 유지하기 어려움</a:t>
                      </a:r>
                    </a:p>
                  </a:txBody>
                  <a:tcPr marL="99064" marR="99064" marT="56701" marB="56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조직 개발 환경 접근 방법</a:t>
            </a:r>
            <a:r>
              <a:rPr lang="en-US" altLang="ko-KR"/>
              <a:t>(1/2)</a:t>
            </a:r>
          </a:p>
        </p:txBody>
      </p:sp>
      <p:sp>
        <p:nvSpPr>
          <p:cNvPr id="1358851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개요</a:t>
            </a:r>
          </a:p>
          <a:p>
            <a:pPr lvl="1"/>
            <a:r>
              <a:rPr lang="ko-KR" altLang="en-US"/>
              <a:t>파일럿 프로젝트와 개발 환경 작업을 병렬적으로 수행</a:t>
            </a:r>
          </a:p>
          <a:p>
            <a:pPr lvl="1"/>
            <a:r>
              <a:rPr lang="ko-KR" altLang="en-US"/>
              <a:t>일반적으로 전통적인 접근 방법과 결합 되어짐</a:t>
            </a:r>
          </a:p>
          <a:p>
            <a:pPr lvl="1"/>
            <a:r>
              <a:rPr lang="en-US" altLang="ko-KR"/>
              <a:t>SEPA</a:t>
            </a:r>
            <a:r>
              <a:rPr lang="ko-KR" altLang="en-US"/>
              <a:t>는 파일럿 프로젝트를 지도하는 역할을 수행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220516" y="2874045"/>
            <a:ext cx="4720458" cy="1728035"/>
            <a:chOff x="716" y="1434"/>
            <a:chExt cx="3221" cy="1089"/>
          </a:xfrm>
        </p:grpSpPr>
        <p:sp>
          <p:nvSpPr>
            <p:cNvPr id="1358853" name="Rectangle 5"/>
            <p:cNvSpPr>
              <a:spLocks noChangeArrowheads="1"/>
            </p:cNvSpPr>
            <p:nvPr/>
          </p:nvSpPr>
          <p:spPr bwMode="auto">
            <a:xfrm>
              <a:off x="854" y="1661"/>
              <a:ext cx="2991" cy="635"/>
            </a:xfrm>
            <a:prstGeom prst="rect">
              <a:avLst/>
            </a:prstGeom>
            <a:solidFill>
              <a:srgbClr val="0099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9752" tIns="129599" rIns="99752" bIns="49876" anchorCtr="1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400" b="1">
                  <a:latin typeface="Arial" charset="0"/>
                  <a:ea typeface="굴림" charset="-127"/>
                </a:rPr>
                <a:t>Environment           </a:t>
              </a:r>
            </a:p>
          </p:txBody>
        </p:sp>
        <p:sp>
          <p:nvSpPr>
            <p:cNvPr id="1358854" name="Line 6"/>
            <p:cNvSpPr>
              <a:spLocks noChangeShapeType="1"/>
            </p:cNvSpPr>
            <p:nvPr/>
          </p:nvSpPr>
          <p:spPr bwMode="auto">
            <a:xfrm>
              <a:off x="716" y="1434"/>
              <a:ext cx="0" cy="95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58855" name="Line 7"/>
            <p:cNvSpPr>
              <a:spLocks noChangeShapeType="1"/>
            </p:cNvSpPr>
            <p:nvPr/>
          </p:nvSpPr>
          <p:spPr bwMode="auto">
            <a:xfrm>
              <a:off x="716" y="2387"/>
              <a:ext cx="3221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58856" name="Rectangle 8"/>
            <p:cNvSpPr>
              <a:spLocks noChangeArrowheads="1"/>
            </p:cNvSpPr>
            <p:nvPr/>
          </p:nvSpPr>
          <p:spPr bwMode="auto">
            <a:xfrm>
              <a:off x="943" y="2387"/>
              <a:ext cx="576" cy="13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300" b="1">
                  <a:latin typeface="Arial" charset="0"/>
                  <a:ea typeface="굴림" charset="-127"/>
                </a:rPr>
                <a:t>3~4 M</a:t>
              </a:r>
            </a:p>
          </p:txBody>
        </p:sp>
        <p:sp>
          <p:nvSpPr>
            <p:cNvPr id="1358857" name="Rectangle 9"/>
            <p:cNvSpPr>
              <a:spLocks noChangeArrowheads="1"/>
            </p:cNvSpPr>
            <p:nvPr/>
          </p:nvSpPr>
          <p:spPr bwMode="auto">
            <a:xfrm>
              <a:off x="1909" y="2387"/>
              <a:ext cx="576" cy="13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300" b="1">
                  <a:latin typeface="Arial" charset="0"/>
                  <a:ea typeface="굴림" charset="-127"/>
                </a:rPr>
                <a:t>~2 W</a:t>
              </a:r>
            </a:p>
          </p:txBody>
        </p:sp>
        <p:sp>
          <p:nvSpPr>
            <p:cNvPr id="1358858" name="Rectangle 10"/>
            <p:cNvSpPr>
              <a:spLocks noChangeArrowheads="1"/>
            </p:cNvSpPr>
            <p:nvPr/>
          </p:nvSpPr>
          <p:spPr bwMode="auto">
            <a:xfrm>
              <a:off x="849" y="1655"/>
              <a:ext cx="907" cy="408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58859" name="Rectangle 11"/>
            <p:cNvSpPr>
              <a:spLocks noChangeArrowheads="1"/>
            </p:cNvSpPr>
            <p:nvPr/>
          </p:nvSpPr>
          <p:spPr bwMode="auto">
            <a:xfrm>
              <a:off x="2627" y="1655"/>
              <a:ext cx="1224" cy="408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58860" name="Rectangle 12"/>
            <p:cNvSpPr>
              <a:spLocks noChangeArrowheads="1"/>
            </p:cNvSpPr>
            <p:nvPr/>
          </p:nvSpPr>
          <p:spPr bwMode="auto">
            <a:xfrm>
              <a:off x="2712" y="1435"/>
              <a:ext cx="862" cy="218"/>
            </a:xfrm>
            <a:prstGeom prst="rect">
              <a:avLst/>
            </a:prstGeom>
            <a:solidFill>
              <a:srgbClr val="FF993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9752" tIns="49876" rIns="99752" bIns="49876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400" b="1">
                  <a:latin typeface="Arial" charset="0"/>
                  <a:ea typeface="굴림" charset="-127"/>
                </a:rPr>
                <a:t>Project</a:t>
              </a:r>
            </a:p>
          </p:txBody>
        </p:sp>
        <p:sp>
          <p:nvSpPr>
            <p:cNvPr id="1358861" name="Rectangle 13"/>
            <p:cNvSpPr>
              <a:spLocks noChangeArrowheads="1"/>
            </p:cNvSpPr>
            <p:nvPr/>
          </p:nvSpPr>
          <p:spPr bwMode="auto">
            <a:xfrm>
              <a:off x="2848" y="1616"/>
              <a:ext cx="862" cy="218"/>
            </a:xfrm>
            <a:prstGeom prst="rect">
              <a:avLst/>
            </a:prstGeom>
            <a:solidFill>
              <a:srgbClr val="FF993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9752" tIns="49876" rIns="99752" bIns="49876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400" b="1">
                  <a:latin typeface="Arial" charset="0"/>
                  <a:ea typeface="굴림" charset="-127"/>
                </a:rPr>
                <a:t>Project</a:t>
              </a:r>
            </a:p>
          </p:txBody>
        </p:sp>
        <p:sp>
          <p:nvSpPr>
            <p:cNvPr id="1358862" name="Rectangle 14"/>
            <p:cNvSpPr>
              <a:spLocks noChangeArrowheads="1"/>
            </p:cNvSpPr>
            <p:nvPr/>
          </p:nvSpPr>
          <p:spPr bwMode="auto">
            <a:xfrm>
              <a:off x="2984" y="1797"/>
              <a:ext cx="862" cy="218"/>
            </a:xfrm>
            <a:prstGeom prst="rect">
              <a:avLst/>
            </a:prstGeom>
            <a:solidFill>
              <a:srgbClr val="FF993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9752" tIns="49876" rIns="99752" bIns="49876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400" b="1">
                  <a:latin typeface="Arial" charset="0"/>
                  <a:ea typeface="굴림" charset="-127"/>
                </a:rPr>
                <a:t>Project</a:t>
              </a:r>
            </a:p>
          </p:txBody>
        </p:sp>
        <p:sp>
          <p:nvSpPr>
            <p:cNvPr id="1358863" name="Rectangle 15"/>
            <p:cNvSpPr>
              <a:spLocks noChangeArrowheads="1"/>
            </p:cNvSpPr>
            <p:nvPr/>
          </p:nvSpPr>
          <p:spPr bwMode="auto">
            <a:xfrm>
              <a:off x="853" y="1661"/>
              <a:ext cx="862" cy="218"/>
            </a:xfrm>
            <a:prstGeom prst="rect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9752" tIns="49876" rIns="99752" bIns="49876" anchor="ctr"/>
            <a:lstStyle/>
            <a:p>
              <a:pPr algn="ctr" defTabSz="996950" eaLnBrk="0" latinLnBrk="0" hangingPunct="0">
                <a:lnSpc>
                  <a:spcPct val="8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400" b="1">
                  <a:latin typeface="Arial" charset="0"/>
                  <a:ea typeface="굴림" charset="-127"/>
                </a:rPr>
                <a:t>Pilot</a:t>
              </a:r>
            </a:p>
          </p:txBody>
        </p:sp>
        <p:sp>
          <p:nvSpPr>
            <p:cNvPr id="1358864" name="Line 16"/>
            <p:cNvSpPr>
              <a:spLocks noChangeShapeType="1"/>
            </p:cNvSpPr>
            <p:nvPr/>
          </p:nvSpPr>
          <p:spPr bwMode="auto">
            <a:xfrm>
              <a:off x="1759" y="1661"/>
              <a:ext cx="0" cy="4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58865" name="Line 17"/>
            <p:cNvSpPr>
              <a:spLocks noChangeShapeType="1"/>
            </p:cNvSpPr>
            <p:nvPr/>
          </p:nvSpPr>
          <p:spPr bwMode="auto">
            <a:xfrm>
              <a:off x="852" y="2069"/>
              <a:ext cx="90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58866" name="Line 18"/>
            <p:cNvSpPr>
              <a:spLocks noChangeShapeType="1"/>
            </p:cNvSpPr>
            <p:nvPr/>
          </p:nvSpPr>
          <p:spPr bwMode="auto">
            <a:xfrm>
              <a:off x="2627" y="1658"/>
              <a:ext cx="0" cy="4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58867" name="Line 19"/>
            <p:cNvSpPr>
              <a:spLocks noChangeShapeType="1"/>
            </p:cNvSpPr>
            <p:nvPr/>
          </p:nvSpPr>
          <p:spPr bwMode="auto">
            <a:xfrm>
              <a:off x="2624" y="2063"/>
              <a:ext cx="12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58868" name="Line 20"/>
            <p:cNvSpPr>
              <a:spLocks noChangeShapeType="1"/>
            </p:cNvSpPr>
            <p:nvPr/>
          </p:nvSpPr>
          <p:spPr bwMode="auto">
            <a:xfrm>
              <a:off x="897" y="1888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58869" name="Line 21"/>
            <p:cNvSpPr>
              <a:spLocks noChangeShapeType="1"/>
            </p:cNvSpPr>
            <p:nvPr/>
          </p:nvSpPr>
          <p:spPr bwMode="auto">
            <a:xfrm>
              <a:off x="1668" y="1888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58870" name="Line 22"/>
            <p:cNvSpPr>
              <a:spLocks noChangeShapeType="1"/>
            </p:cNvSpPr>
            <p:nvPr/>
          </p:nvSpPr>
          <p:spPr bwMode="auto">
            <a:xfrm>
              <a:off x="1151" y="1888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58871" name="Line 23"/>
            <p:cNvSpPr>
              <a:spLocks noChangeShapeType="1"/>
            </p:cNvSpPr>
            <p:nvPr/>
          </p:nvSpPr>
          <p:spPr bwMode="auto">
            <a:xfrm>
              <a:off x="1426" y="1888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ransition spd="med">
    <p:fad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조직 개발 환경 접근 방법</a:t>
            </a:r>
            <a:r>
              <a:rPr lang="en-US" altLang="ko-KR"/>
              <a:t>(2/2)</a:t>
            </a:r>
          </a:p>
        </p:txBody>
      </p:sp>
      <p:sp>
        <p:nvSpPr>
          <p:cNvPr id="1359874" name="Rectangle 2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특징</a:t>
            </a:r>
          </a:p>
          <a:p>
            <a:pPr lvl="1"/>
            <a:r>
              <a:rPr lang="ko-KR" altLang="en-US"/>
              <a:t>파일럿 프로젝트의 압박감으로부터 벗어 나고 싶을 경우나 개발 조직이 존재하지 않을 경우에 적용</a:t>
            </a:r>
          </a:p>
          <a:p>
            <a:pPr lvl="1"/>
            <a:r>
              <a:rPr lang="ko-KR" altLang="en-US"/>
              <a:t>본 접근 방법에 다수의 파일럿 프로젝트를 결합시킨다면 관리의 복잡성이 매우 증가함</a:t>
            </a:r>
          </a:p>
          <a:p>
            <a:r>
              <a:rPr lang="ko-KR" altLang="en-US"/>
              <a:t>장</a:t>
            </a:r>
            <a:r>
              <a:rPr lang="en-US" altLang="ko-KR"/>
              <a:t>, </a:t>
            </a:r>
            <a:r>
              <a:rPr lang="ko-KR" altLang="en-US"/>
              <a:t>단점</a:t>
            </a:r>
          </a:p>
        </p:txBody>
      </p:sp>
      <p:graphicFrame>
        <p:nvGraphicFramePr>
          <p:cNvPr id="1359889" name="Group 17"/>
          <p:cNvGraphicFramePr>
            <a:graphicFrameLocks noGrp="1"/>
          </p:cNvGraphicFramePr>
          <p:nvPr/>
        </p:nvGraphicFramePr>
        <p:xfrm>
          <a:off x="1039212" y="2986840"/>
          <a:ext cx="7453148" cy="2284497"/>
        </p:xfrm>
        <a:graphic>
          <a:graphicData uri="http://schemas.openxmlformats.org/drawingml/2006/table">
            <a:tbl>
              <a:tblPr/>
              <a:tblGrid>
                <a:gridCol w="3678621"/>
                <a:gridCol w="3774527"/>
              </a:tblGrid>
              <a:tr h="33989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조직 개발 환경 접근 방법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19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장점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단점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15926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파일럿은 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SEPA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에 의하여 멘터링 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보다 짧은 환경 단계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추진력의 유지가 용이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파일럿의 피드백을 직접적으로 처리하고 분배가능</a:t>
                      </a:r>
                    </a:p>
                  </a:txBody>
                  <a:tcPr marL="99064" marR="99064" marT="56701" marB="56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파일럿 프로젝트로 인한 오버헤드가 증가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“상아탑” 신드롬의 위험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관리 복잡성이 증가</a:t>
                      </a:r>
                    </a:p>
                  </a:txBody>
                  <a:tcPr marL="99064" marR="99064" marT="56701" marB="56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파일럿 프로젝트</a:t>
            </a:r>
          </a:p>
        </p:txBody>
      </p:sp>
      <p:sp>
        <p:nvSpPr>
          <p:cNvPr id="1360899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목표</a:t>
            </a:r>
          </a:p>
          <a:p>
            <a:pPr lvl="1"/>
            <a:r>
              <a:rPr lang="ko-KR" altLang="en-US"/>
              <a:t>제품 인도</a:t>
            </a:r>
          </a:p>
          <a:p>
            <a:pPr lvl="1"/>
            <a:r>
              <a:rPr lang="ko-KR" altLang="en-US"/>
              <a:t>새로운 프로세스</a:t>
            </a:r>
            <a:r>
              <a:rPr lang="en-US" altLang="ko-KR"/>
              <a:t>, </a:t>
            </a:r>
            <a:r>
              <a:rPr lang="ko-KR" altLang="en-US"/>
              <a:t>기술</a:t>
            </a:r>
            <a:r>
              <a:rPr lang="en-US" altLang="ko-KR"/>
              <a:t>, </a:t>
            </a:r>
            <a:r>
              <a:rPr lang="ko-KR" altLang="en-US"/>
              <a:t>도구 적용</a:t>
            </a:r>
          </a:p>
          <a:p>
            <a:r>
              <a:rPr lang="ko-KR" altLang="en-US"/>
              <a:t>주요 요구사항</a:t>
            </a:r>
          </a:p>
          <a:p>
            <a:pPr lvl="1"/>
            <a:r>
              <a:rPr lang="ko-KR" altLang="en-US"/>
              <a:t>기술적인 위험 관리</a:t>
            </a:r>
          </a:p>
          <a:p>
            <a:pPr lvl="1"/>
            <a:r>
              <a:rPr lang="ko-KR" altLang="en-US"/>
              <a:t>높은 우선순위</a:t>
            </a:r>
          </a:p>
          <a:p>
            <a:pPr lvl="1"/>
            <a:r>
              <a:rPr lang="ko-KR" altLang="en-US"/>
              <a:t>전담할 수 있는 자원</a:t>
            </a:r>
          </a:p>
          <a:p>
            <a:pPr lvl="1"/>
            <a:r>
              <a:rPr lang="ko-KR" altLang="en-US"/>
              <a:t>현실적인 스케줄</a:t>
            </a:r>
          </a:p>
          <a:p>
            <a:r>
              <a:rPr lang="ko-KR" altLang="en-US"/>
              <a:t>초점 및 목표</a:t>
            </a:r>
          </a:p>
        </p:txBody>
      </p:sp>
      <p:graphicFrame>
        <p:nvGraphicFramePr>
          <p:cNvPr id="1360966" name="Group 70"/>
          <p:cNvGraphicFramePr>
            <a:graphicFrameLocks noGrp="1"/>
          </p:cNvGraphicFramePr>
          <p:nvPr/>
        </p:nvGraphicFramePr>
        <p:xfrm>
          <a:off x="1019504" y="4374983"/>
          <a:ext cx="7312573" cy="1994236"/>
        </p:xfrm>
        <a:graphic>
          <a:graphicData uri="http://schemas.openxmlformats.org/drawingml/2006/table">
            <a:tbl>
              <a:tblPr/>
              <a:tblGrid>
                <a:gridCol w="731783"/>
                <a:gridCol w="1973317"/>
                <a:gridCol w="1535824"/>
                <a:gridCol w="1535825"/>
                <a:gridCol w="1535824"/>
              </a:tblGrid>
              <a:tr h="3353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1" lang="ko-KR" altLang="ko-KR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굴림체" pitchFamily="49" charset="-127"/>
                      </a:endParaRPr>
                    </a:p>
                  </a:txBody>
                  <a:tcPr marL="0" marR="0" marT="0" marB="0" anchor="ctr" anchorCtr="1" horzOverflow="overflow">
                    <a:lnL cap="flat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도입</a:t>
                      </a:r>
                      <a:r>
                        <a:rPr kumimoji="1" lang="en-US" altLang="ko-KR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(Inception)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E3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발단</a:t>
                      </a:r>
                      <a:r>
                        <a:rPr kumimoji="1" lang="en-US" altLang="ko-KR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(Elaboration)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E3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구축</a:t>
                      </a:r>
                      <a:r>
                        <a:rPr kumimoji="1" lang="en-US" altLang="ko-KR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(Construction)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E3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전이</a:t>
                      </a:r>
                      <a:r>
                        <a:rPr kumimoji="1" lang="en-US" altLang="ko-KR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(Transition)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E3FE"/>
                    </a:solidFill>
                  </a:tcPr>
                </a:tc>
              </a:tr>
              <a:tr h="8331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초점</a:t>
                      </a:r>
                    </a:p>
                  </a:txBody>
                  <a:tcPr marL="97504" marR="97504" marT="55809" marB="5580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요구사항 관리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프로젝트 관리</a:t>
                      </a:r>
                    </a:p>
                  </a:txBody>
                  <a:tcPr marL="99064" marR="99064" marT="56701" marB="5670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설계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형상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/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변경 관리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테스트</a:t>
                      </a:r>
                    </a:p>
                  </a:txBody>
                  <a:tcPr marL="99064" marR="99064" marT="56701" marB="56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제품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안정성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효율성</a:t>
                      </a:r>
                    </a:p>
                  </a:txBody>
                  <a:tcPr marL="99064" marR="99064" marT="56701" marB="56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인도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평가</a:t>
                      </a:r>
                    </a:p>
                  </a:txBody>
                  <a:tcPr marL="99064" marR="99064" marT="56701" marB="56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56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목표</a:t>
                      </a:r>
                    </a:p>
                  </a:txBody>
                  <a:tcPr marL="97504" marR="97504" marT="55809" marB="5580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후원인으로부터의 획득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조직 측면 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&gt;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제품 측면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)</a:t>
                      </a:r>
                    </a:p>
                  </a:txBody>
                  <a:tcPr marL="99064" marR="99064" marT="56701" marB="5670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위험 제거</a:t>
                      </a:r>
                    </a:p>
                  </a:txBody>
                  <a:tcPr marL="99064" marR="99064" marT="56701" marB="56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완전한 제품</a:t>
                      </a:r>
                    </a:p>
                  </a:txBody>
                  <a:tcPr marL="99064" marR="99064" marT="56701" marB="56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경험 획득</a:t>
                      </a:r>
                    </a:p>
                  </a:txBody>
                  <a:tcPr marL="99064" marR="99064" marT="56701" marB="56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프로젝트 이해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목표</a:t>
            </a:r>
          </a:p>
        </p:txBody>
      </p:sp>
      <p:sp>
        <p:nvSpPr>
          <p:cNvPr id="579587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서비스</a:t>
            </a:r>
          </a:p>
          <a:p>
            <a:pPr lvl="1"/>
            <a:r>
              <a:rPr lang="en-US" altLang="ko-KR"/>
              <a:t>TTS (Trouble Ticket System)</a:t>
            </a:r>
          </a:p>
          <a:p>
            <a:pPr lvl="1"/>
            <a:r>
              <a:rPr lang="en-US" altLang="ko-KR"/>
              <a:t>SLM (Service Level Management)</a:t>
            </a:r>
          </a:p>
          <a:p>
            <a:pPr lvl="1"/>
            <a:r>
              <a:rPr lang="en-US" altLang="ko-KR"/>
              <a:t>Network </a:t>
            </a:r>
            <a:r>
              <a:rPr lang="ko-KR" altLang="en-US"/>
              <a:t>관리</a:t>
            </a:r>
            <a:r>
              <a:rPr lang="en-US" altLang="ko-KR"/>
              <a:t>(</a:t>
            </a:r>
            <a:r>
              <a:rPr lang="ko-KR" altLang="en-US"/>
              <a:t>성능관리</a:t>
            </a:r>
            <a:r>
              <a:rPr lang="en-US" altLang="ko-KR"/>
              <a:t>, </a:t>
            </a:r>
            <a:r>
              <a:rPr lang="ko-KR" altLang="en-US"/>
              <a:t>장애관리</a:t>
            </a:r>
            <a:r>
              <a:rPr lang="en-US" altLang="ko-KR"/>
              <a:t>)</a:t>
            </a:r>
          </a:p>
          <a:p>
            <a:pPr lvl="1"/>
            <a:r>
              <a:rPr lang="en-US" altLang="ko-KR"/>
              <a:t>System </a:t>
            </a:r>
            <a:r>
              <a:rPr lang="ko-KR" altLang="en-US"/>
              <a:t>관리 </a:t>
            </a:r>
            <a:r>
              <a:rPr lang="en-US" altLang="ko-KR"/>
              <a:t>(</a:t>
            </a:r>
            <a:r>
              <a:rPr lang="ko-KR" altLang="en-US"/>
              <a:t>성능관리</a:t>
            </a:r>
            <a:r>
              <a:rPr lang="en-US" altLang="ko-KR"/>
              <a:t>, </a:t>
            </a:r>
            <a:r>
              <a:rPr lang="ko-KR" altLang="en-US"/>
              <a:t>장애관리</a:t>
            </a:r>
            <a:r>
              <a:rPr lang="en-US" altLang="ko-KR"/>
              <a:t>)</a:t>
            </a:r>
          </a:p>
          <a:p>
            <a:r>
              <a:rPr lang="ko-KR" altLang="en-US"/>
              <a:t>특징</a:t>
            </a:r>
          </a:p>
          <a:p>
            <a:pPr lvl="1"/>
            <a:r>
              <a:rPr lang="ko-KR" altLang="en-US"/>
              <a:t>다양한 관리도구 통합</a:t>
            </a:r>
          </a:p>
          <a:p>
            <a:pPr lvl="2"/>
            <a:r>
              <a:rPr lang="en-US" altLang="ko-KR"/>
              <a:t>HP Openview </a:t>
            </a:r>
            <a:r>
              <a:rPr lang="ko-KR" altLang="en-US"/>
              <a:t>중 </a:t>
            </a:r>
            <a:r>
              <a:rPr lang="en-US" altLang="ko-KR"/>
              <a:t>NNM, OVM, OVIS</a:t>
            </a:r>
            <a:r>
              <a:rPr lang="ko-KR" altLang="en-US"/>
              <a:t>와 </a:t>
            </a:r>
            <a:r>
              <a:rPr lang="en-US" altLang="ko-KR"/>
              <a:t>TAC</a:t>
            </a:r>
          </a:p>
          <a:p>
            <a:pPr lvl="2"/>
            <a:r>
              <a:rPr lang="en-US" altLang="ko-KR"/>
              <a:t>Service Agent</a:t>
            </a:r>
          </a:p>
          <a:p>
            <a:pPr lvl="1"/>
            <a:r>
              <a:rPr lang="ko-KR" altLang="en-US"/>
              <a:t>개인화</a:t>
            </a:r>
          </a:p>
          <a:p>
            <a:pPr lvl="1"/>
            <a:r>
              <a:rPr lang="ko-KR" altLang="en-US"/>
              <a:t>서비스 컨텐츠 자동 생성</a:t>
            </a:r>
          </a:p>
          <a:p>
            <a:pPr lvl="1"/>
            <a:r>
              <a:rPr lang="ko-KR" altLang="en-US"/>
              <a:t>다양한 통지</a:t>
            </a:r>
            <a:r>
              <a:rPr lang="en-US" altLang="ko-KR"/>
              <a:t>(Notification) </a:t>
            </a:r>
            <a:r>
              <a:rPr lang="ko-KR" altLang="en-US"/>
              <a:t>기능</a:t>
            </a:r>
          </a:p>
        </p:txBody>
      </p:sp>
    </p:spTree>
  </p:cSld>
  <p:clrMapOvr>
    <a:masterClrMapping/>
  </p:clrMapOvr>
  <p:transition spd="med">
    <p:fade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파일럿 프로젝트 </a:t>
            </a:r>
            <a:r>
              <a:rPr lang="en-US" altLang="ko-KR"/>
              <a:t>- </a:t>
            </a:r>
            <a:r>
              <a:rPr lang="ko-KR" altLang="en-US"/>
              <a:t>훈련 및 멘터링</a:t>
            </a:r>
          </a:p>
        </p:txBody>
      </p:sp>
      <p:sp>
        <p:nvSpPr>
          <p:cNvPr id="1362947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훈련</a:t>
            </a:r>
          </a:p>
          <a:p>
            <a:pPr lvl="1"/>
            <a:r>
              <a:rPr lang="ko-KR" altLang="en-US"/>
              <a:t>성공을 위한 핵심 요소</a:t>
            </a:r>
          </a:p>
          <a:p>
            <a:pPr lvl="1"/>
            <a:r>
              <a:rPr lang="en-US" altLang="ko-KR"/>
              <a:t>RUP </a:t>
            </a:r>
            <a:r>
              <a:rPr lang="ko-KR" altLang="en-US"/>
              <a:t>기초에 대한 교육</a:t>
            </a:r>
            <a:r>
              <a:rPr lang="en-US" altLang="ko-KR"/>
              <a:t>(2</a:t>
            </a:r>
            <a:r>
              <a:rPr lang="ko-KR" altLang="en-US"/>
              <a:t>일</a:t>
            </a:r>
            <a:r>
              <a:rPr lang="en-US" altLang="ko-KR"/>
              <a:t>): </a:t>
            </a:r>
            <a:r>
              <a:rPr lang="ko-KR" altLang="en-US"/>
              <a:t>프로젝트 팀 전체</a:t>
            </a:r>
          </a:p>
          <a:p>
            <a:pPr lvl="1"/>
            <a:r>
              <a:rPr lang="ko-KR" altLang="en-US"/>
              <a:t>프로젝트 팀의 숙련도와 경험에 따른 교육</a:t>
            </a:r>
            <a:r>
              <a:rPr lang="en-US" altLang="ko-KR"/>
              <a:t>: </a:t>
            </a:r>
            <a:r>
              <a:rPr lang="ko-KR" altLang="en-US"/>
              <a:t>작업영역별</a:t>
            </a:r>
          </a:p>
          <a:p>
            <a:pPr lvl="2"/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설계자 </a:t>
            </a:r>
            <a:r>
              <a:rPr lang="en-US" altLang="ko-KR"/>
              <a:t>– UML </a:t>
            </a:r>
            <a:r>
              <a:rPr lang="ko-KR" altLang="en-US"/>
              <a:t>교육</a:t>
            </a:r>
            <a:r>
              <a:rPr lang="en-US" altLang="ko-KR"/>
              <a:t>, </a:t>
            </a:r>
            <a:r>
              <a:rPr lang="ko-KR" altLang="en-US"/>
              <a:t>사용자 및 분석자 </a:t>
            </a:r>
            <a:r>
              <a:rPr lang="en-US" altLang="ko-KR"/>
              <a:t>- </a:t>
            </a:r>
            <a:r>
              <a:rPr lang="ko-KR" altLang="en-US"/>
              <a:t>유스케이스</a:t>
            </a:r>
            <a:r>
              <a:rPr lang="en-US" altLang="ko-KR"/>
              <a:t>, </a:t>
            </a:r>
            <a:r>
              <a:rPr lang="ko-KR" altLang="en-US"/>
              <a:t>요구사항 관리</a:t>
            </a:r>
          </a:p>
          <a:p>
            <a:pPr lvl="2"/>
            <a:r>
              <a:rPr lang="ko-KR" altLang="en-US"/>
              <a:t>부수적인 결과</a:t>
            </a:r>
            <a:r>
              <a:rPr lang="en-US" altLang="ko-KR"/>
              <a:t>: </a:t>
            </a:r>
            <a:r>
              <a:rPr lang="ko-KR" altLang="en-US"/>
              <a:t>팀 구성</a:t>
            </a:r>
            <a:r>
              <a:rPr lang="en-US" altLang="ko-KR"/>
              <a:t>, </a:t>
            </a:r>
            <a:r>
              <a:rPr lang="ko-KR" altLang="en-US"/>
              <a:t>팀웤</a:t>
            </a:r>
          </a:p>
          <a:p>
            <a:pPr lvl="1"/>
            <a:r>
              <a:rPr lang="ko-KR" altLang="en-US"/>
              <a:t>도구에 대한 교육은 사용하기 바로 전에 수행</a:t>
            </a:r>
          </a:p>
          <a:p>
            <a:r>
              <a:rPr lang="ko-KR" altLang="en-US"/>
              <a:t>멘터링</a:t>
            </a:r>
          </a:p>
          <a:p>
            <a:pPr lvl="1"/>
            <a:r>
              <a:rPr lang="ko-KR" altLang="en-US"/>
              <a:t>새로운 기술이나 기법을 도입할 경우 필요</a:t>
            </a:r>
          </a:p>
          <a:p>
            <a:pPr lvl="1"/>
            <a:r>
              <a:rPr lang="ko-KR" altLang="en-US"/>
              <a:t>멘터링 방식</a:t>
            </a:r>
          </a:p>
          <a:p>
            <a:pPr lvl="2"/>
            <a:r>
              <a:rPr lang="en-US" altLang="ko-KR"/>
              <a:t>(</a:t>
            </a:r>
            <a:r>
              <a:rPr lang="ko-KR" altLang="en-US"/>
              <a:t>간단한</a:t>
            </a:r>
            <a:r>
              <a:rPr lang="en-US" altLang="ko-KR"/>
              <a:t>) </a:t>
            </a:r>
            <a:r>
              <a:rPr lang="ko-KR" altLang="en-US"/>
              <a:t>이론 교육 </a:t>
            </a:r>
            <a:r>
              <a:rPr lang="en-US" altLang="ko-KR"/>
              <a:t>-&gt; </a:t>
            </a:r>
            <a:r>
              <a:rPr lang="ko-KR" altLang="en-US"/>
              <a:t>실무적인 적용</a:t>
            </a:r>
          </a:p>
          <a:p>
            <a:pPr lvl="2"/>
            <a:r>
              <a:rPr lang="ko-KR" altLang="en-US"/>
              <a:t>질문에 대한 토의 </a:t>
            </a:r>
            <a:r>
              <a:rPr lang="en-US" altLang="ko-KR"/>
              <a:t>-&gt; </a:t>
            </a:r>
            <a:r>
              <a:rPr lang="ko-KR" altLang="en-US"/>
              <a:t>가이드 </a:t>
            </a:r>
            <a:r>
              <a:rPr lang="en-US" altLang="ko-KR"/>
              <a:t>-&gt; </a:t>
            </a:r>
            <a:r>
              <a:rPr lang="ko-KR" altLang="en-US"/>
              <a:t>산출물 검토</a:t>
            </a:r>
          </a:p>
          <a:p>
            <a:pPr lvl="1"/>
            <a:r>
              <a:rPr lang="ko-KR" altLang="en-US"/>
              <a:t>심도있는 교육 보다는 실무적인 경험을 통한 교육이 보다 효과적</a:t>
            </a:r>
          </a:p>
        </p:txBody>
      </p:sp>
    </p:spTree>
  </p:cSld>
  <p:clrMapOvr>
    <a:masterClrMapping/>
  </p:clrMapOvr>
  <p:transition spd="med">
    <p:fad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파일럿 프로젝트 </a:t>
            </a:r>
            <a:r>
              <a:rPr lang="en-US" altLang="ko-KR"/>
              <a:t>- </a:t>
            </a:r>
            <a:r>
              <a:rPr lang="ko-KR" altLang="en-US"/>
              <a:t>구축 계획</a:t>
            </a:r>
          </a:p>
        </p:txBody>
      </p:sp>
      <p:sp>
        <p:nvSpPr>
          <p:cNvPr id="1363971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구축을 위한 활동</a:t>
            </a:r>
          </a:p>
          <a:p>
            <a:pPr lvl="1"/>
            <a:r>
              <a:rPr lang="ko-KR" altLang="en-US"/>
              <a:t>목표 및 기대치 설정</a:t>
            </a:r>
          </a:p>
          <a:p>
            <a:pPr lvl="1"/>
            <a:r>
              <a:rPr lang="ko-KR" altLang="en-US"/>
              <a:t>인도물을 위한 계획</a:t>
            </a:r>
          </a:p>
          <a:p>
            <a:pPr lvl="1"/>
            <a:r>
              <a:rPr lang="en-US" altLang="ko-KR"/>
              <a:t>RUP </a:t>
            </a:r>
            <a:r>
              <a:rPr lang="ko-KR" altLang="en-US"/>
              <a:t>인스턴스화</a:t>
            </a:r>
          </a:p>
          <a:p>
            <a:pPr lvl="1"/>
            <a:r>
              <a:rPr lang="ko-KR" altLang="en-US"/>
              <a:t>프로젝트 팀 교육</a:t>
            </a:r>
          </a:p>
          <a:p>
            <a:pPr lvl="1"/>
            <a:r>
              <a:rPr lang="ko-KR" altLang="en-US"/>
              <a:t>프로젝트 멘터링</a:t>
            </a:r>
          </a:p>
          <a:p>
            <a:pPr lvl="1"/>
            <a:r>
              <a:rPr lang="ko-KR" altLang="en-US"/>
              <a:t>진척에 대한 평가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051739" y="1934076"/>
            <a:ext cx="2525110" cy="4174958"/>
            <a:chOff x="1305" y="1480"/>
            <a:chExt cx="1724" cy="2630"/>
          </a:xfrm>
        </p:grpSpPr>
        <p:sp>
          <p:nvSpPr>
            <p:cNvPr id="1363973" name="Oval 5"/>
            <p:cNvSpPr>
              <a:spLocks noChangeArrowheads="1"/>
            </p:cNvSpPr>
            <p:nvPr/>
          </p:nvSpPr>
          <p:spPr bwMode="auto">
            <a:xfrm>
              <a:off x="2077" y="1480"/>
              <a:ext cx="91" cy="90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09728" tIns="54864" rIns="109728" bIns="54864" anchor="ctr"/>
            <a:lstStyle/>
            <a:p>
              <a:endParaRPr lang="ko-KR" altLang="en-US"/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941" y="3974"/>
              <a:ext cx="136" cy="136"/>
              <a:chOff x="1420" y="2816"/>
              <a:chExt cx="136" cy="136"/>
            </a:xfrm>
          </p:grpSpPr>
          <p:sp>
            <p:nvSpPr>
              <p:cNvPr id="1363975" name="Oval 7"/>
              <p:cNvSpPr>
                <a:spLocks noChangeArrowheads="1"/>
              </p:cNvSpPr>
              <p:nvPr/>
            </p:nvSpPr>
            <p:spPr bwMode="auto">
              <a:xfrm>
                <a:off x="1442" y="2840"/>
                <a:ext cx="91" cy="90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109728" tIns="54864" rIns="109728" bIns="54864" anchor="ctr"/>
              <a:lstStyle/>
              <a:p>
                <a:endParaRPr lang="ko-KR" altLang="en-US"/>
              </a:p>
            </p:txBody>
          </p:sp>
          <p:sp>
            <p:nvSpPr>
              <p:cNvPr id="1363976" name="Oval 8"/>
              <p:cNvSpPr>
                <a:spLocks noChangeArrowheads="1"/>
              </p:cNvSpPr>
              <p:nvPr/>
            </p:nvSpPr>
            <p:spPr bwMode="auto">
              <a:xfrm>
                <a:off x="1420" y="2816"/>
                <a:ext cx="136" cy="136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109728" tIns="54864" rIns="109728" bIns="54864" anchor="ctr"/>
              <a:lstStyle/>
              <a:p>
                <a:endParaRPr lang="ko-KR" altLang="en-US"/>
              </a:p>
            </p:txBody>
          </p:sp>
        </p:grpSp>
        <p:sp>
          <p:nvSpPr>
            <p:cNvPr id="1363977" name="AutoShape 9"/>
            <p:cNvSpPr>
              <a:spLocks noChangeArrowheads="1"/>
            </p:cNvSpPr>
            <p:nvPr/>
          </p:nvSpPr>
          <p:spPr bwMode="auto">
            <a:xfrm>
              <a:off x="1305" y="1978"/>
              <a:ext cx="681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1100" b="1">
                  <a:latin typeface="Arial" charset="0"/>
                  <a:ea typeface="굴림" charset="-127"/>
                </a:rPr>
                <a:t>목표 및 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1100" b="1">
                  <a:latin typeface="Arial" charset="0"/>
                  <a:ea typeface="굴림" charset="-127"/>
                </a:rPr>
                <a:t>기대치 설정</a:t>
              </a:r>
            </a:p>
          </p:txBody>
        </p:sp>
        <p:sp>
          <p:nvSpPr>
            <p:cNvPr id="1363978" name="AutoShape 10"/>
            <p:cNvSpPr>
              <a:spLocks noChangeArrowheads="1"/>
            </p:cNvSpPr>
            <p:nvPr/>
          </p:nvSpPr>
          <p:spPr bwMode="auto">
            <a:xfrm>
              <a:off x="1305" y="2342"/>
              <a:ext cx="681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1100" b="1">
                  <a:latin typeface="Arial" charset="0"/>
                  <a:ea typeface="굴림" charset="-127"/>
                </a:rPr>
                <a:t>인도물을 위한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1100" b="1">
                  <a:latin typeface="Arial" charset="0"/>
                  <a:ea typeface="굴림" charset="-127"/>
                </a:rPr>
                <a:t>계획</a:t>
              </a:r>
            </a:p>
          </p:txBody>
        </p:sp>
        <p:sp>
          <p:nvSpPr>
            <p:cNvPr id="1363979" name="AutoShape 11"/>
            <p:cNvSpPr>
              <a:spLocks noChangeArrowheads="1"/>
            </p:cNvSpPr>
            <p:nvPr/>
          </p:nvSpPr>
          <p:spPr bwMode="auto">
            <a:xfrm>
              <a:off x="1306" y="2704"/>
              <a:ext cx="681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1100" b="1">
                  <a:latin typeface="Arial" charset="0"/>
                  <a:ea typeface="굴림" charset="-127"/>
                </a:rPr>
                <a:t>프로젝트 팀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1100" b="1">
                  <a:latin typeface="Arial" charset="0"/>
                  <a:ea typeface="굴림" charset="-127"/>
                </a:rPr>
                <a:t>교육</a:t>
              </a:r>
            </a:p>
          </p:txBody>
        </p:sp>
        <p:sp>
          <p:nvSpPr>
            <p:cNvPr id="1363980" name="AutoShape 12"/>
            <p:cNvSpPr>
              <a:spLocks noChangeArrowheads="1"/>
            </p:cNvSpPr>
            <p:nvPr/>
          </p:nvSpPr>
          <p:spPr bwMode="auto">
            <a:xfrm>
              <a:off x="1306" y="3067"/>
              <a:ext cx="681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1100" b="1">
                  <a:latin typeface="Arial" charset="0"/>
                  <a:ea typeface="굴림" charset="-127"/>
                </a:rPr>
                <a:t>프로젝트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1100" b="1">
                  <a:latin typeface="Arial" charset="0"/>
                  <a:ea typeface="굴림" charset="-127"/>
                </a:rPr>
                <a:t>멘터링</a:t>
              </a:r>
            </a:p>
          </p:txBody>
        </p:sp>
        <p:sp>
          <p:nvSpPr>
            <p:cNvPr id="1363981" name="AutoShape 13"/>
            <p:cNvSpPr>
              <a:spLocks noChangeArrowheads="1"/>
            </p:cNvSpPr>
            <p:nvPr/>
          </p:nvSpPr>
          <p:spPr bwMode="auto">
            <a:xfrm>
              <a:off x="1669" y="3612"/>
              <a:ext cx="681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1100" b="1">
                  <a:latin typeface="Arial" charset="0"/>
                  <a:ea typeface="굴림" charset="-127"/>
                </a:rPr>
                <a:t>진척에 대한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1100" b="1">
                  <a:latin typeface="Arial" charset="0"/>
                  <a:ea typeface="굴림" charset="-127"/>
                </a:rPr>
                <a:t>평가</a:t>
              </a:r>
            </a:p>
          </p:txBody>
        </p:sp>
        <p:sp>
          <p:nvSpPr>
            <p:cNvPr id="1363982" name="AutoShape 14"/>
            <p:cNvSpPr>
              <a:spLocks noChangeArrowheads="1"/>
            </p:cNvSpPr>
            <p:nvPr/>
          </p:nvSpPr>
          <p:spPr bwMode="auto">
            <a:xfrm>
              <a:off x="2304" y="2478"/>
              <a:ext cx="725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1100" b="1">
                  <a:latin typeface="Arial" charset="0"/>
                  <a:ea typeface="굴림" charset="-127"/>
                </a:rPr>
                <a:t>RUP </a:t>
              </a:r>
              <a:r>
                <a:rPr kumimoji="0" lang="ko-KR" altLang="en-US" sz="1100" b="1">
                  <a:latin typeface="Arial" charset="0"/>
                  <a:ea typeface="굴림" charset="-127"/>
                </a:rPr>
                <a:t>인스턴스화</a:t>
              </a:r>
            </a:p>
          </p:txBody>
        </p:sp>
        <p:cxnSp>
          <p:nvCxnSpPr>
            <p:cNvPr id="1363983" name="AutoShape 15"/>
            <p:cNvCxnSpPr>
              <a:cxnSpLocks noChangeShapeType="1"/>
              <a:stCxn id="1363977" idx="2"/>
              <a:endCxn id="1363978" idx="0"/>
            </p:cNvCxnSpPr>
            <p:nvPr/>
          </p:nvCxnSpPr>
          <p:spPr bwMode="auto">
            <a:xfrm>
              <a:off x="1646" y="2204"/>
              <a:ext cx="0" cy="1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363984" name="AutoShape 16"/>
            <p:cNvCxnSpPr>
              <a:cxnSpLocks noChangeShapeType="1"/>
              <a:stCxn id="1363978" idx="2"/>
              <a:endCxn id="1363979" idx="0"/>
            </p:cNvCxnSpPr>
            <p:nvPr/>
          </p:nvCxnSpPr>
          <p:spPr bwMode="auto">
            <a:xfrm>
              <a:off x="1646" y="2568"/>
              <a:ext cx="1" cy="1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363985" name="AutoShape 17"/>
            <p:cNvCxnSpPr>
              <a:cxnSpLocks noChangeShapeType="1"/>
              <a:stCxn id="1363979" idx="2"/>
              <a:endCxn id="1363980" idx="0"/>
            </p:cNvCxnSpPr>
            <p:nvPr/>
          </p:nvCxnSpPr>
          <p:spPr bwMode="auto">
            <a:xfrm>
              <a:off x="1647" y="2930"/>
              <a:ext cx="0" cy="1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363986" name="Line 18"/>
            <p:cNvSpPr>
              <a:spLocks noChangeShapeType="1"/>
            </p:cNvSpPr>
            <p:nvPr/>
          </p:nvSpPr>
          <p:spPr bwMode="auto">
            <a:xfrm>
              <a:off x="1895" y="1751"/>
              <a:ext cx="45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3987" name="Line 19"/>
            <p:cNvSpPr>
              <a:spLocks noChangeShapeType="1"/>
            </p:cNvSpPr>
            <p:nvPr/>
          </p:nvSpPr>
          <p:spPr bwMode="auto">
            <a:xfrm>
              <a:off x="1805" y="3475"/>
              <a:ext cx="45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3988" name="Line 20"/>
            <p:cNvSpPr>
              <a:spLocks noChangeShapeType="1"/>
            </p:cNvSpPr>
            <p:nvPr/>
          </p:nvSpPr>
          <p:spPr bwMode="auto">
            <a:xfrm>
              <a:off x="2122" y="1570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3989" name="Line 21"/>
            <p:cNvSpPr>
              <a:spLocks noChangeShapeType="1"/>
            </p:cNvSpPr>
            <p:nvPr/>
          </p:nvSpPr>
          <p:spPr bwMode="auto">
            <a:xfrm flipH="1">
              <a:off x="1623" y="1752"/>
              <a:ext cx="363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3990" name="Line 22"/>
            <p:cNvSpPr>
              <a:spLocks noChangeShapeType="1"/>
            </p:cNvSpPr>
            <p:nvPr/>
          </p:nvSpPr>
          <p:spPr bwMode="auto">
            <a:xfrm>
              <a:off x="2213" y="1752"/>
              <a:ext cx="453" cy="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3991" name="Line 23"/>
            <p:cNvSpPr>
              <a:spLocks noChangeShapeType="1"/>
            </p:cNvSpPr>
            <p:nvPr/>
          </p:nvSpPr>
          <p:spPr bwMode="auto">
            <a:xfrm>
              <a:off x="1669" y="3294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3992" name="Line 24"/>
            <p:cNvSpPr>
              <a:spLocks noChangeShapeType="1"/>
            </p:cNvSpPr>
            <p:nvPr/>
          </p:nvSpPr>
          <p:spPr bwMode="auto">
            <a:xfrm flipH="1">
              <a:off x="2077" y="2704"/>
              <a:ext cx="589" cy="7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3993" name="Line 25"/>
            <p:cNvSpPr>
              <a:spLocks noChangeShapeType="1"/>
            </p:cNvSpPr>
            <p:nvPr/>
          </p:nvSpPr>
          <p:spPr bwMode="auto">
            <a:xfrm>
              <a:off x="2031" y="3475"/>
              <a:ext cx="0" cy="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cxnSp>
          <p:nvCxnSpPr>
            <p:cNvPr id="1363994" name="AutoShape 26"/>
            <p:cNvCxnSpPr>
              <a:cxnSpLocks noChangeShapeType="1"/>
              <a:stCxn id="1363981" idx="2"/>
              <a:endCxn id="1363976" idx="0"/>
            </p:cNvCxnSpPr>
            <p:nvPr/>
          </p:nvCxnSpPr>
          <p:spPr bwMode="auto">
            <a:xfrm flipH="1">
              <a:off x="2009" y="3838"/>
              <a:ext cx="1" cy="1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1363995" name="AutoShape 27"/>
          <p:cNvSpPr>
            <a:spLocks/>
          </p:cNvSpPr>
          <p:nvPr/>
        </p:nvSpPr>
        <p:spPr bwMode="auto">
          <a:xfrm>
            <a:off x="6444156" y="4958515"/>
            <a:ext cx="2259724" cy="431632"/>
          </a:xfrm>
          <a:prstGeom prst="borderCallout1">
            <a:avLst>
              <a:gd name="adj1" fmla="val 26472"/>
              <a:gd name="adj2" fmla="val -3111"/>
              <a:gd name="adj3" fmla="val -37866"/>
              <a:gd name="adj4" fmla="val -26847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19702" tIns="59851" rIns="119702" bIns="59851" anchor="ctr"/>
          <a:lstStyle/>
          <a:p>
            <a:pPr defTabSz="996950" eaLnBrk="0" latinLnBrk="0" hangingPunct="0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ko-KR" altLang="en-US" sz="1300" b="1">
                <a:latin typeface="Arial" charset="0"/>
                <a:ea typeface="굴림" charset="-127"/>
              </a:rPr>
              <a:t>각각의 반복주기 안에서 수행될 수 있음</a:t>
            </a:r>
            <a:r>
              <a:rPr kumimoji="0" lang="en-US" altLang="ko-KR" sz="1300" b="1">
                <a:latin typeface="Arial" charset="0"/>
                <a:ea typeface="굴림" charset="-127"/>
              </a:rPr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파일럿 프로젝트 </a:t>
            </a:r>
            <a:r>
              <a:rPr lang="en-US" altLang="ko-KR"/>
              <a:t>- </a:t>
            </a:r>
            <a:r>
              <a:rPr lang="ko-KR" altLang="en-US"/>
              <a:t>활동 </a:t>
            </a:r>
            <a:r>
              <a:rPr lang="en-US" altLang="ko-KR"/>
              <a:t>1: </a:t>
            </a:r>
            <a:r>
              <a:rPr lang="ko-KR" altLang="en-US"/>
              <a:t>목표 및 기대치 설정</a:t>
            </a:r>
          </a:p>
        </p:txBody>
      </p:sp>
      <p:sp>
        <p:nvSpPr>
          <p:cNvPr id="1364995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목표</a:t>
            </a:r>
          </a:p>
          <a:p>
            <a:pPr lvl="1"/>
            <a:r>
              <a:rPr lang="ko-KR" altLang="en-US"/>
              <a:t>새로운 프로세스와 도구에 대한 범위와 목표 결정</a:t>
            </a:r>
          </a:p>
          <a:p>
            <a:pPr lvl="1"/>
            <a:r>
              <a:rPr lang="ko-KR" altLang="en-US"/>
              <a:t>스폰서와 </a:t>
            </a:r>
            <a:r>
              <a:rPr lang="en-US" altLang="ko-KR"/>
              <a:t>Rational TEM</a:t>
            </a:r>
            <a:r>
              <a:rPr lang="ko-KR" altLang="en-US"/>
              <a:t>간에 결정</a:t>
            </a:r>
          </a:p>
          <a:p>
            <a:pPr lvl="2"/>
            <a:r>
              <a:rPr lang="ko-KR" altLang="en-US"/>
              <a:t>변경을 일으키는 비즈니스 유도자</a:t>
            </a:r>
            <a:r>
              <a:rPr lang="en-US" altLang="ko-KR"/>
              <a:t>(</a:t>
            </a:r>
            <a:r>
              <a:rPr lang="ko-KR" altLang="en-US"/>
              <a:t>이해관계자 포함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범위</a:t>
            </a:r>
            <a:r>
              <a:rPr lang="en-US" altLang="ko-KR"/>
              <a:t>(</a:t>
            </a:r>
            <a:r>
              <a:rPr lang="ko-KR" altLang="en-US"/>
              <a:t>프로세스 종류와 도구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책임 할당</a:t>
            </a:r>
          </a:p>
          <a:p>
            <a:pPr lvl="2"/>
            <a:r>
              <a:rPr lang="ko-KR" altLang="en-US"/>
              <a:t>구축 접근 방법</a:t>
            </a:r>
          </a:p>
          <a:p>
            <a:pPr lvl="2"/>
            <a:r>
              <a:rPr lang="ko-KR" altLang="en-US"/>
              <a:t>개선할 분야의 우선순위</a:t>
            </a:r>
          </a:p>
          <a:p>
            <a:pPr lvl="2"/>
            <a:r>
              <a:rPr lang="ko-KR" altLang="en-US"/>
              <a:t>프로젝트 조직</a:t>
            </a:r>
          </a:p>
          <a:p>
            <a:pPr lvl="2"/>
            <a:r>
              <a:rPr lang="ko-KR" altLang="en-US"/>
              <a:t>파일럿 프로젝트</a:t>
            </a:r>
          </a:p>
          <a:p>
            <a:pPr lvl="2"/>
            <a:r>
              <a:rPr lang="ko-KR" altLang="en-US"/>
              <a:t>조직을 위한 위원회</a:t>
            </a:r>
          </a:p>
          <a:p>
            <a:pPr lvl="2"/>
            <a:r>
              <a:rPr lang="ko-KR" altLang="en-US"/>
              <a:t>훈련 요구사항</a:t>
            </a:r>
          </a:p>
          <a:p>
            <a:pPr>
              <a:buFont typeface="Wingdings" pitchFamily="2" charset="2"/>
              <a:buNone/>
            </a:pPr>
            <a:r>
              <a:rPr lang="ko-KR" altLang="en-US"/>
              <a:t>	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110249" y="1443790"/>
            <a:ext cx="1647497" cy="2263441"/>
            <a:chOff x="1305" y="1480"/>
            <a:chExt cx="1724" cy="2630"/>
          </a:xfrm>
        </p:grpSpPr>
        <p:sp>
          <p:nvSpPr>
            <p:cNvPr id="1364997" name="Oval 5"/>
            <p:cNvSpPr>
              <a:spLocks noChangeArrowheads="1"/>
            </p:cNvSpPr>
            <p:nvPr/>
          </p:nvSpPr>
          <p:spPr bwMode="auto">
            <a:xfrm>
              <a:off x="2077" y="1480"/>
              <a:ext cx="91" cy="90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09728" tIns="54864" rIns="109728" bIns="54864" anchor="ctr"/>
            <a:lstStyle/>
            <a:p>
              <a:endParaRPr lang="ko-KR" altLang="en-US"/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941" y="3974"/>
              <a:ext cx="136" cy="136"/>
              <a:chOff x="1420" y="2816"/>
              <a:chExt cx="136" cy="136"/>
            </a:xfrm>
          </p:grpSpPr>
          <p:sp>
            <p:nvSpPr>
              <p:cNvPr id="1364999" name="Oval 7"/>
              <p:cNvSpPr>
                <a:spLocks noChangeArrowheads="1"/>
              </p:cNvSpPr>
              <p:nvPr/>
            </p:nvSpPr>
            <p:spPr bwMode="auto">
              <a:xfrm>
                <a:off x="1442" y="2840"/>
                <a:ext cx="91" cy="90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109728" tIns="54864" rIns="109728" bIns="54864" anchor="ctr"/>
              <a:lstStyle/>
              <a:p>
                <a:endParaRPr lang="ko-KR" altLang="en-US"/>
              </a:p>
            </p:txBody>
          </p:sp>
          <p:sp>
            <p:nvSpPr>
              <p:cNvPr id="1365000" name="Oval 8"/>
              <p:cNvSpPr>
                <a:spLocks noChangeArrowheads="1"/>
              </p:cNvSpPr>
              <p:nvPr/>
            </p:nvSpPr>
            <p:spPr bwMode="auto">
              <a:xfrm>
                <a:off x="1420" y="2816"/>
                <a:ext cx="136" cy="136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109728" tIns="54864" rIns="109728" bIns="54864" anchor="ctr"/>
              <a:lstStyle/>
              <a:p>
                <a:endParaRPr lang="ko-KR" altLang="en-US"/>
              </a:p>
            </p:txBody>
          </p:sp>
        </p:grpSp>
        <p:sp>
          <p:nvSpPr>
            <p:cNvPr id="1365001" name="AutoShape 9"/>
            <p:cNvSpPr>
              <a:spLocks noChangeArrowheads="1"/>
            </p:cNvSpPr>
            <p:nvPr/>
          </p:nvSpPr>
          <p:spPr bwMode="auto">
            <a:xfrm>
              <a:off x="1305" y="1978"/>
              <a:ext cx="681" cy="226"/>
            </a:xfrm>
            <a:prstGeom prst="flowChartTerminator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목표 및 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기대치 설정</a:t>
              </a:r>
            </a:p>
          </p:txBody>
        </p:sp>
        <p:sp>
          <p:nvSpPr>
            <p:cNvPr id="1365002" name="AutoShape 10"/>
            <p:cNvSpPr>
              <a:spLocks noChangeArrowheads="1"/>
            </p:cNvSpPr>
            <p:nvPr/>
          </p:nvSpPr>
          <p:spPr bwMode="auto">
            <a:xfrm>
              <a:off x="1305" y="2342"/>
              <a:ext cx="681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인도물을 위한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계획</a:t>
              </a:r>
            </a:p>
          </p:txBody>
        </p:sp>
        <p:sp>
          <p:nvSpPr>
            <p:cNvPr id="1365003" name="AutoShape 11"/>
            <p:cNvSpPr>
              <a:spLocks noChangeArrowheads="1"/>
            </p:cNvSpPr>
            <p:nvPr/>
          </p:nvSpPr>
          <p:spPr bwMode="auto">
            <a:xfrm>
              <a:off x="1306" y="2704"/>
              <a:ext cx="681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프로젝트 팀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교육</a:t>
              </a:r>
            </a:p>
          </p:txBody>
        </p:sp>
        <p:sp>
          <p:nvSpPr>
            <p:cNvPr id="1365004" name="AutoShape 12"/>
            <p:cNvSpPr>
              <a:spLocks noChangeArrowheads="1"/>
            </p:cNvSpPr>
            <p:nvPr/>
          </p:nvSpPr>
          <p:spPr bwMode="auto">
            <a:xfrm>
              <a:off x="1306" y="3067"/>
              <a:ext cx="681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프로젝트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멘터링</a:t>
              </a:r>
            </a:p>
          </p:txBody>
        </p:sp>
        <p:sp>
          <p:nvSpPr>
            <p:cNvPr id="1365005" name="AutoShape 13"/>
            <p:cNvSpPr>
              <a:spLocks noChangeArrowheads="1"/>
            </p:cNvSpPr>
            <p:nvPr/>
          </p:nvSpPr>
          <p:spPr bwMode="auto">
            <a:xfrm>
              <a:off x="1669" y="3612"/>
              <a:ext cx="681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진척에 대한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평가</a:t>
              </a:r>
            </a:p>
          </p:txBody>
        </p:sp>
        <p:sp>
          <p:nvSpPr>
            <p:cNvPr id="1365006" name="AutoShape 14"/>
            <p:cNvSpPr>
              <a:spLocks noChangeArrowheads="1"/>
            </p:cNvSpPr>
            <p:nvPr/>
          </p:nvSpPr>
          <p:spPr bwMode="auto">
            <a:xfrm>
              <a:off x="2304" y="2478"/>
              <a:ext cx="725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700" b="1">
                  <a:latin typeface="Arial" charset="0"/>
                  <a:ea typeface="굴림" charset="-127"/>
                </a:rPr>
                <a:t>RUP </a:t>
              </a:r>
              <a:r>
                <a:rPr kumimoji="0" lang="ko-KR" altLang="en-US" sz="700" b="1">
                  <a:latin typeface="Arial" charset="0"/>
                  <a:ea typeface="굴림" charset="-127"/>
                </a:rPr>
                <a:t>인스턴스화</a:t>
              </a:r>
            </a:p>
          </p:txBody>
        </p:sp>
        <p:cxnSp>
          <p:nvCxnSpPr>
            <p:cNvPr id="1365007" name="AutoShape 15"/>
            <p:cNvCxnSpPr>
              <a:cxnSpLocks noChangeShapeType="1"/>
              <a:stCxn id="1365001" idx="2"/>
              <a:endCxn id="1365002" idx="0"/>
            </p:cNvCxnSpPr>
            <p:nvPr/>
          </p:nvCxnSpPr>
          <p:spPr bwMode="auto">
            <a:xfrm>
              <a:off x="1646" y="2204"/>
              <a:ext cx="0" cy="1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365008" name="AutoShape 16"/>
            <p:cNvCxnSpPr>
              <a:cxnSpLocks noChangeShapeType="1"/>
              <a:stCxn id="1365002" idx="2"/>
              <a:endCxn id="1365003" idx="0"/>
            </p:cNvCxnSpPr>
            <p:nvPr/>
          </p:nvCxnSpPr>
          <p:spPr bwMode="auto">
            <a:xfrm>
              <a:off x="1646" y="2568"/>
              <a:ext cx="1" cy="1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365009" name="AutoShape 17"/>
            <p:cNvCxnSpPr>
              <a:cxnSpLocks noChangeShapeType="1"/>
              <a:stCxn id="1365003" idx="2"/>
              <a:endCxn id="1365004" idx="0"/>
            </p:cNvCxnSpPr>
            <p:nvPr/>
          </p:nvCxnSpPr>
          <p:spPr bwMode="auto">
            <a:xfrm>
              <a:off x="1647" y="2930"/>
              <a:ext cx="0" cy="1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365010" name="Line 18"/>
            <p:cNvSpPr>
              <a:spLocks noChangeShapeType="1"/>
            </p:cNvSpPr>
            <p:nvPr/>
          </p:nvSpPr>
          <p:spPr bwMode="auto">
            <a:xfrm>
              <a:off x="1895" y="1751"/>
              <a:ext cx="45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5011" name="Line 19"/>
            <p:cNvSpPr>
              <a:spLocks noChangeShapeType="1"/>
            </p:cNvSpPr>
            <p:nvPr/>
          </p:nvSpPr>
          <p:spPr bwMode="auto">
            <a:xfrm>
              <a:off x="1805" y="3475"/>
              <a:ext cx="45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5012" name="Line 20"/>
            <p:cNvSpPr>
              <a:spLocks noChangeShapeType="1"/>
            </p:cNvSpPr>
            <p:nvPr/>
          </p:nvSpPr>
          <p:spPr bwMode="auto">
            <a:xfrm>
              <a:off x="2122" y="1570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5013" name="Line 21"/>
            <p:cNvSpPr>
              <a:spLocks noChangeShapeType="1"/>
            </p:cNvSpPr>
            <p:nvPr/>
          </p:nvSpPr>
          <p:spPr bwMode="auto">
            <a:xfrm flipH="1">
              <a:off x="1623" y="1752"/>
              <a:ext cx="363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5014" name="Line 22"/>
            <p:cNvSpPr>
              <a:spLocks noChangeShapeType="1"/>
            </p:cNvSpPr>
            <p:nvPr/>
          </p:nvSpPr>
          <p:spPr bwMode="auto">
            <a:xfrm>
              <a:off x="2213" y="1752"/>
              <a:ext cx="453" cy="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5015" name="Line 23"/>
            <p:cNvSpPr>
              <a:spLocks noChangeShapeType="1"/>
            </p:cNvSpPr>
            <p:nvPr/>
          </p:nvSpPr>
          <p:spPr bwMode="auto">
            <a:xfrm>
              <a:off x="1669" y="3294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5016" name="Line 24"/>
            <p:cNvSpPr>
              <a:spLocks noChangeShapeType="1"/>
            </p:cNvSpPr>
            <p:nvPr/>
          </p:nvSpPr>
          <p:spPr bwMode="auto">
            <a:xfrm flipH="1">
              <a:off x="2077" y="2704"/>
              <a:ext cx="589" cy="7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5017" name="Line 25"/>
            <p:cNvSpPr>
              <a:spLocks noChangeShapeType="1"/>
            </p:cNvSpPr>
            <p:nvPr/>
          </p:nvSpPr>
          <p:spPr bwMode="auto">
            <a:xfrm>
              <a:off x="2031" y="3475"/>
              <a:ext cx="0" cy="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cxnSp>
          <p:nvCxnSpPr>
            <p:cNvPr id="1365018" name="AutoShape 26"/>
            <p:cNvCxnSpPr>
              <a:cxnSpLocks noChangeShapeType="1"/>
              <a:stCxn id="1365005" idx="2"/>
              <a:endCxn id="1365000" idx="0"/>
            </p:cNvCxnSpPr>
            <p:nvPr/>
          </p:nvCxnSpPr>
          <p:spPr bwMode="auto">
            <a:xfrm flipH="1">
              <a:off x="2009" y="3838"/>
              <a:ext cx="1" cy="1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graphicFrame>
        <p:nvGraphicFramePr>
          <p:cNvPr id="1365033" name="Group 41"/>
          <p:cNvGraphicFramePr>
            <a:graphicFrameLocks noGrp="1"/>
          </p:cNvGraphicFramePr>
          <p:nvPr/>
        </p:nvGraphicFramePr>
        <p:xfrm>
          <a:off x="1815662" y="4877302"/>
          <a:ext cx="6480942" cy="1382128"/>
        </p:xfrm>
        <a:graphic>
          <a:graphicData uri="http://schemas.openxmlformats.org/drawingml/2006/table">
            <a:tbl>
              <a:tblPr/>
              <a:tblGrid>
                <a:gridCol w="671349"/>
                <a:gridCol w="5809593"/>
              </a:tblGrid>
              <a:tr h="33989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활동 </a:t>
                      </a:r>
                      <a:r>
                        <a:rPr kumimoji="1" lang="en-US" altLang="ko-KR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1 </a:t>
                      </a: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요약</a:t>
                      </a:r>
                      <a:r>
                        <a:rPr kumimoji="1" lang="en-US" altLang="ko-KR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: </a:t>
                      </a: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목표 및 기대치 설정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E3F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35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기간</a:t>
                      </a:r>
                    </a:p>
                  </a:txBody>
                  <a:tcPr marL="99064" marR="99064" marT="56701" marB="56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1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일</a:t>
                      </a:r>
                    </a:p>
                  </a:txBody>
                  <a:tcPr marL="99064" marR="99064" marT="56701" marB="56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87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결과</a:t>
                      </a:r>
                    </a:p>
                  </a:txBody>
                  <a:tcPr marL="99064" marR="99064" marT="56701" marB="56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비전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: 2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번째 활동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인도물을 위한 계획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)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에서 계획 될 필요가 있는 목록과 활동들을 포함</a:t>
                      </a:r>
                    </a:p>
                  </a:txBody>
                  <a:tcPr marL="99064" marR="99064" marT="56701" marB="56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파일럿 프로젝트 </a:t>
            </a:r>
            <a:r>
              <a:rPr lang="en-US" altLang="ko-KR"/>
              <a:t>- </a:t>
            </a:r>
            <a:r>
              <a:rPr lang="ko-KR" altLang="en-US"/>
              <a:t>활동 </a:t>
            </a:r>
            <a:r>
              <a:rPr lang="en-US" altLang="ko-KR"/>
              <a:t>2: </a:t>
            </a:r>
            <a:r>
              <a:rPr lang="ko-KR" altLang="en-US"/>
              <a:t>인도물을 위한 계획</a:t>
            </a:r>
          </a:p>
        </p:txBody>
      </p:sp>
      <p:sp>
        <p:nvSpPr>
          <p:cNvPr id="1367043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목표</a:t>
            </a:r>
          </a:p>
          <a:p>
            <a:pPr lvl="1"/>
            <a:r>
              <a:rPr lang="ko-KR" altLang="en-US"/>
              <a:t>인도물을 위한 계획 수립</a:t>
            </a:r>
          </a:p>
          <a:p>
            <a:pPr lvl="2"/>
            <a:r>
              <a:rPr lang="ko-KR" altLang="en-US"/>
              <a:t>활동 </a:t>
            </a:r>
            <a:r>
              <a:rPr lang="en-US" altLang="ko-KR"/>
              <a:t>1 “</a:t>
            </a:r>
            <a:r>
              <a:rPr lang="ko-KR" altLang="en-US"/>
              <a:t>목표 및 기대치 설정” 에서 정의한 목록과 활동들 간의 의존성을</a:t>
            </a:r>
            <a:br>
              <a:rPr lang="ko-KR" altLang="en-US"/>
            </a:br>
            <a:r>
              <a:rPr lang="ko-KR" altLang="en-US"/>
              <a:t>만족하는 계획</a:t>
            </a:r>
          </a:p>
          <a:p>
            <a:pPr lvl="1"/>
            <a:r>
              <a:rPr lang="ko-KR" altLang="en-US"/>
              <a:t>가용한 자원 확립</a:t>
            </a:r>
          </a:p>
          <a:p>
            <a:pPr lvl="1"/>
            <a:r>
              <a:rPr lang="ko-KR" altLang="en-US"/>
              <a:t>요구되는 작업</a:t>
            </a:r>
          </a:p>
          <a:p>
            <a:pPr lvl="2"/>
            <a:r>
              <a:rPr lang="ko-KR" altLang="en-US"/>
              <a:t>핵심 이해관계자를 식별하기</a:t>
            </a:r>
          </a:p>
          <a:p>
            <a:pPr lvl="2"/>
            <a:r>
              <a:rPr lang="ko-KR" altLang="en-US"/>
              <a:t>설치를 위한 계획 세우기</a:t>
            </a:r>
          </a:p>
          <a:p>
            <a:pPr lvl="2"/>
            <a:r>
              <a:rPr lang="ko-KR" altLang="en-US"/>
              <a:t>교육을 위한 계획 세우기</a:t>
            </a:r>
          </a:p>
          <a:p>
            <a:pPr lvl="2"/>
            <a:r>
              <a:rPr lang="ko-KR" altLang="en-US"/>
              <a:t>멘토링을 위한 계획 세우기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315201" y="1979195"/>
            <a:ext cx="1527942" cy="2088983"/>
            <a:chOff x="1305" y="1480"/>
            <a:chExt cx="1724" cy="2630"/>
          </a:xfrm>
        </p:grpSpPr>
        <p:sp>
          <p:nvSpPr>
            <p:cNvPr id="1367045" name="Oval 5"/>
            <p:cNvSpPr>
              <a:spLocks noChangeArrowheads="1"/>
            </p:cNvSpPr>
            <p:nvPr/>
          </p:nvSpPr>
          <p:spPr bwMode="auto">
            <a:xfrm>
              <a:off x="2077" y="1480"/>
              <a:ext cx="91" cy="90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09728" tIns="54864" rIns="109728" bIns="54864" anchor="ctr"/>
            <a:lstStyle/>
            <a:p>
              <a:endParaRPr lang="ko-KR" altLang="en-US"/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941" y="3974"/>
              <a:ext cx="136" cy="136"/>
              <a:chOff x="1420" y="2816"/>
              <a:chExt cx="136" cy="136"/>
            </a:xfrm>
          </p:grpSpPr>
          <p:sp>
            <p:nvSpPr>
              <p:cNvPr id="1367047" name="Oval 7"/>
              <p:cNvSpPr>
                <a:spLocks noChangeArrowheads="1"/>
              </p:cNvSpPr>
              <p:nvPr/>
            </p:nvSpPr>
            <p:spPr bwMode="auto">
              <a:xfrm>
                <a:off x="1442" y="2840"/>
                <a:ext cx="91" cy="90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109728" tIns="54864" rIns="109728" bIns="54864" anchor="ctr"/>
              <a:lstStyle/>
              <a:p>
                <a:endParaRPr lang="ko-KR" altLang="en-US"/>
              </a:p>
            </p:txBody>
          </p:sp>
          <p:sp>
            <p:nvSpPr>
              <p:cNvPr id="1367048" name="Oval 8"/>
              <p:cNvSpPr>
                <a:spLocks noChangeArrowheads="1"/>
              </p:cNvSpPr>
              <p:nvPr/>
            </p:nvSpPr>
            <p:spPr bwMode="auto">
              <a:xfrm>
                <a:off x="1420" y="2816"/>
                <a:ext cx="136" cy="136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109728" tIns="54864" rIns="109728" bIns="54864" anchor="ctr"/>
              <a:lstStyle/>
              <a:p>
                <a:endParaRPr lang="ko-KR" altLang="en-US"/>
              </a:p>
            </p:txBody>
          </p:sp>
        </p:grpSp>
        <p:sp>
          <p:nvSpPr>
            <p:cNvPr id="1367049" name="AutoShape 9"/>
            <p:cNvSpPr>
              <a:spLocks noChangeArrowheads="1"/>
            </p:cNvSpPr>
            <p:nvPr/>
          </p:nvSpPr>
          <p:spPr bwMode="auto">
            <a:xfrm>
              <a:off x="1305" y="1978"/>
              <a:ext cx="681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목표 및 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기대치 설정</a:t>
              </a:r>
            </a:p>
          </p:txBody>
        </p:sp>
        <p:sp>
          <p:nvSpPr>
            <p:cNvPr id="1367050" name="AutoShape 10"/>
            <p:cNvSpPr>
              <a:spLocks noChangeArrowheads="1"/>
            </p:cNvSpPr>
            <p:nvPr/>
          </p:nvSpPr>
          <p:spPr bwMode="auto">
            <a:xfrm>
              <a:off x="1305" y="2342"/>
              <a:ext cx="681" cy="226"/>
            </a:xfrm>
            <a:prstGeom prst="flowChartTerminator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인도물을 위한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계획</a:t>
              </a:r>
            </a:p>
          </p:txBody>
        </p:sp>
        <p:sp>
          <p:nvSpPr>
            <p:cNvPr id="1367051" name="AutoShape 11"/>
            <p:cNvSpPr>
              <a:spLocks noChangeArrowheads="1"/>
            </p:cNvSpPr>
            <p:nvPr/>
          </p:nvSpPr>
          <p:spPr bwMode="auto">
            <a:xfrm>
              <a:off x="1306" y="2704"/>
              <a:ext cx="681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프로젝트 팀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교육</a:t>
              </a:r>
            </a:p>
          </p:txBody>
        </p:sp>
        <p:sp>
          <p:nvSpPr>
            <p:cNvPr id="1367052" name="AutoShape 12"/>
            <p:cNvSpPr>
              <a:spLocks noChangeArrowheads="1"/>
            </p:cNvSpPr>
            <p:nvPr/>
          </p:nvSpPr>
          <p:spPr bwMode="auto">
            <a:xfrm>
              <a:off x="1306" y="3067"/>
              <a:ext cx="681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프로젝트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멘터링</a:t>
              </a:r>
            </a:p>
          </p:txBody>
        </p:sp>
        <p:sp>
          <p:nvSpPr>
            <p:cNvPr id="1367053" name="AutoShape 13"/>
            <p:cNvSpPr>
              <a:spLocks noChangeArrowheads="1"/>
            </p:cNvSpPr>
            <p:nvPr/>
          </p:nvSpPr>
          <p:spPr bwMode="auto">
            <a:xfrm>
              <a:off x="1669" y="3612"/>
              <a:ext cx="681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진척에 대한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평가</a:t>
              </a:r>
            </a:p>
          </p:txBody>
        </p:sp>
        <p:sp>
          <p:nvSpPr>
            <p:cNvPr id="1367054" name="AutoShape 14"/>
            <p:cNvSpPr>
              <a:spLocks noChangeArrowheads="1"/>
            </p:cNvSpPr>
            <p:nvPr/>
          </p:nvSpPr>
          <p:spPr bwMode="auto">
            <a:xfrm>
              <a:off x="2304" y="2478"/>
              <a:ext cx="725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700" b="1">
                  <a:latin typeface="Arial" charset="0"/>
                  <a:ea typeface="굴림" charset="-127"/>
                </a:rPr>
                <a:t>RUP </a:t>
              </a:r>
              <a:r>
                <a:rPr kumimoji="0" lang="ko-KR" altLang="en-US" sz="700" b="1">
                  <a:latin typeface="Arial" charset="0"/>
                  <a:ea typeface="굴림" charset="-127"/>
                </a:rPr>
                <a:t>인스턴스화</a:t>
              </a:r>
            </a:p>
          </p:txBody>
        </p:sp>
        <p:cxnSp>
          <p:nvCxnSpPr>
            <p:cNvPr id="1367055" name="AutoShape 15"/>
            <p:cNvCxnSpPr>
              <a:cxnSpLocks noChangeShapeType="1"/>
              <a:stCxn id="1367049" idx="2"/>
              <a:endCxn id="1367050" idx="0"/>
            </p:cNvCxnSpPr>
            <p:nvPr/>
          </p:nvCxnSpPr>
          <p:spPr bwMode="auto">
            <a:xfrm>
              <a:off x="1646" y="2204"/>
              <a:ext cx="0" cy="1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367056" name="AutoShape 16"/>
            <p:cNvCxnSpPr>
              <a:cxnSpLocks noChangeShapeType="1"/>
              <a:stCxn id="1367050" idx="2"/>
              <a:endCxn id="1367051" idx="0"/>
            </p:cNvCxnSpPr>
            <p:nvPr/>
          </p:nvCxnSpPr>
          <p:spPr bwMode="auto">
            <a:xfrm>
              <a:off x="1646" y="2568"/>
              <a:ext cx="1" cy="1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367057" name="AutoShape 17"/>
            <p:cNvCxnSpPr>
              <a:cxnSpLocks noChangeShapeType="1"/>
              <a:stCxn id="1367051" idx="2"/>
              <a:endCxn id="1367052" idx="0"/>
            </p:cNvCxnSpPr>
            <p:nvPr/>
          </p:nvCxnSpPr>
          <p:spPr bwMode="auto">
            <a:xfrm>
              <a:off x="1647" y="2930"/>
              <a:ext cx="0" cy="1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367058" name="Line 18"/>
            <p:cNvSpPr>
              <a:spLocks noChangeShapeType="1"/>
            </p:cNvSpPr>
            <p:nvPr/>
          </p:nvSpPr>
          <p:spPr bwMode="auto">
            <a:xfrm>
              <a:off x="1895" y="1751"/>
              <a:ext cx="45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7059" name="Line 19"/>
            <p:cNvSpPr>
              <a:spLocks noChangeShapeType="1"/>
            </p:cNvSpPr>
            <p:nvPr/>
          </p:nvSpPr>
          <p:spPr bwMode="auto">
            <a:xfrm>
              <a:off x="1805" y="3475"/>
              <a:ext cx="45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7060" name="Line 20"/>
            <p:cNvSpPr>
              <a:spLocks noChangeShapeType="1"/>
            </p:cNvSpPr>
            <p:nvPr/>
          </p:nvSpPr>
          <p:spPr bwMode="auto">
            <a:xfrm>
              <a:off x="2122" y="1570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7061" name="Line 21"/>
            <p:cNvSpPr>
              <a:spLocks noChangeShapeType="1"/>
            </p:cNvSpPr>
            <p:nvPr/>
          </p:nvSpPr>
          <p:spPr bwMode="auto">
            <a:xfrm flipH="1">
              <a:off x="1623" y="1752"/>
              <a:ext cx="363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7062" name="Line 22"/>
            <p:cNvSpPr>
              <a:spLocks noChangeShapeType="1"/>
            </p:cNvSpPr>
            <p:nvPr/>
          </p:nvSpPr>
          <p:spPr bwMode="auto">
            <a:xfrm>
              <a:off x="2213" y="1752"/>
              <a:ext cx="453" cy="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7063" name="Line 23"/>
            <p:cNvSpPr>
              <a:spLocks noChangeShapeType="1"/>
            </p:cNvSpPr>
            <p:nvPr/>
          </p:nvSpPr>
          <p:spPr bwMode="auto">
            <a:xfrm>
              <a:off x="1669" y="3294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7064" name="Line 24"/>
            <p:cNvSpPr>
              <a:spLocks noChangeShapeType="1"/>
            </p:cNvSpPr>
            <p:nvPr/>
          </p:nvSpPr>
          <p:spPr bwMode="auto">
            <a:xfrm flipH="1">
              <a:off x="2077" y="2704"/>
              <a:ext cx="589" cy="7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7065" name="Line 25"/>
            <p:cNvSpPr>
              <a:spLocks noChangeShapeType="1"/>
            </p:cNvSpPr>
            <p:nvPr/>
          </p:nvSpPr>
          <p:spPr bwMode="auto">
            <a:xfrm>
              <a:off x="2031" y="3475"/>
              <a:ext cx="0" cy="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cxnSp>
          <p:nvCxnSpPr>
            <p:cNvPr id="1367066" name="AutoShape 26"/>
            <p:cNvCxnSpPr>
              <a:cxnSpLocks noChangeShapeType="1"/>
              <a:stCxn id="1367053" idx="2"/>
              <a:endCxn id="1367048" idx="0"/>
            </p:cNvCxnSpPr>
            <p:nvPr/>
          </p:nvCxnSpPr>
          <p:spPr bwMode="auto">
            <a:xfrm flipH="1">
              <a:off x="2009" y="3838"/>
              <a:ext cx="1" cy="1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graphicFrame>
        <p:nvGraphicFramePr>
          <p:cNvPr id="1367081" name="Group 41"/>
          <p:cNvGraphicFramePr>
            <a:graphicFrameLocks noGrp="1"/>
          </p:cNvGraphicFramePr>
          <p:nvPr/>
        </p:nvGraphicFramePr>
        <p:xfrm>
          <a:off x="1859019" y="4409573"/>
          <a:ext cx="6423134" cy="1383632"/>
        </p:xfrm>
        <a:graphic>
          <a:graphicData uri="http://schemas.openxmlformats.org/drawingml/2006/table">
            <a:tbl>
              <a:tblPr/>
              <a:tblGrid>
                <a:gridCol w="664779"/>
                <a:gridCol w="5758355"/>
              </a:tblGrid>
              <a:tr h="33989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활동 </a:t>
                      </a:r>
                      <a:r>
                        <a:rPr kumimoji="1" lang="en-US" altLang="ko-KR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2 </a:t>
                      </a: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요약</a:t>
                      </a:r>
                      <a:r>
                        <a:rPr kumimoji="1" lang="en-US" altLang="ko-KR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: </a:t>
                      </a: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인도물을 위한 계획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E3F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50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기간</a:t>
                      </a:r>
                    </a:p>
                  </a:txBody>
                  <a:tcPr marL="99064" marR="99064" marT="56701" marB="56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1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일</a:t>
                      </a:r>
                    </a:p>
                  </a:txBody>
                  <a:tcPr marL="99064" marR="99064" marT="56701" marB="56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87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결과</a:t>
                      </a:r>
                    </a:p>
                  </a:txBody>
                  <a:tcPr marL="99064" marR="99064" marT="56701" marB="56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인도물 계획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: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구성 목록과 활동이 발생하는 시기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장소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이에 참여하는 인원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예상되는 비용을 포함</a:t>
                      </a:r>
                    </a:p>
                  </a:txBody>
                  <a:tcPr marL="99064" marR="99064" marT="56701" marB="56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파일럿 프로젝트 </a:t>
            </a:r>
            <a:r>
              <a:rPr lang="en-US" altLang="ko-KR"/>
              <a:t>- </a:t>
            </a:r>
            <a:r>
              <a:rPr lang="ko-KR" altLang="en-US"/>
              <a:t>활동 </a:t>
            </a:r>
            <a:r>
              <a:rPr lang="en-US" altLang="ko-KR"/>
              <a:t>3: RUP </a:t>
            </a:r>
            <a:r>
              <a:rPr lang="ko-KR" altLang="en-US"/>
              <a:t>인스턴스화</a:t>
            </a:r>
          </a:p>
        </p:txBody>
      </p:sp>
      <p:sp>
        <p:nvSpPr>
          <p:cNvPr id="1368067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목표</a:t>
            </a:r>
          </a:p>
          <a:p>
            <a:pPr lvl="1"/>
            <a:r>
              <a:rPr lang="ko-KR" altLang="en-US"/>
              <a:t>특정 프로젝트나 특정 조직을 위한 개발 케이스 작성</a:t>
            </a:r>
          </a:p>
          <a:p>
            <a:pPr lvl="1"/>
            <a:r>
              <a:rPr lang="ko-KR" altLang="en-US"/>
              <a:t>수행 활동은 병렬적으로 수행되고</a:t>
            </a:r>
            <a:r>
              <a:rPr lang="en-US" altLang="ko-KR"/>
              <a:t>, </a:t>
            </a:r>
            <a:r>
              <a:rPr lang="ko-KR" altLang="en-US"/>
              <a:t>다음과 같이 구성</a:t>
            </a:r>
          </a:p>
          <a:p>
            <a:pPr lvl="2"/>
            <a:r>
              <a:rPr lang="ko-KR" altLang="en-US"/>
              <a:t>핵심 이해관계자 교육하기</a:t>
            </a:r>
          </a:p>
          <a:p>
            <a:pPr lvl="2"/>
            <a:r>
              <a:rPr lang="ko-KR" altLang="en-US"/>
              <a:t>조직 평가하기</a:t>
            </a:r>
          </a:p>
          <a:p>
            <a:pPr lvl="2"/>
            <a:r>
              <a:rPr lang="ko-KR" altLang="en-US"/>
              <a:t>개발 케이스 작성하기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298121" y="908384"/>
            <a:ext cx="1527941" cy="2088983"/>
            <a:chOff x="1305" y="1480"/>
            <a:chExt cx="1724" cy="2630"/>
          </a:xfrm>
        </p:grpSpPr>
        <p:sp>
          <p:nvSpPr>
            <p:cNvPr id="1368069" name="Oval 5"/>
            <p:cNvSpPr>
              <a:spLocks noChangeArrowheads="1"/>
            </p:cNvSpPr>
            <p:nvPr/>
          </p:nvSpPr>
          <p:spPr bwMode="auto">
            <a:xfrm>
              <a:off x="2077" y="1480"/>
              <a:ext cx="91" cy="90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09728" tIns="54864" rIns="109728" bIns="54864" anchor="ctr"/>
            <a:lstStyle/>
            <a:p>
              <a:endParaRPr lang="ko-KR" altLang="en-US"/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941" y="3974"/>
              <a:ext cx="136" cy="136"/>
              <a:chOff x="1420" y="2816"/>
              <a:chExt cx="136" cy="136"/>
            </a:xfrm>
          </p:grpSpPr>
          <p:sp>
            <p:nvSpPr>
              <p:cNvPr id="1368071" name="Oval 7"/>
              <p:cNvSpPr>
                <a:spLocks noChangeArrowheads="1"/>
              </p:cNvSpPr>
              <p:nvPr/>
            </p:nvSpPr>
            <p:spPr bwMode="auto">
              <a:xfrm>
                <a:off x="1442" y="2840"/>
                <a:ext cx="91" cy="90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109728" tIns="54864" rIns="109728" bIns="54864" anchor="ctr"/>
              <a:lstStyle/>
              <a:p>
                <a:endParaRPr lang="ko-KR" altLang="en-US"/>
              </a:p>
            </p:txBody>
          </p:sp>
          <p:sp>
            <p:nvSpPr>
              <p:cNvPr id="1368072" name="Oval 8"/>
              <p:cNvSpPr>
                <a:spLocks noChangeArrowheads="1"/>
              </p:cNvSpPr>
              <p:nvPr/>
            </p:nvSpPr>
            <p:spPr bwMode="auto">
              <a:xfrm>
                <a:off x="1420" y="2816"/>
                <a:ext cx="136" cy="136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109728" tIns="54864" rIns="109728" bIns="54864" anchor="ctr"/>
              <a:lstStyle/>
              <a:p>
                <a:endParaRPr lang="ko-KR" altLang="en-US"/>
              </a:p>
            </p:txBody>
          </p:sp>
        </p:grpSp>
        <p:sp>
          <p:nvSpPr>
            <p:cNvPr id="1368073" name="AutoShape 9"/>
            <p:cNvSpPr>
              <a:spLocks noChangeArrowheads="1"/>
            </p:cNvSpPr>
            <p:nvPr/>
          </p:nvSpPr>
          <p:spPr bwMode="auto">
            <a:xfrm>
              <a:off x="1305" y="1978"/>
              <a:ext cx="681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목표 및 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기대치 설정</a:t>
              </a:r>
            </a:p>
          </p:txBody>
        </p:sp>
        <p:sp>
          <p:nvSpPr>
            <p:cNvPr id="1368074" name="AutoShape 10"/>
            <p:cNvSpPr>
              <a:spLocks noChangeArrowheads="1"/>
            </p:cNvSpPr>
            <p:nvPr/>
          </p:nvSpPr>
          <p:spPr bwMode="auto">
            <a:xfrm>
              <a:off x="1305" y="2342"/>
              <a:ext cx="681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인도물을 위한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계획</a:t>
              </a:r>
            </a:p>
          </p:txBody>
        </p:sp>
        <p:sp>
          <p:nvSpPr>
            <p:cNvPr id="1368075" name="AutoShape 11"/>
            <p:cNvSpPr>
              <a:spLocks noChangeArrowheads="1"/>
            </p:cNvSpPr>
            <p:nvPr/>
          </p:nvSpPr>
          <p:spPr bwMode="auto">
            <a:xfrm>
              <a:off x="1306" y="2704"/>
              <a:ext cx="681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프로젝트 팀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교육</a:t>
              </a:r>
            </a:p>
          </p:txBody>
        </p:sp>
        <p:sp>
          <p:nvSpPr>
            <p:cNvPr id="1368076" name="AutoShape 12"/>
            <p:cNvSpPr>
              <a:spLocks noChangeArrowheads="1"/>
            </p:cNvSpPr>
            <p:nvPr/>
          </p:nvSpPr>
          <p:spPr bwMode="auto">
            <a:xfrm>
              <a:off x="1306" y="3067"/>
              <a:ext cx="681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프로젝트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멘터링</a:t>
              </a:r>
            </a:p>
          </p:txBody>
        </p:sp>
        <p:sp>
          <p:nvSpPr>
            <p:cNvPr id="1368077" name="AutoShape 13"/>
            <p:cNvSpPr>
              <a:spLocks noChangeArrowheads="1"/>
            </p:cNvSpPr>
            <p:nvPr/>
          </p:nvSpPr>
          <p:spPr bwMode="auto">
            <a:xfrm>
              <a:off x="1669" y="3612"/>
              <a:ext cx="681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진척에 대한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평가</a:t>
              </a:r>
            </a:p>
          </p:txBody>
        </p:sp>
        <p:sp>
          <p:nvSpPr>
            <p:cNvPr id="1368078" name="AutoShape 14"/>
            <p:cNvSpPr>
              <a:spLocks noChangeArrowheads="1"/>
            </p:cNvSpPr>
            <p:nvPr/>
          </p:nvSpPr>
          <p:spPr bwMode="auto">
            <a:xfrm>
              <a:off x="2304" y="2478"/>
              <a:ext cx="725" cy="226"/>
            </a:xfrm>
            <a:prstGeom prst="flowChartTerminator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700" b="1">
                  <a:latin typeface="Arial" charset="0"/>
                  <a:ea typeface="굴림" charset="-127"/>
                </a:rPr>
                <a:t>RUP </a:t>
              </a:r>
              <a:r>
                <a:rPr kumimoji="0" lang="ko-KR" altLang="en-US" sz="700" b="1">
                  <a:latin typeface="Arial" charset="0"/>
                  <a:ea typeface="굴림" charset="-127"/>
                </a:rPr>
                <a:t>인스턴스화</a:t>
              </a:r>
            </a:p>
          </p:txBody>
        </p:sp>
        <p:cxnSp>
          <p:nvCxnSpPr>
            <p:cNvPr id="1368079" name="AutoShape 15"/>
            <p:cNvCxnSpPr>
              <a:cxnSpLocks noChangeShapeType="1"/>
              <a:stCxn id="1368073" idx="2"/>
              <a:endCxn id="1368074" idx="0"/>
            </p:cNvCxnSpPr>
            <p:nvPr/>
          </p:nvCxnSpPr>
          <p:spPr bwMode="auto">
            <a:xfrm>
              <a:off x="1646" y="2204"/>
              <a:ext cx="0" cy="1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368080" name="AutoShape 16"/>
            <p:cNvCxnSpPr>
              <a:cxnSpLocks noChangeShapeType="1"/>
              <a:stCxn id="1368074" idx="2"/>
              <a:endCxn id="1368075" idx="0"/>
            </p:cNvCxnSpPr>
            <p:nvPr/>
          </p:nvCxnSpPr>
          <p:spPr bwMode="auto">
            <a:xfrm>
              <a:off x="1646" y="2568"/>
              <a:ext cx="1" cy="1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368081" name="AutoShape 17"/>
            <p:cNvCxnSpPr>
              <a:cxnSpLocks noChangeShapeType="1"/>
              <a:stCxn id="1368075" idx="2"/>
              <a:endCxn id="1368076" idx="0"/>
            </p:cNvCxnSpPr>
            <p:nvPr/>
          </p:nvCxnSpPr>
          <p:spPr bwMode="auto">
            <a:xfrm>
              <a:off x="1647" y="2930"/>
              <a:ext cx="0" cy="1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368082" name="Line 18"/>
            <p:cNvSpPr>
              <a:spLocks noChangeShapeType="1"/>
            </p:cNvSpPr>
            <p:nvPr/>
          </p:nvSpPr>
          <p:spPr bwMode="auto">
            <a:xfrm>
              <a:off x="1895" y="1751"/>
              <a:ext cx="45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8083" name="Line 19"/>
            <p:cNvSpPr>
              <a:spLocks noChangeShapeType="1"/>
            </p:cNvSpPr>
            <p:nvPr/>
          </p:nvSpPr>
          <p:spPr bwMode="auto">
            <a:xfrm>
              <a:off x="1805" y="3475"/>
              <a:ext cx="45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8084" name="Line 20"/>
            <p:cNvSpPr>
              <a:spLocks noChangeShapeType="1"/>
            </p:cNvSpPr>
            <p:nvPr/>
          </p:nvSpPr>
          <p:spPr bwMode="auto">
            <a:xfrm>
              <a:off x="2122" y="1570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8085" name="Line 21"/>
            <p:cNvSpPr>
              <a:spLocks noChangeShapeType="1"/>
            </p:cNvSpPr>
            <p:nvPr/>
          </p:nvSpPr>
          <p:spPr bwMode="auto">
            <a:xfrm flipH="1">
              <a:off x="1623" y="1752"/>
              <a:ext cx="363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8086" name="Line 22"/>
            <p:cNvSpPr>
              <a:spLocks noChangeShapeType="1"/>
            </p:cNvSpPr>
            <p:nvPr/>
          </p:nvSpPr>
          <p:spPr bwMode="auto">
            <a:xfrm>
              <a:off x="2213" y="1752"/>
              <a:ext cx="453" cy="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8087" name="Line 23"/>
            <p:cNvSpPr>
              <a:spLocks noChangeShapeType="1"/>
            </p:cNvSpPr>
            <p:nvPr/>
          </p:nvSpPr>
          <p:spPr bwMode="auto">
            <a:xfrm>
              <a:off x="1669" y="3294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8088" name="Line 24"/>
            <p:cNvSpPr>
              <a:spLocks noChangeShapeType="1"/>
            </p:cNvSpPr>
            <p:nvPr/>
          </p:nvSpPr>
          <p:spPr bwMode="auto">
            <a:xfrm flipH="1">
              <a:off x="2077" y="2704"/>
              <a:ext cx="589" cy="7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8089" name="Line 25"/>
            <p:cNvSpPr>
              <a:spLocks noChangeShapeType="1"/>
            </p:cNvSpPr>
            <p:nvPr/>
          </p:nvSpPr>
          <p:spPr bwMode="auto">
            <a:xfrm>
              <a:off x="2031" y="3475"/>
              <a:ext cx="0" cy="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cxnSp>
          <p:nvCxnSpPr>
            <p:cNvPr id="1368090" name="AutoShape 26"/>
            <p:cNvCxnSpPr>
              <a:cxnSpLocks noChangeShapeType="1"/>
              <a:stCxn id="1368077" idx="2"/>
              <a:endCxn id="1368072" idx="0"/>
            </p:cNvCxnSpPr>
            <p:nvPr/>
          </p:nvCxnSpPr>
          <p:spPr bwMode="auto">
            <a:xfrm flipH="1">
              <a:off x="2009" y="3838"/>
              <a:ext cx="1" cy="1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graphicFrame>
        <p:nvGraphicFramePr>
          <p:cNvPr id="1368105" name="Group 41"/>
          <p:cNvGraphicFramePr>
            <a:graphicFrameLocks noGrp="1"/>
          </p:cNvGraphicFramePr>
          <p:nvPr/>
        </p:nvGraphicFramePr>
        <p:xfrm>
          <a:off x="1823545" y="3271086"/>
          <a:ext cx="6286500" cy="1108410"/>
        </p:xfrm>
        <a:graphic>
          <a:graphicData uri="http://schemas.openxmlformats.org/drawingml/2006/table">
            <a:tbl>
              <a:tblPr/>
              <a:tblGrid>
                <a:gridCol w="650328"/>
                <a:gridCol w="5636172"/>
              </a:tblGrid>
              <a:tr h="33989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활동 </a:t>
                      </a:r>
                      <a:r>
                        <a:rPr kumimoji="1" lang="en-US" altLang="ko-KR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3 </a:t>
                      </a: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요약</a:t>
                      </a:r>
                      <a:r>
                        <a:rPr kumimoji="1" lang="en-US" altLang="ko-KR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: RUP </a:t>
                      </a: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인스턴스화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E3F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35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기간</a:t>
                      </a:r>
                    </a:p>
                  </a:txBody>
                  <a:tcPr marL="99064" marR="99064" marT="56701" marB="56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2~10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일</a:t>
                      </a:r>
                    </a:p>
                  </a:txBody>
                  <a:tcPr marL="99064" marR="99064" marT="56701" marB="56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0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결과</a:t>
                      </a:r>
                    </a:p>
                  </a:txBody>
                  <a:tcPr marL="99064" marR="99064" marT="56701" marB="56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개발 케이스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(Word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문서나 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HTML)</a:t>
                      </a:r>
                    </a:p>
                  </a:txBody>
                  <a:tcPr marL="99064" marR="99064" marT="56701" marB="56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파일럿 프로젝트 </a:t>
            </a:r>
            <a:r>
              <a:rPr lang="en-US" altLang="ko-KR"/>
              <a:t>- </a:t>
            </a:r>
            <a:r>
              <a:rPr lang="ko-KR" altLang="en-US"/>
              <a:t>활동 </a:t>
            </a:r>
            <a:r>
              <a:rPr lang="en-US" altLang="ko-KR"/>
              <a:t>4: </a:t>
            </a:r>
            <a:r>
              <a:rPr lang="ko-KR" altLang="en-US"/>
              <a:t>프로젝트 팀 교육</a:t>
            </a:r>
          </a:p>
        </p:txBody>
      </p:sp>
      <p:sp>
        <p:nvSpPr>
          <p:cNvPr id="1369091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목표</a:t>
            </a:r>
          </a:p>
          <a:p>
            <a:pPr lvl="1"/>
            <a:r>
              <a:rPr lang="ko-KR" altLang="en-US"/>
              <a:t>표준 </a:t>
            </a:r>
            <a:r>
              <a:rPr lang="en-US" altLang="ko-KR"/>
              <a:t>RUP </a:t>
            </a:r>
            <a:r>
              <a:rPr lang="ko-KR" altLang="en-US"/>
              <a:t>교육</a:t>
            </a:r>
          </a:p>
          <a:p>
            <a:pPr lvl="1"/>
            <a:r>
              <a:rPr lang="ko-KR" altLang="en-US"/>
              <a:t>특정 프로젝트</a:t>
            </a:r>
            <a:r>
              <a:rPr lang="en-US" altLang="ko-KR"/>
              <a:t>(</a:t>
            </a:r>
            <a:r>
              <a:rPr lang="ko-KR" altLang="en-US"/>
              <a:t>혹은 특정 조직</a:t>
            </a:r>
            <a:r>
              <a:rPr lang="en-US" altLang="ko-KR"/>
              <a:t>)</a:t>
            </a:r>
            <a:r>
              <a:rPr lang="ko-KR" altLang="en-US"/>
              <a:t>에 대하여 최적화 된 교육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298121" y="908384"/>
            <a:ext cx="1527941" cy="2088983"/>
            <a:chOff x="1305" y="1480"/>
            <a:chExt cx="1724" cy="2630"/>
          </a:xfrm>
        </p:grpSpPr>
        <p:sp>
          <p:nvSpPr>
            <p:cNvPr id="1369093" name="Oval 5"/>
            <p:cNvSpPr>
              <a:spLocks noChangeArrowheads="1"/>
            </p:cNvSpPr>
            <p:nvPr/>
          </p:nvSpPr>
          <p:spPr bwMode="auto">
            <a:xfrm>
              <a:off x="2077" y="1480"/>
              <a:ext cx="91" cy="90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09728" tIns="54864" rIns="109728" bIns="54864" anchor="ctr"/>
            <a:lstStyle/>
            <a:p>
              <a:endParaRPr lang="ko-KR" altLang="en-US"/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941" y="3974"/>
              <a:ext cx="136" cy="136"/>
              <a:chOff x="1420" y="2816"/>
              <a:chExt cx="136" cy="136"/>
            </a:xfrm>
          </p:grpSpPr>
          <p:sp>
            <p:nvSpPr>
              <p:cNvPr id="1369095" name="Oval 7"/>
              <p:cNvSpPr>
                <a:spLocks noChangeArrowheads="1"/>
              </p:cNvSpPr>
              <p:nvPr/>
            </p:nvSpPr>
            <p:spPr bwMode="auto">
              <a:xfrm>
                <a:off x="1442" y="2840"/>
                <a:ext cx="91" cy="90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109728" tIns="54864" rIns="109728" bIns="54864" anchor="ctr"/>
              <a:lstStyle/>
              <a:p>
                <a:endParaRPr lang="ko-KR" altLang="en-US"/>
              </a:p>
            </p:txBody>
          </p:sp>
          <p:sp>
            <p:nvSpPr>
              <p:cNvPr id="1369096" name="Oval 8"/>
              <p:cNvSpPr>
                <a:spLocks noChangeArrowheads="1"/>
              </p:cNvSpPr>
              <p:nvPr/>
            </p:nvSpPr>
            <p:spPr bwMode="auto">
              <a:xfrm>
                <a:off x="1420" y="2816"/>
                <a:ext cx="136" cy="136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109728" tIns="54864" rIns="109728" bIns="54864" anchor="ctr"/>
              <a:lstStyle/>
              <a:p>
                <a:endParaRPr lang="ko-KR" altLang="en-US"/>
              </a:p>
            </p:txBody>
          </p:sp>
        </p:grpSp>
        <p:sp>
          <p:nvSpPr>
            <p:cNvPr id="1369097" name="AutoShape 9"/>
            <p:cNvSpPr>
              <a:spLocks noChangeArrowheads="1"/>
            </p:cNvSpPr>
            <p:nvPr/>
          </p:nvSpPr>
          <p:spPr bwMode="auto">
            <a:xfrm>
              <a:off x="1305" y="1978"/>
              <a:ext cx="681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목표 및 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기대치 설정</a:t>
              </a:r>
            </a:p>
          </p:txBody>
        </p:sp>
        <p:sp>
          <p:nvSpPr>
            <p:cNvPr id="1369098" name="AutoShape 10"/>
            <p:cNvSpPr>
              <a:spLocks noChangeArrowheads="1"/>
            </p:cNvSpPr>
            <p:nvPr/>
          </p:nvSpPr>
          <p:spPr bwMode="auto">
            <a:xfrm>
              <a:off x="1305" y="2342"/>
              <a:ext cx="681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인도물을 위한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계획</a:t>
              </a:r>
            </a:p>
          </p:txBody>
        </p:sp>
        <p:sp>
          <p:nvSpPr>
            <p:cNvPr id="1369099" name="AutoShape 11"/>
            <p:cNvSpPr>
              <a:spLocks noChangeArrowheads="1"/>
            </p:cNvSpPr>
            <p:nvPr/>
          </p:nvSpPr>
          <p:spPr bwMode="auto">
            <a:xfrm>
              <a:off x="1306" y="2704"/>
              <a:ext cx="681" cy="226"/>
            </a:xfrm>
            <a:prstGeom prst="flowChartTerminator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프로젝트 팀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교육</a:t>
              </a:r>
            </a:p>
          </p:txBody>
        </p:sp>
        <p:sp>
          <p:nvSpPr>
            <p:cNvPr id="1369100" name="AutoShape 12"/>
            <p:cNvSpPr>
              <a:spLocks noChangeArrowheads="1"/>
            </p:cNvSpPr>
            <p:nvPr/>
          </p:nvSpPr>
          <p:spPr bwMode="auto">
            <a:xfrm>
              <a:off x="1306" y="3067"/>
              <a:ext cx="681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프로젝트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멘터링</a:t>
              </a:r>
            </a:p>
          </p:txBody>
        </p:sp>
        <p:sp>
          <p:nvSpPr>
            <p:cNvPr id="1369101" name="AutoShape 13"/>
            <p:cNvSpPr>
              <a:spLocks noChangeArrowheads="1"/>
            </p:cNvSpPr>
            <p:nvPr/>
          </p:nvSpPr>
          <p:spPr bwMode="auto">
            <a:xfrm>
              <a:off x="1669" y="3612"/>
              <a:ext cx="681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진척에 대한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평가</a:t>
              </a:r>
            </a:p>
          </p:txBody>
        </p:sp>
        <p:sp>
          <p:nvSpPr>
            <p:cNvPr id="1369102" name="AutoShape 14"/>
            <p:cNvSpPr>
              <a:spLocks noChangeArrowheads="1"/>
            </p:cNvSpPr>
            <p:nvPr/>
          </p:nvSpPr>
          <p:spPr bwMode="auto">
            <a:xfrm>
              <a:off x="2304" y="2478"/>
              <a:ext cx="725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700" b="1">
                  <a:latin typeface="Arial" charset="0"/>
                  <a:ea typeface="굴림" charset="-127"/>
                </a:rPr>
                <a:t>RUP </a:t>
              </a:r>
              <a:r>
                <a:rPr kumimoji="0" lang="ko-KR" altLang="en-US" sz="700" b="1">
                  <a:latin typeface="Arial" charset="0"/>
                  <a:ea typeface="굴림" charset="-127"/>
                </a:rPr>
                <a:t>인스턴스화</a:t>
              </a:r>
            </a:p>
          </p:txBody>
        </p:sp>
        <p:cxnSp>
          <p:nvCxnSpPr>
            <p:cNvPr id="1369103" name="AutoShape 15"/>
            <p:cNvCxnSpPr>
              <a:cxnSpLocks noChangeShapeType="1"/>
              <a:stCxn id="1369097" idx="2"/>
              <a:endCxn id="1369098" idx="0"/>
            </p:cNvCxnSpPr>
            <p:nvPr/>
          </p:nvCxnSpPr>
          <p:spPr bwMode="auto">
            <a:xfrm>
              <a:off x="1646" y="2204"/>
              <a:ext cx="0" cy="1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369104" name="AutoShape 16"/>
            <p:cNvCxnSpPr>
              <a:cxnSpLocks noChangeShapeType="1"/>
              <a:stCxn id="1369098" idx="2"/>
              <a:endCxn id="1369099" idx="0"/>
            </p:cNvCxnSpPr>
            <p:nvPr/>
          </p:nvCxnSpPr>
          <p:spPr bwMode="auto">
            <a:xfrm>
              <a:off x="1646" y="2568"/>
              <a:ext cx="1" cy="1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369105" name="AutoShape 17"/>
            <p:cNvCxnSpPr>
              <a:cxnSpLocks noChangeShapeType="1"/>
              <a:stCxn id="1369099" idx="2"/>
              <a:endCxn id="1369100" idx="0"/>
            </p:cNvCxnSpPr>
            <p:nvPr/>
          </p:nvCxnSpPr>
          <p:spPr bwMode="auto">
            <a:xfrm>
              <a:off x="1647" y="2930"/>
              <a:ext cx="0" cy="1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369106" name="Line 18"/>
            <p:cNvSpPr>
              <a:spLocks noChangeShapeType="1"/>
            </p:cNvSpPr>
            <p:nvPr/>
          </p:nvSpPr>
          <p:spPr bwMode="auto">
            <a:xfrm>
              <a:off x="1895" y="1751"/>
              <a:ext cx="45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9107" name="Line 19"/>
            <p:cNvSpPr>
              <a:spLocks noChangeShapeType="1"/>
            </p:cNvSpPr>
            <p:nvPr/>
          </p:nvSpPr>
          <p:spPr bwMode="auto">
            <a:xfrm>
              <a:off x="1805" y="3475"/>
              <a:ext cx="45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9108" name="Line 20"/>
            <p:cNvSpPr>
              <a:spLocks noChangeShapeType="1"/>
            </p:cNvSpPr>
            <p:nvPr/>
          </p:nvSpPr>
          <p:spPr bwMode="auto">
            <a:xfrm>
              <a:off x="2122" y="1570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9109" name="Line 21"/>
            <p:cNvSpPr>
              <a:spLocks noChangeShapeType="1"/>
            </p:cNvSpPr>
            <p:nvPr/>
          </p:nvSpPr>
          <p:spPr bwMode="auto">
            <a:xfrm flipH="1">
              <a:off x="1623" y="1752"/>
              <a:ext cx="363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9110" name="Line 22"/>
            <p:cNvSpPr>
              <a:spLocks noChangeShapeType="1"/>
            </p:cNvSpPr>
            <p:nvPr/>
          </p:nvSpPr>
          <p:spPr bwMode="auto">
            <a:xfrm>
              <a:off x="2213" y="1752"/>
              <a:ext cx="453" cy="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9111" name="Line 23"/>
            <p:cNvSpPr>
              <a:spLocks noChangeShapeType="1"/>
            </p:cNvSpPr>
            <p:nvPr/>
          </p:nvSpPr>
          <p:spPr bwMode="auto">
            <a:xfrm>
              <a:off x="1669" y="3294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9112" name="Line 24"/>
            <p:cNvSpPr>
              <a:spLocks noChangeShapeType="1"/>
            </p:cNvSpPr>
            <p:nvPr/>
          </p:nvSpPr>
          <p:spPr bwMode="auto">
            <a:xfrm flipH="1">
              <a:off x="2077" y="2704"/>
              <a:ext cx="589" cy="7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69113" name="Line 25"/>
            <p:cNvSpPr>
              <a:spLocks noChangeShapeType="1"/>
            </p:cNvSpPr>
            <p:nvPr/>
          </p:nvSpPr>
          <p:spPr bwMode="auto">
            <a:xfrm>
              <a:off x="2031" y="3475"/>
              <a:ext cx="0" cy="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cxnSp>
          <p:nvCxnSpPr>
            <p:cNvPr id="1369114" name="AutoShape 26"/>
            <p:cNvCxnSpPr>
              <a:cxnSpLocks noChangeShapeType="1"/>
              <a:stCxn id="1369101" idx="2"/>
              <a:endCxn id="1369096" idx="0"/>
            </p:cNvCxnSpPr>
            <p:nvPr/>
          </p:nvCxnSpPr>
          <p:spPr bwMode="auto">
            <a:xfrm flipH="1">
              <a:off x="2009" y="3838"/>
              <a:ext cx="1" cy="1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graphicFrame>
        <p:nvGraphicFramePr>
          <p:cNvPr id="1369129" name="Group 41"/>
          <p:cNvGraphicFramePr>
            <a:graphicFrameLocks noGrp="1"/>
          </p:cNvGraphicFramePr>
          <p:nvPr/>
        </p:nvGraphicFramePr>
        <p:xfrm>
          <a:off x="1351893" y="2367215"/>
          <a:ext cx="6117020" cy="1418223"/>
        </p:xfrm>
        <a:graphic>
          <a:graphicData uri="http://schemas.openxmlformats.org/drawingml/2006/table">
            <a:tbl>
              <a:tblPr/>
              <a:tblGrid>
                <a:gridCol w="633248"/>
                <a:gridCol w="5483772"/>
              </a:tblGrid>
              <a:tr h="33989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활동 </a:t>
                      </a:r>
                      <a:r>
                        <a:rPr kumimoji="1" lang="en-US" altLang="ko-KR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4 </a:t>
                      </a: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요약</a:t>
                      </a:r>
                      <a:r>
                        <a:rPr kumimoji="1" lang="en-US" altLang="ko-KR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: </a:t>
                      </a: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프로젝트 팀 교육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E3F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948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기간</a:t>
                      </a:r>
                    </a:p>
                  </a:txBody>
                  <a:tcPr marL="99064" marR="99064" marT="56701" marB="56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2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일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: RUP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기초 교육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½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일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: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킥오프 세션</a:t>
                      </a:r>
                    </a:p>
                  </a:txBody>
                  <a:tcPr marL="99064" marR="99064" marT="56701" marB="56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35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결과</a:t>
                      </a:r>
                    </a:p>
                  </a:txBody>
                  <a:tcPr marL="99064" marR="99064" marT="56701" marB="56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스태프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: RUP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를 사용할 준비가 되어 있고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개발 케이스에 익숙해져 있음</a:t>
                      </a:r>
                    </a:p>
                  </a:txBody>
                  <a:tcPr marL="99064" marR="99064" marT="56701" marB="56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파일럿 프로젝트 </a:t>
            </a:r>
            <a:r>
              <a:rPr lang="en-US" altLang="ko-KR"/>
              <a:t>- </a:t>
            </a:r>
            <a:r>
              <a:rPr lang="ko-KR" altLang="en-US"/>
              <a:t>활동 </a:t>
            </a:r>
            <a:r>
              <a:rPr lang="en-US" altLang="ko-KR"/>
              <a:t>5: </a:t>
            </a:r>
            <a:r>
              <a:rPr lang="ko-KR" altLang="en-US"/>
              <a:t>프로젝트 멘토링</a:t>
            </a:r>
          </a:p>
        </p:txBody>
      </p:sp>
      <p:sp>
        <p:nvSpPr>
          <p:cNvPr id="1370115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목표</a:t>
            </a:r>
          </a:p>
          <a:p>
            <a:pPr lvl="1"/>
            <a:r>
              <a:rPr lang="ko-KR" altLang="en-US"/>
              <a:t>표준 </a:t>
            </a:r>
            <a:r>
              <a:rPr lang="en-US" altLang="ko-KR"/>
              <a:t>RUP</a:t>
            </a:r>
            <a:r>
              <a:rPr lang="ko-KR" altLang="en-US"/>
              <a:t>와 개발 케이스 사용에 대하여 파일럿 프로젝트 팀 멘토링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298121" y="908384"/>
            <a:ext cx="1527941" cy="2088983"/>
            <a:chOff x="1305" y="1480"/>
            <a:chExt cx="1724" cy="2630"/>
          </a:xfrm>
        </p:grpSpPr>
        <p:sp>
          <p:nvSpPr>
            <p:cNvPr id="1370117" name="Oval 5"/>
            <p:cNvSpPr>
              <a:spLocks noChangeArrowheads="1"/>
            </p:cNvSpPr>
            <p:nvPr/>
          </p:nvSpPr>
          <p:spPr bwMode="auto">
            <a:xfrm>
              <a:off x="2077" y="1480"/>
              <a:ext cx="91" cy="90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09728" tIns="54864" rIns="109728" bIns="54864" anchor="ctr"/>
            <a:lstStyle/>
            <a:p>
              <a:endParaRPr lang="ko-KR" altLang="en-US"/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941" y="3974"/>
              <a:ext cx="136" cy="136"/>
              <a:chOff x="1420" y="2816"/>
              <a:chExt cx="136" cy="136"/>
            </a:xfrm>
          </p:grpSpPr>
          <p:sp>
            <p:nvSpPr>
              <p:cNvPr id="1370119" name="Oval 7"/>
              <p:cNvSpPr>
                <a:spLocks noChangeArrowheads="1"/>
              </p:cNvSpPr>
              <p:nvPr/>
            </p:nvSpPr>
            <p:spPr bwMode="auto">
              <a:xfrm>
                <a:off x="1442" y="2840"/>
                <a:ext cx="91" cy="90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109728" tIns="54864" rIns="109728" bIns="54864" anchor="ctr"/>
              <a:lstStyle/>
              <a:p>
                <a:endParaRPr lang="ko-KR" altLang="en-US"/>
              </a:p>
            </p:txBody>
          </p:sp>
          <p:sp>
            <p:nvSpPr>
              <p:cNvPr id="1370120" name="Oval 8"/>
              <p:cNvSpPr>
                <a:spLocks noChangeArrowheads="1"/>
              </p:cNvSpPr>
              <p:nvPr/>
            </p:nvSpPr>
            <p:spPr bwMode="auto">
              <a:xfrm>
                <a:off x="1420" y="2816"/>
                <a:ext cx="136" cy="136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109728" tIns="54864" rIns="109728" bIns="54864" anchor="ctr"/>
              <a:lstStyle/>
              <a:p>
                <a:endParaRPr lang="ko-KR" altLang="en-US"/>
              </a:p>
            </p:txBody>
          </p:sp>
        </p:grpSp>
        <p:sp>
          <p:nvSpPr>
            <p:cNvPr id="1370121" name="AutoShape 9"/>
            <p:cNvSpPr>
              <a:spLocks noChangeArrowheads="1"/>
            </p:cNvSpPr>
            <p:nvPr/>
          </p:nvSpPr>
          <p:spPr bwMode="auto">
            <a:xfrm>
              <a:off x="1305" y="1978"/>
              <a:ext cx="681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목표 및 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기대치 설정</a:t>
              </a:r>
            </a:p>
          </p:txBody>
        </p:sp>
        <p:sp>
          <p:nvSpPr>
            <p:cNvPr id="1370122" name="AutoShape 10"/>
            <p:cNvSpPr>
              <a:spLocks noChangeArrowheads="1"/>
            </p:cNvSpPr>
            <p:nvPr/>
          </p:nvSpPr>
          <p:spPr bwMode="auto">
            <a:xfrm>
              <a:off x="1305" y="2342"/>
              <a:ext cx="681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인도물을 위한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계획</a:t>
              </a:r>
            </a:p>
          </p:txBody>
        </p:sp>
        <p:sp>
          <p:nvSpPr>
            <p:cNvPr id="1370123" name="AutoShape 11"/>
            <p:cNvSpPr>
              <a:spLocks noChangeArrowheads="1"/>
            </p:cNvSpPr>
            <p:nvPr/>
          </p:nvSpPr>
          <p:spPr bwMode="auto">
            <a:xfrm>
              <a:off x="1306" y="2704"/>
              <a:ext cx="681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프로젝트 팀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교육</a:t>
              </a:r>
            </a:p>
          </p:txBody>
        </p:sp>
        <p:sp>
          <p:nvSpPr>
            <p:cNvPr id="1370124" name="AutoShape 12"/>
            <p:cNvSpPr>
              <a:spLocks noChangeArrowheads="1"/>
            </p:cNvSpPr>
            <p:nvPr/>
          </p:nvSpPr>
          <p:spPr bwMode="auto">
            <a:xfrm>
              <a:off x="1306" y="3067"/>
              <a:ext cx="681" cy="226"/>
            </a:xfrm>
            <a:prstGeom prst="flowChartTerminator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프로젝트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멘터링</a:t>
              </a:r>
            </a:p>
          </p:txBody>
        </p:sp>
        <p:sp>
          <p:nvSpPr>
            <p:cNvPr id="1370125" name="AutoShape 13"/>
            <p:cNvSpPr>
              <a:spLocks noChangeArrowheads="1"/>
            </p:cNvSpPr>
            <p:nvPr/>
          </p:nvSpPr>
          <p:spPr bwMode="auto">
            <a:xfrm>
              <a:off x="1669" y="3612"/>
              <a:ext cx="681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진척에 대한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평가</a:t>
              </a:r>
            </a:p>
          </p:txBody>
        </p:sp>
        <p:sp>
          <p:nvSpPr>
            <p:cNvPr id="1370126" name="AutoShape 14"/>
            <p:cNvSpPr>
              <a:spLocks noChangeArrowheads="1"/>
            </p:cNvSpPr>
            <p:nvPr/>
          </p:nvSpPr>
          <p:spPr bwMode="auto">
            <a:xfrm>
              <a:off x="2304" y="2478"/>
              <a:ext cx="725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700" b="1">
                  <a:latin typeface="Arial" charset="0"/>
                  <a:ea typeface="굴림" charset="-127"/>
                </a:rPr>
                <a:t>RUP </a:t>
              </a:r>
              <a:r>
                <a:rPr kumimoji="0" lang="ko-KR" altLang="en-US" sz="700" b="1">
                  <a:latin typeface="Arial" charset="0"/>
                  <a:ea typeface="굴림" charset="-127"/>
                </a:rPr>
                <a:t>인스턴스화</a:t>
              </a:r>
            </a:p>
          </p:txBody>
        </p:sp>
        <p:cxnSp>
          <p:nvCxnSpPr>
            <p:cNvPr id="1370127" name="AutoShape 15"/>
            <p:cNvCxnSpPr>
              <a:cxnSpLocks noChangeShapeType="1"/>
              <a:stCxn id="1370121" idx="2"/>
              <a:endCxn id="1370122" idx="0"/>
            </p:cNvCxnSpPr>
            <p:nvPr/>
          </p:nvCxnSpPr>
          <p:spPr bwMode="auto">
            <a:xfrm>
              <a:off x="1646" y="2204"/>
              <a:ext cx="0" cy="1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370128" name="AutoShape 16"/>
            <p:cNvCxnSpPr>
              <a:cxnSpLocks noChangeShapeType="1"/>
              <a:stCxn id="1370122" idx="2"/>
              <a:endCxn id="1370123" idx="0"/>
            </p:cNvCxnSpPr>
            <p:nvPr/>
          </p:nvCxnSpPr>
          <p:spPr bwMode="auto">
            <a:xfrm>
              <a:off x="1646" y="2568"/>
              <a:ext cx="1" cy="1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370129" name="AutoShape 17"/>
            <p:cNvCxnSpPr>
              <a:cxnSpLocks noChangeShapeType="1"/>
              <a:stCxn id="1370123" idx="2"/>
              <a:endCxn id="1370124" idx="0"/>
            </p:cNvCxnSpPr>
            <p:nvPr/>
          </p:nvCxnSpPr>
          <p:spPr bwMode="auto">
            <a:xfrm>
              <a:off x="1647" y="2930"/>
              <a:ext cx="0" cy="1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370130" name="Line 18"/>
            <p:cNvSpPr>
              <a:spLocks noChangeShapeType="1"/>
            </p:cNvSpPr>
            <p:nvPr/>
          </p:nvSpPr>
          <p:spPr bwMode="auto">
            <a:xfrm>
              <a:off x="1895" y="1751"/>
              <a:ext cx="45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70131" name="Line 19"/>
            <p:cNvSpPr>
              <a:spLocks noChangeShapeType="1"/>
            </p:cNvSpPr>
            <p:nvPr/>
          </p:nvSpPr>
          <p:spPr bwMode="auto">
            <a:xfrm>
              <a:off x="1805" y="3475"/>
              <a:ext cx="45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70132" name="Line 20"/>
            <p:cNvSpPr>
              <a:spLocks noChangeShapeType="1"/>
            </p:cNvSpPr>
            <p:nvPr/>
          </p:nvSpPr>
          <p:spPr bwMode="auto">
            <a:xfrm>
              <a:off x="2122" y="1570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70133" name="Line 21"/>
            <p:cNvSpPr>
              <a:spLocks noChangeShapeType="1"/>
            </p:cNvSpPr>
            <p:nvPr/>
          </p:nvSpPr>
          <p:spPr bwMode="auto">
            <a:xfrm flipH="1">
              <a:off x="1623" y="1752"/>
              <a:ext cx="363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70134" name="Line 22"/>
            <p:cNvSpPr>
              <a:spLocks noChangeShapeType="1"/>
            </p:cNvSpPr>
            <p:nvPr/>
          </p:nvSpPr>
          <p:spPr bwMode="auto">
            <a:xfrm>
              <a:off x="2213" y="1752"/>
              <a:ext cx="453" cy="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70135" name="Line 23"/>
            <p:cNvSpPr>
              <a:spLocks noChangeShapeType="1"/>
            </p:cNvSpPr>
            <p:nvPr/>
          </p:nvSpPr>
          <p:spPr bwMode="auto">
            <a:xfrm>
              <a:off x="1669" y="3294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70136" name="Line 24"/>
            <p:cNvSpPr>
              <a:spLocks noChangeShapeType="1"/>
            </p:cNvSpPr>
            <p:nvPr/>
          </p:nvSpPr>
          <p:spPr bwMode="auto">
            <a:xfrm flipH="1">
              <a:off x="2077" y="2704"/>
              <a:ext cx="589" cy="7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70137" name="Line 25"/>
            <p:cNvSpPr>
              <a:spLocks noChangeShapeType="1"/>
            </p:cNvSpPr>
            <p:nvPr/>
          </p:nvSpPr>
          <p:spPr bwMode="auto">
            <a:xfrm>
              <a:off x="2031" y="3475"/>
              <a:ext cx="0" cy="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cxnSp>
          <p:nvCxnSpPr>
            <p:cNvPr id="1370138" name="AutoShape 26"/>
            <p:cNvCxnSpPr>
              <a:cxnSpLocks noChangeShapeType="1"/>
              <a:stCxn id="1370125" idx="2"/>
              <a:endCxn id="1370120" idx="0"/>
            </p:cNvCxnSpPr>
            <p:nvPr/>
          </p:nvCxnSpPr>
          <p:spPr bwMode="auto">
            <a:xfrm flipH="1">
              <a:off x="2009" y="3838"/>
              <a:ext cx="1" cy="1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graphicFrame>
        <p:nvGraphicFramePr>
          <p:cNvPr id="1370153" name="Group 41"/>
          <p:cNvGraphicFramePr>
            <a:graphicFrameLocks noGrp="1"/>
          </p:cNvGraphicFramePr>
          <p:nvPr/>
        </p:nvGraphicFramePr>
        <p:xfrm>
          <a:off x="1435978" y="2192756"/>
          <a:ext cx="5913383" cy="2279986"/>
        </p:xfrm>
        <a:graphic>
          <a:graphicData uri="http://schemas.openxmlformats.org/drawingml/2006/table">
            <a:tbl>
              <a:tblPr/>
              <a:tblGrid>
                <a:gridCol w="612228"/>
                <a:gridCol w="5301155"/>
              </a:tblGrid>
              <a:tr h="33989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활동 </a:t>
                      </a:r>
                      <a:r>
                        <a:rPr kumimoji="1" lang="en-US" altLang="ko-KR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5 </a:t>
                      </a: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요약</a:t>
                      </a:r>
                      <a:r>
                        <a:rPr kumimoji="1" lang="en-US" altLang="ko-KR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: </a:t>
                      </a: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프로젝트 멘토링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E3F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700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기간</a:t>
                      </a:r>
                    </a:p>
                  </a:txBody>
                  <a:tcPr marL="99064" marR="99064" marT="56701" marB="56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일반적으로 처음 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4-6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주에는 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1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일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/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주 수행하고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이후에는 점차 줄여감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프로젝트 크기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파일럿 프로젝트의 개수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구축 접근방법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완전도에 따라 기간이 유동적임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) </a:t>
                      </a:r>
                    </a:p>
                  </a:txBody>
                  <a:tcPr marL="99064" marR="99064" marT="56701" marB="56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00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결과</a:t>
                      </a:r>
                    </a:p>
                  </a:txBody>
                  <a:tcPr marL="99064" marR="99064" marT="56701" marB="56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프로젝트 팀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: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새로운 프로세스와 도구에 적응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성공여부를 평가하기가 조금 곤란한 활동이다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.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멘터의 경험에 의거하여 멘토링의 정도를 조정한다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.)</a:t>
                      </a:r>
                    </a:p>
                  </a:txBody>
                  <a:tcPr marL="99064" marR="99064" marT="56701" marB="56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파일럿 프로젝트 </a:t>
            </a:r>
            <a:r>
              <a:rPr lang="en-US" altLang="ko-KR"/>
              <a:t>- </a:t>
            </a:r>
            <a:r>
              <a:rPr lang="ko-KR" altLang="en-US"/>
              <a:t>활동 </a:t>
            </a:r>
            <a:r>
              <a:rPr lang="en-US" altLang="ko-KR"/>
              <a:t>6: </a:t>
            </a:r>
            <a:r>
              <a:rPr lang="ko-KR" altLang="en-US"/>
              <a:t>진척에 대한 평가</a:t>
            </a:r>
          </a:p>
        </p:txBody>
      </p:sp>
      <p:sp>
        <p:nvSpPr>
          <p:cNvPr id="1371139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목표</a:t>
            </a:r>
          </a:p>
          <a:p>
            <a:pPr lvl="1"/>
            <a:r>
              <a:rPr lang="ko-KR" altLang="en-US"/>
              <a:t>프로젝트 팀에 의하여 진척에 대한 평가 수행</a:t>
            </a:r>
          </a:p>
          <a:p>
            <a:pPr lvl="1"/>
            <a:r>
              <a:rPr lang="ko-KR" altLang="en-US"/>
              <a:t>핵심 이해관계자와의 인터뷰를 통해 평가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298121" y="908384"/>
            <a:ext cx="1527941" cy="2088983"/>
            <a:chOff x="1305" y="1480"/>
            <a:chExt cx="1724" cy="2630"/>
          </a:xfrm>
        </p:grpSpPr>
        <p:sp>
          <p:nvSpPr>
            <p:cNvPr id="1371141" name="Oval 5"/>
            <p:cNvSpPr>
              <a:spLocks noChangeArrowheads="1"/>
            </p:cNvSpPr>
            <p:nvPr/>
          </p:nvSpPr>
          <p:spPr bwMode="auto">
            <a:xfrm>
              <a:off x="2077" y="1480"/>
              <a:ext cx="91" cy="90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09728" tIns="54864" rIns="109728" bIns="54864" anchor="ctr"/>
            <a:lstStyle/>
            <a:p>
              <a:endParaRPr lang="ko-KR" altLang="en-US"/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941" y="3974"/>
              <a:ext cx="136" cy="136"/>
              <a:chOff x="1420" y="2816"/>
              <a:chExt cx="136" cy="136"/>
            </a:xfrm>
          </p:grpSpPr>
          <p:sp>
            <p:nvSpPr>
              <p:cNvPr id="1371143" name="Oval 7"/>
              <p:cNvSpPr>
                <a:spLocks noChangeArrowheads="1"/>
              </p:cNvSpPr>
              <p:nvPr/>
            </p:nvSpPr>
            <p:spPr bwMode="auto">
              <a:xfrm>
                <a:off x="1442" y="2840"/>
                <a:ext cx="91" cy="90"/>
              </a:xfrm>
              <a:prstGeom prst="ellipse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109728" tIns="54864" rIns="109728" bIns="54864" anchor="ctr"/>
              <a:lstStyle/>
              <a:p>
                <a:endParaRPr lang="ko-KR" altLang="en-US"/>
              </a:p>
            </p:txBody>
          </p:sp>
          <p:sp>
            <p:nvSpPr>
              <p:cNvPr id="1371144" name="Oval 8"/>
              <p:cNvSpPr>
                <a:spLocks noChangeArrowheads="1"/>
              </p:cNvSpPr>
              <p:nvPr/>
            </p:nvSpPr>
            <p:spPr bwMode="auto">
              <a:xfrm>
                <a:off x="1420" y="2816"/>
                <a:ext cx="136" cy="136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109728" tIns="54864" rIns="109728" bIns="54864" anchor="ctr"/>
              <a:lstStyle/>
              <a:p>
                <a:endParaRPr lang="ko-KR" altLang="en-US"/>
              </a:p>
            </p:txBody>
          </p:sp>
        </p:grpSp>
        <p:sp>
          <p:nvSpPr>
            <p:cNvPr id="1371145" name="AutoShape 9"/>
            <p:cNvSpPr>
              <a:spLocks noChangeArrowheads="1"/>
            </p:cNvSpPr>
            <p:nvPr/>
          </p:nvSpPr>
          <p:spPr bwMode="auto">
            <a:xfrm>
              <a:off x="1305" y="1978"/>
              <a:ext cx="681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목표 및 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기대치 설정</a:t>
              </a:r>
            </a:p>
          </p:txBody>
        </p:sp>
        <p:sp>
          <p:nvSpPr>
            <p:cNvPr id="1371146" name="AutoShape 10"/>
            <p:cNvSpPr>
              <a:spLocks noChangeArrowheads="1"/>
            </p:cNvSpPr>
            <p:nvPr/>
          </p:nvSpPr>
          <p:spPr bwMode="auto">
            <a:xfrm>
              <a:off x="1305" y="2342"/>
              <a:ext cx="681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인도물을 위한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계획</a:t>
              </a:r>
            </a:p>
          </p:txBody>
        </p:sp>
        <p:sp>
          <p:nvSpPr>
            <p:cNvPr id="1371147" name="AutoShape 11"/>
            <p:cNvSpPr>
              <a:spLocks noChangeArrowheads="1"/>
            </p:cNvSpPr>
            <p:nvPr/>
          </p:nvSpPr>
          <p:spPr bwMode="auto">
            <a:xfrm>
              <a:off x="1306" y="2704"/>
              <a:ext cx="681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프로젝트 팀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교육</a:t>
              </a:r>
            </a:p>
          </p:txBody>
        </p:sp>
        <p:sp>
          <p:nvSpPr>
            <p:cNvPr id="1371148" name="AutoShape 12"/>
            <p:cNvSpPr>
              <a:spLocks noChangeArrowheads="1"/>
            </p:cNvSpPr>
            <p:nvPr/>
          </p:nvSpPr>
          <p:spPr bwMode="auto">
            <a:xfrm>
              <a:off x="1306" y="3067"/>
              <a:ext cx="681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프로젝트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멘터링</a:t>
              </a:r>
            </a:p>
          </p:txBody>
        </p:sp>
        <p:sp>
          <p:nvSpPr>
            <p:cNvPr id="1371149" name="AutoShape 13"/>
            <p:cNvSpPr>
              <a:spLocks noChangeArrowheads="1"/>
            </p:cNvSpPr>
            <p:nvPr/>
          </p:nvSpPr>
          <p:spPr bwMode="auto">
            <a:xfrm>
              <a:off x="1669" y="3612"/>
              <a:ext cx="681" cy="226"/>
            </a:xfrm>
            <a:prstGeom prst="flowChartTerminator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진척에 대한</a:t>
              </a:r>
            </a:p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700" b="1">
                  <a:latin typeface="Arial" charset="0"/>
                  <a:ea typeface="굴림" charset="-127"/>
                </a:rPr>
                <a:t>평가</a:t>
              </a:r>
            </a:p>
          </p:txBody>
        </p:sp>
        <p:sp>
          <p:nvSpPr>
            <p:cNvPr id="1371150" name="AutoShape 14"/>
            <p:cNvSpPr>
              <a:spLocks noChangeArrowheads="1"/>
            </p:cNvSpPr>
            <p:nvPr/>
          </p:nvSpPr>
          <p:spPr bwMode="auto">
            <a:xfrm>
              <a:off x="2304" y="2478"/>
              <a:ext cx="725" cy="226"/>
            </a:xfrm>
            <a:prstGeom prst="flowChartTerminator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19702" tIns="59851" rIns="119702" bIns="59851" anchor="ctr"/>
            <a:lstStyle/>
            <a:p>
              <a:pPr algn="ctr" defTabSz="996950" eaLnBrk="0" latinLnBrk="0" hangingPunct="0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ko-KR" sz="700" b="1">
                  <a:latin typeface="Arial" charset="0"/>
                  <a:ea typeface="굴림" charset="-127"/>
                </a:rPr>
                <a:t>RUP </a:t>
              </a:r>
              <a:r>
                <a:rPr kumimoji="0" lang="ko-KR" altLang="en-US" sz="700" b="1">
                  <a:latin typeface="Arial" charset="0"/>
                  <a:ea typeface="굴림" charset="-127"/>
                </a:rPr>
                <a:t>인스턴스화</a:t>
              </a:r>
            </a:p>
          </p:txBody>
        </p:sp>
        <p:cxnSp>
          <p:nvCxnSpPr>
            <p:cNvPr id="1371151" name="AutoShape 15"/>
            <p:cNvCxnSpPr>
              <a:cxnSpLocks noChangeShapeType="1"/>
              <a:stCxn id="1371145" idx="2"/>
              <a:endCxn id="1371146" idx="0"/>
            </p:cNvCxnSpPr>
            <p:nvPr/>
          </p:nvCxnSpPr>
          <p:spPr bwMode="auto">
            <a:xfrm>
              <a:off x="1646" y="2204"/>
              <a:ext cx="0" cy="1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371152" name="AutoShape 16"/>
            <p:cNvCxnSpPr>
              <a:cxnSpLocks noChangeShapeType="1"/>
              <a:stCxn id="1371146" idx="2"/>
              <a:endCxn id="1371147" idx="0"/>
            </p:cNvCxnSpPr>
            <p:nvPr/>
          </p:nvCxnSpPr>
          <p:spPr bwMode="auto">
            <a:xfrm>
              <a:off x="1646" y="2568"/>
              <a:ext cx="1" cy="1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371153" name="AutoShape 17"/>
            <p:cNvCxnSpPr>
              <a:cxnSpLocks noChangeShapeType="1"/>
              <a:stCxn id="1371147" idx="2"/>
              <a:endCxn id="1371148" idx="0"/>
            </p:cNvCxnSpPr>
            <p:nvPr/>
          </p:nvCxnSpPr>
          <p:spPr bwMode="auto">
            <a:xfrm>
              <a:off x="1647" y="2930"/>
              <a:ext cx="0" cy="1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371154" name="Line 18"/>
            <p:cNvSpPr>
              <a:spLocks noChangeShapeType="1"/>
            </p:cNvSpPr>
            <p:nvPr/>
          </p:nvSpPr>
          <p:spPr bwMode="auto">
            <a:xfrm>
              <a:off x="1895" y="1751"/>
              <a:ext cx="45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71155" name="Line 19"/>
            <p:cNvSpPr>
              <a:spLocks noChangeShapeType="1"/>
            </p:cNvSpPr>
            <p:nvPr/>
          </p:nvSpPr>
          <p:spPr bwMode="auto">
            <a:xfrm>
              <a:off x="1805" y="3475"/>
              <a:ext cx="45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71156" name="Line 20"/>
            <p:cNvSpPr>
              <a:spLocks noChangeShapeType="1"/>
            </p:cNvSpPr>
            <p:nvPr/>
          </p:nvSpPr>
          <p:spPr bwMode="auto">
            <a:xfrm>
              <a:off x="2122" y="1570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71157" name="Line 21"/>
            <p:cNvSpPr>
              <a:spLocks noChangeShapeType="1"/>
            </p:cNvSpPr>
            <p:nvPr/>
          </p:nvSpPr>
          <p:spPr bwMode="auto">
            <a:xfrm flipH="1">
              <a:off x="1623" y="1752"/>
              <a:ext cx="363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71158" name="Line 22"/>
            <p:cNvSpPr>
              <a:spLocks noChangeShapeType="1"/>
            </p:cNvSpPr>
            <p:nvPr/>
          </p:nvSpPr>
          <p:spPr bwMode="auto">
            <a:xfrm>
              <a:off x="2213" y="1752"/>
              <a:ext cx="453" cy="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71159" name="Line 23"/>
            <p:cNvSpPr>
              <a:spLocks noChangeShapeType="1"/>
            </p:cNvSpPr>
            <p:nvPr/>
          </p:nvSpPr>
          <p:spPr bwMode="auto">
            <a:xfrm>
              <a:off x="1669" y="3294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71160" name="Line 24"/>
            <p:cNvSpPr>
              <a:spLocks noChangeShapeType="1"/>
            </p:cNvSpPr>
            <p:nvPr/>
          </p:nvSpPr>
          <p:spPr bwMode="auto">
            <a:xfrm flipH="1">
              <a:off x="2077" y="2704"/>
              <a:ext cx="589" cy="7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sp>
          <p:nvSpPr>
            <p:cNvPr id="1371161" name="Line 25"/>
            <p:cNvSpPr>
              <a:spLocks noChangeShapeType="1"/>
            </p:cNvSpPr>
            <p:nvPr/>
          </p:nvSpPr>
          <p:spPr bwMode="auto">
            <a:xfrm>
              <a:off x="2031" y="3475"/>
              <a:ext cx="0" cy="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9728" tIns="54864" rIns="109728" bIns="54864" anchor="ctr"/>
            <a:lstStyle/>
            <a:p>
              <a:endParaRPr lang="ko-KR" altLang="en-US"/>
            </a:p>
          </p:txBody>
        </p:sp>
        <p:cxnSp>
          <p:nvCxnSpPr>
            <p:cNvPr id="1371162" name="AutoShape 26"/>
            <p:cNvCxnSpPr>
              <a:cxnSpLocks noChangeShapeType="1"/>
              <a:stCxn id="1371149" idx="2"/>
              <a:endCxn id="1371144" idx="0"/>
            </p:cNvCxnSpPr>
            <p:nvPr/>
          </p:nvCxnSpPr>
          <p:spPr bwMode="auto">
            <a:xfrm flipH="1">
              <a:off x="2009" y="3838"/>
              <a:ext cx="1" cy="1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graphicFrame>
        <p:nvGraphicFramePr>
          <p:cNvPr id="1371177" name="Group 41"/>
          <p:cNvGraphicFramePr>
            <a:graphicFrameLocks noGrp="1"/>
          </p:cNvGraphicFramePr>
          <p:nvPr/>
        </p:nvGraphicFramePr>
        <p:xfrm>
          <a:off x="1480645" y="2356686"/>
          <a:ext cx="6015858" cy="1729540"/>
        </p:xfrm>
        <a:graphic>
          <a:graphicData uri="http://schemas.openxmlformats.org/drawingml/2006/table">
            <a:tbl>
              <a:tblPr/>
              <a:tblGrid>
                <a:gridCol w="622738"/>
                <a:gridCol w="5393120"/>
              </a:tblGrid>
              <a:tr h="33989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활동 </a:t>
                      </a:r>
                      <a:r>
                        <a:rPr kumimoji="1" lang="en-US" altLang="ko-KR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6 </a:t>
                      </a: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요약</a:t>
                      </a:r>
                      <a:r>
                        <a:rPr kumimoji="1" lang="en-US" altLang="ko-KR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: </a:t>
                      </a: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진척에 대한 평가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E3F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61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기간</a:t>
                      </a:r>
                    </a:p>
                  </a:txBody>
                  <a:tcPr marL="99064" marR="99064" marT="56701" marB="56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1-2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일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: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인터뷰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1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일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: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리포트 작성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½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일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: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토의</a:t>
                      </a:r>
                    </a:p>
                  </a:txBody>
                  <a:tcPr marL="99064" marR="99064" marT="56701" marB="56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35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결과</a:t>
                      </a:r>
                    </a:p>
                  </a:txBody>
                  <a:tcPr marL="99064" marR="99064" marT="56701" marB="56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평가 보고서</a:t>
                      </a:r>
                      <a:r>
                        <a:rPr kumimoji="1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: </a:t>
                      </a:r>
                      <a:r>
                        <a:rPr kumimoji="1" lang="ko-KR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체" pitchFamily="49" charset="-127"/>
                        </a:rPr>
                        <a:t>핵심 이해 관계자에게 전달</a:t>
                      </a:r>
                    </a:p>
                  </a:txBody>
                  <a:tcPr marL="99064" marR="99064" marT="56701" marB="567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파일럿 프로젝트 </a:t>
            </a:r>
            <a:r>
              <a:rPr lang="en-US" altLang="ko-KR"/>
              <a:t>- </a:t>
            </a:r>
            <a:r>
              <a:rPr lang="ko-KR" altLang="en-US"/>
              <a:t>성공 및 실패 요인</a:t>
            </a:r>
            <a:r>
              <a:rPr lang="en-US" altLang="ko-KR"/>
              <a:t>(1/2)</a:t>
            </a:r>
          </a:p>
        </p:txBody>
      </p:sp>
      <p:sp>
        <p:nvSpPr>
          <p:cNvPr id="1372163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실패 주요 원인</a:t>
            </a:r>
          </a:p>
          <a:p>
            <a:pPr lvl="1"/>
            <a:r>
              <a:rPr lang="ko-KR" altLang="en-US"/>
              <a:t>프로세스와 도구를 점차적으로 소개하지 않음</a:t>
            </a:r>
          </a:p>
          <a:p>
            <a:pPr lvl="1"/>
            <a:r>
              <a:rPr lang="ko-KR" altLang="en-US"/>
              <a:t>관리에 대한 인식 부족</a:t>
            </a:r>
          </a:p>
          <a:p>
            <a:pPr lvl="1"/>
            <a:r>
              <a:rPr lang="ko-KR" altLang="en-US"/>
              <a:t>스폰서와 이해관계자로부터의 </a:t>
            </a:r>
            <a:r>
              <a:rPr lang="en-US" altLang="ko-KR"/>
              <a:t>(</a:t>
            </a:r>
            <a:r>
              <a:rPr lang="ko-KR" altLang="en-US"/>
              <a:t>필요한 자원 및 요소</a:t>
            </a:r>
            <a:r>
              <a:rPr lang="en-US" altLang="ko-KR"/>
              <a:t>) </a:t>
            </a:r>
            <a:r>
              <a:rPr lang="ko-KR" altLang="en-US"/>
              <a:t>획득 결여</a:t>
            </a:r>
          </a:p>
          <a:p>
            <a:pPr lvl="1"/>
            <a:r>
              <a:rPr lang="ko-KR" altLang="en-US"/>
              <a:t>조직을 변경하고자 하는 의지부족</a:t>
            </a:r>
            <a:r>
              <a:rPr lang="en-US" altLang="ko-KR"/>
              <a:t>/</a:t>
            </a:r>
            <a:r>
              <a:rPr lang="ko-KR" altLang="en-US"/>
              <a:t>역량부족</a:t>
            </a:r>
          </a:p>
          <a:p>
            <a:pPr lvl="1"/>
            <a:r>
              <a:rPr lang="ko-KR" altLang="en-US"/>
              <a:t>비전 및 변경 유도자</a:t>
            </a:r>
            <a:r>
              <a:rPr lang="en-US" altLang="ko-KR"/>
              <a:t>(driver)</a:t>
            </a:r>
            <a:r>
              <a:rPr lang="ko-KR" altLang="en-US"/>
              <a:t>가 불명확</a:t>
            </a:r>
          </a:p>
        </p:txBody>
      </p:sp>
    </p:spTree>
  </p:cSld>
  <p:clrMapOvr>
    <a:masterClrMapping/>
  </p:clrMapOvr>
  <p:transition spd="med">
    <p:fade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파일럿 프로젝트 </a:t>
            </a:r>
            <a:r>
              <a:rPr lang="en-US" altLang="ko-KR"/>
              <a:t>- </a:t>
            </a:r>
            <a:r>
              <a:rPr lang="ko-KR" altLang="en-US"/>
              <a:t>성공 및 실패 요인</a:t>
            </a:r>
            <a:r>
              <a:rPr lang="en-US" altLang="ko-KR"/>
              <a:t>(2/2)</a:t>
            </a:r>
          </a:p>
        </p:txBody>
      </p:sp>
      <p:sp>
        <p:nvSpPr>
          <p:cNvPr id="1373187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성공을 위한 전략</a:t>
            </a:r>
          </a:p>
          <a:p>
            <a:pPr lvl="1"/>
            <a:r>
              <a:rPr lang="ko-KR" altLang="en-US"/>
              <a:t>프로젝트와 조직의 평가 수행</a:t>
            </a:r>
          </a:p>
          <a:p>
            <a:pPr lvl="1"/>
            <a:r>
              <a:rPr lang="ko-KR" altLang="en-US"/>
              <a:t>프로세스와 도구를 점차적으로 구축</a:t>
            </a:r>
          </a:p>
          <a:p>
            <a:pPr lvl="1"/>
            <a:r>
              <a:rPr lang="ko-KR" altLang="en-US"/>
              <a:t>관리 및 계획</a:t>
            </a:r>
          </a:p>
          <a:p>
            <a:pPr lvl="1"/>
            <a:r>
              <a:rPr lang="ko-KR" altLang="en-US"/>
              <a:t>멘터를 적용</a:t>
            </a:r>
          </a:p>
          <a:p>
            <a:pPr lvl="1"/>
            <a:r>
              <a:rPr lang="ko-KR" altLang="en-US"/>
              <a:t>프로세스 경험을 전파</a:t>
            </a:r>
          </a:p>
          <a:p>
            <a:pPr lvl="1"/>
            <a:r>
              <a:rPr lang="ko-KR" altLang="en-US"/>
              <a:t>실용주의적 접근</a:t>
            </a:r>
          </a:p>
          <a:p>
            <a:pPr lvl="1"/>
            <a:r>
              <a:rPr lang="ko-KR" altLang="en-US"/>
              <a:t>인원에 대한 교육</a:t>
            </a:r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프로젝트 이해 </a:t>
            </a:r>
            <a:r>
              <a:rPr lang="en-US" altLang="ko-KR" smtClean="0"/>
              <a:t>- </a:t>
            </a:r>
            <a:r>
              <a:rPr lang="ko-KR" altLang="en-US" smtClean="0"/>
              <a:t>시스템 구조</a:t>
            </a:r>
            <a:endParaRPr lang="ko-KR" altLang="en-US"/>
          </a:p>
        </p:txBody>
      </p:sp>
      <p:sp>
        <p:nvSpPr>
          <p:cNvPr id="580611" name="Rectangle 1027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컴포넌트 기반 개발</a:t>
            </a:r>
          </a:p>
          <a:p>
            <a:r>
              <a:rPr lang="en-US" altLang="ko-KR"/>
              <a:t>XML </a:t>
            </a:r>
            <a:r>
              <a:rPr lang="ko-KR" altLang="en-US"/>
              <a:t>데이터 변형</a:t>
            </a:r>
          </a:p>
          <a:p>
            <a:r>
              <a:rPr lang="ko-KR" altLang="en-US"/>
              <a:t>편집 가능한 포탈 뷰</a:t>
            </a:r>
          </a:p>
          <a:p>
            <a:r>
              <a:rPr lang="en-US" altLang="ko-KR"/>
              <a:t>EMI (Element Management Interface)</a:t>
            </a:r>
          </a:p>
          <a:p>
            <a:r>
              <a:rPr lang="en-US" altLang="ko-KR"/>
              <a:t>SPI (Service Plug-In</a:t>
            </a:r>
            <a:r>
              <a:rPr lang="en-US" altLang="ko-KR" smtClean="0"/>
              <a:t>)</a:t>
            </a:r>
            <a:endParaRPr lang="en-US" altLang="ko-KR"/>
          </a:p>
        </p:txBody>
      </p:sp>
      <p:pic>
        <p:nvPicPr>
          <p:cNvPr id="580613" name="Picture 1029" descr="C:\Documents and Settings\tsong\Local Settings\Temp\architecture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3581400"/>
            <a:ext cx="5715000" cy="27813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요약</a:t>
            </a:r>
          </a:p>
        </p:txBody>
      </p:sp>
      <p:sp>
        <p:nvSpPr>
          <p:cNvPr id="1344515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개발 프로세스와 방법론의 차이</a:t>
            </a:r>
          </a:p>
          <a:p>
            <a:r>
              <a:rPr lang="ko-KR" altLang="en-US"/>
              <a:t>개발 프로세스의 구성요소</a:t>
            </a:r>
          </a:p>
          <a:p>
            <a:r>
              <a:rPr lang="ko-KR" altLang="en-US"/>
              <a:t>개발 프로세스 도입을 통한 효과</a:t>
            </a:r>
          </a:p>
        </p:txBody>
      </p:sp>
    </p:spTree>
  </p:cSld>
  <p:clrMapOvr>
    <a:masterClrMapping/>
  </p:clrMapOvr>
  <p:transition spd="med">
    <p:fade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테스트 주도 개발 </a:t>
            </a:r>
            <a:r>
              <a:rPr lang="en-US" altLang="ko-KR" sz="1600" i="1" dirty="0" smtClean="0"/>
              <a:t>Test-Driven Development</a:t>
            </a:r>
            <a:endParaRPr lang="ko-KR" altLang="en-US" i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4.1 </a:t>
            </a:r>
            <a:r>
              <a:rPr lang="ko-KR" altLang="en-US" dirty="0" smtClean="0"/>
              <a:t>테스트 주도 개발과 </a:t>
            </a:r>
            <a:r>
              <a:rPr lang="en-US" altLang="ko-KR" dirty="0" err="1" smtClean="0"/>
              <a:t>JUnit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4.2 </a:t>
            </a:r>
            <a:r>
              <a:rPr lang="ko-KR" altLang="en-US" dirty="0" smtClean="0"/>
              <a:t>테스트 전략</a:t>
            </a:r>
            <a:endParaRPr lang="en-US" altLang="ko-KR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75654" y="4357694"/>
            <a:ext cx="1567046" cy="2128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테스트 주도 개발과 </a:t>
            </a:r>
            <a:r>
              <a:rPr lang="en-US" altLang="ko-KR" dirty="0" err="1" smtClean="0"/>
              <a:t>JUnit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테스트 주도 개발 개요</a:t>
            </a:r>
            <a:endParaRPr lang="en-US" altLang="ko-KR" dirty="0" smtClean="0"/>
          </a:p>
          <a:p>
            <a:r>
              <a:rPr lang="ko-KR" altLang="en-US" dirty="0" smtClean="0"/>
              <a:t>단위 테스트 개념 이해</a:t>
            </a:r>
            <a:endParaRPr lang="en-US" altLang="ko-KR" dirty="0" smtClean="0"/>
          </a:p>
          <a:p>
            <a:r>
              <a:rPr lang="en-US" altLang="ko-KR" dirty="0" err="1" smtClean="0"/>
              <a:t>JUnit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단위 테스트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 주도 개발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TDD</a:t>
            </a:r>
            <a:r>
              <a:rPr lang="ko-KR" altLang="en-US" dirty="0" smtClean="0"/>
              <a:t>의 정의 </a:t>
            </a:r>
          </a:p>
          <a:p>
            <a:pPr lvl="1" eaLnBrk="1" hangingPunct="1"/>
            <a:r>
              <a:rPr lang="ko-KR" altLang="en-US" dirty="0" smtClean="0"/>
              <a:t>테스트 코드를 먼저 작성하고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테스트를 통과하는 실제코드를 단계적으로 만들어 가면서 중복되는 것들은 삭제하는 개발 방법론 </a:t>
            </a:r>
          </a:p>
          <a:p>
            <a:pPr lvl="1" eaLnBrk="1" hangingPunct="1"/>
            <a:endParaRPr lang="ko-KR" altLang="en-US" sz="800" dirty="0" smtClean="0"/>
          </a:p>
          <a:p>
            <a:pPr eaLnBrk="1" hangingPunct="1"/>
            <a:r>
              <a:rPr lang="en-US" altLang="ko-KR" dirty="0" smtClean="0"/>
              <a:t>TDD</a:t>
            </a:r>
            <a:r>
              <a:rPr lang="ko-KR" altLang="en-US" dirty="0" smtClean="0"/>
              <a:t>의 목적</a:t>
            </a:r>
          </a:p>
          <a:p>
            <a:pPr lvl="1" eaLnBrk="1" hangingPunct="1"/>
            <a:r>
              <a:rPr lang="en-US" altLang="ko-KR" dirty="0" smtClean="0"/>
              <a:t>Simple code 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en-US" altLang="ko-KR" dirty="0" smtClean="0"/>
              <a:t>TDD</a:t>
            </a:r>
            <a:r>
              <a:rPr lang="ko-KR" altLang="en-US" dirty="0" smtClean="0"/>
              <a:t>의 흐름 </a:t>
            </a:r>
            <a:r>
              <a:rPr lang="en-US" altLang="ko-KR" dirty="0" smtClean="0"/>
              <a:t>(TDD development cycle)</a:t>
            </a:r>
          </a:p>
          <a:p>
            <a:pPr lvl="1" eaLnBrk="1" hangingPunct="1"/>
            <a:endParaRPr lang="en-US" altLang="ko-KR" dirty="0" smtClean="0"/>
          </a:p>
          <a:p>
            <a:pPr lvl="1" eaLnBrk="1" hangingPunct="1">
              <a:buFont typeface="Wingdings 2" pitchFamily="18" charset="2"/>
              <a:buNone/>
            </a:pPr>
            <a:endParaRPr lang="en-US" altLang="ko-KR" dirty="0" smtClean="0"/>
          </a:p>
          <a:p>
            <a:pPr lvl="1" eaLnBrk="1" hangingPunct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AutoShape 53"/>
          <p:cNvSpPr>
            <a:spLocks noChangeArrowheads="1"/>
          </p:cNvSpPr>
          <p:nvPr/>
        </p:nvSpPr>
        <p:spPr bwMode="auto">
          <a:xfrm rot="16200000">
            <a:off x="5715026" y="5260471"/>
            <a:ext cx="1371600" cy="794802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9412"/>
                  <a:invGamma/>
                </a:schemeClr>
              </a:gs>
            </a:gsLst>
            <a:lin ang="5400000" scaled="1"/>
          </a:gradFill>
          <a:ln w="1905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Text Box 58"/>
          <p:cNvSpPr txBox="1">
            <a:spLocks noChangeArrowheads="1"/>
          </p:cNvSpPr>
          <p:nvPr/>
        </p:nvSpPr>
        <p:spPr bwMode="auto">
          <a:xfrm>
            <a:off x="5732610" y="5657873"/>
            <a:ext cx="1336431" cy="3857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Clr>
                <a:srgbClr val="09136F"/>
              </a:buClr>
            </a:pPr>
            <a:r>
              <a:rPr lang="en-US" altLang="ko-KR" sz="1600">
                <a:latin typeface="새굴림" pitchFamily="18" charset="-127"/>
                <a:ea typeface="새굴림" pitchFamily="18" charset="-127"/>
              </a:rPr>
              <a:t>simplicity</a:t>
            </a:r>
          </a:p>
        </p:txBody>
      </p:sp>
      <p:grpSp>
        <p:nvGrpSpPr>
          <p:cNvPr id="7" name="Group 66"/>
          <p:cNvGrpSpPr>
            <a:grpSpLocks/>
          </p:cNvGrpSpPr>
          <p:nvPr/>
        </p:nvGrpSpPr>
        <p:grpSpPr bwMode="auto">
          <a:xfrm>
            <a:off x="1019934" y="3829072"/>
            <a:ext cx="7244862" cy="2671763"/>
            <a:chOff x="384" y="2256"/>
            <a:chExt cx="4944" cy="1683"/>
          </a:xfrm>
        </p:grpSpPr>
        <p:sp>
          <p:nvSpPr>
            <p:cNvPr id="8" name="Text Box 36"/>
            <p:cNvSpPr txBox="1">
              <a:spLocks noChangeArrowheads="1"/>
            </p:cNvSpPr>
            <p:nvPr/>
          </p:nvSpPr>
          <p:spPr bwMode="auto">
            <a:xfrm>
              <a:off x="2064" y="2784"/>
              <a:ext cx="920" cy="47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  <a:buClr>
                  <a:srgbClr val="09136F"/>
                </a:buClr>
              </a:pPr>
              <a:r>
                <a:rPr lang="en-US" altLang="ko-KR" sz="1800" b="0">
                  <a:solidFill>
                    <a:schemeClr val="bg2"/>
                  </a:solidFill>
                  <a:latin typeface="Courier" charset="0"/>
                  <a:ea typeface="새굴림" pitchFamily="18" charset="-127"/>
                </a:rPr>
                <a:t>Refactoring</a:t>
              </a:r>
            </a:p>
          </p:txBody>
        </p:sp>
        <p:sp>
          <p:nvSpPr>
            <p:cNvPr id="9" name="AutoShape 37"/>
            <p:cNvSpPr>
              <a:spLocks noChangeArrowheads="1"/>
            </p:cNvSpPr>
            <p:nvPr/>
          </p:nvSpPr>
          <p:spPr bwMode="auto">
            <a:xfrm>
              <a:off x="2024" y="2777"/>
              <a:ext cx="912" cy="302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>
                <a:lnSpc>
                  <a:spcPct val="120000"/>
                </a:lnSpc>
                <a:spcBef>
                  <a:spcPct val="10000"/>
                </a:spcBef>
                <a:buClr>
                  <a:srgbClr val="09136F"/>
                </a:buClr>
                <a:buFont typeface="Wingdings" pitchFamily="2" charset="2"/>
                <a:buChar char="q"/>
              </a:pPr>
              <a:endParaRPr lang="ko-KR" altLang="ko-KR" sz="1800" b="0">
                <a:latin typeface="새굴림" pitchFamily="18" charset="-127"/>
                <a:ea typeface="새굴림" pitchFamily="18" charset="-127"/>
              </a:endParaRPr>
            </a:p>
          </p:txBody>
        </p:sp>
        <p:sp>
          <p:nvSpPr>
            <p:cNvPr id="10" name="Text Box 30"/>
            <p:cNvSpPr txBox="1">
              <a:spLocks noChangeArrowheads="1"/>
            </p:cNvSpPr>
            <p:nvPr/>
          </p:nvSpPr>
          <p:spPr bwMode="auto">
            <a:xfrm>
              <a:off x="1528" y="3607"/>
              <a:ext cx="672" cy="26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  <a:buClr>
                  <a:srgbClr val="09136F"/>
                </a:buClr>
              </a:pPr>
              <a:r>
                <a:rPr lang="en-US" altLang="ko-KR" sz="1800" b="0">
                  <a:solidFill>
                    <a:schemeClr val="bg2"/>
                  </a:solidFill>
                  <a:latin typeface="Courier" charset="0"/>
                  <a:ea typeface="새굴림" pitchFamily="18" charset="-127"/>
                </a:rPr>
                <a:t>Test</a:t>
              </a:r>
            </a:p>
          </p:txBody>
        </p:sp>
        <p:sp>
          <p:nvSpPr>
            <p:cNvPr id="11" name="Text Box 33"/>
            <p:cNvSpPr txBox="1">
              <a:spLocks noChangeArrowheads="1"/>
            </p:cNvSpPr>
            <p:nvPr/>
          </p:nvSpPr>
          <p:spPr bwMode="auto">
            <a:xfrm>
              <a:off x="2872" y="3607"/>
              <a:ext cx="672" cy="266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  <a:buClr>
                  <a:srgbClr val="09136F"/>
                </a:buClr>
              </a:pPr>
              <a:r>
                <a:rPr lang="en-US" altLang="ko-KR" sz="1800" b="0">
                  <a:solidFill>
                    <a:schemeClr val="bg2"/>
                  </a:solidFill>
                  <a:latin typeface="Courier" charset="0"/>
                  <a:ea typeface="새굴림" pitchFamily="18" charset="-127"/>
                </a:rPr>
                <a:t>Code</a:t>
              </a:r>
            </a:p>
          </p:txBody>
        </p:sp>
        <p:grpSp>
          <p:nvGrpSpPr>
            <p:cNvPr id="12" name="Group 27"/>
            <p:cNvGrpSpPr>
              <a:grpSpLocks/>
            </p:cNvGrpSpPr>
            <p:nvPr/>
          </p:nvGrpSpPr>
          <p:grpSpPr bwMode="auto">
            <a:xfrm>
              <a:off x="384" y="3608"/>
              <a:ext cx="720" cy="302"/>
              <a:chOff x="384" y="1505"/>
              <a:chExt cx="720" cy="302"/>
            </a:xfrm>
          </p:grpSpPr>
          <p:sp>
            <p:nvSpPr>
              <p:cNvPr id="27" name="AutoShape 23"/>
              <p:cNvSpPr>
                <a:spLocks noChangeArrowheads="1"/>
              </p:cNvSpPr>
              <p:nvPr/>
            </p:nvSpPr>
            <p:spPr bwMode="auto">
              <a:xfrm>
                <a:off x="384" y="1505"/>
                <a:ext cx="720" cy="30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10000"/>
                  </a:spcBef>
                  <a:buClr>
                    <a:srgbClr val="09136F"/>
                  </a:buClr>
                  <a:buFont typeface="Wingdings" pitchFamily="2" charset="2"/>
                  <a:buChar char="q"/>
                </a:pPr>
                <a:endParaRPr lang="ko-KR" altLang="ko-KR" sz="1800" b="0">
                  <a:latin typeface="새굴림" pitchFamily="18" charset="-127"/>
                  <a:ea typeface="새굴림" pitchFamily="18" charset="-127"/>
                </a:endParaRPr>
              </a:p>
            </p:txBody>
          </p:sp>
          <p:sp>
            <p:nvSpPr>
              <p:cNvPr id="28" name="Text Box 24"/>
              <p:cNvSpPr txBox="1">
                <a:spLocks noChangeArrowheads="1"/>
              </p:cNvSpPr>
              <p:nvPr/>
            </p:nvSpPr>
            <p:spPr bwMode="auto">
              <a:xfrm>
                <a:off x="424" y="1512"/>
                <a:ext cx="672" cy="26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50000"/>
                  </a:spcBef>
                  <a:buClr>
                    <a:srgbClr val="09136F"/>
                  </a:buClr>
                </a:pPr>
                <a:r>
                  <a:rPr lang="en-US" altLang="ko-KR" sz="1800" b="0">
                    <a:solidFill>
                      <a:schemeClr val="bg2"/>
                    </a:solidFill>
                    <a:latin typeface="Courier" charset="0"/>
                    <a:ea typeface="새굴림" pitchFamily="18" charset="-127"/>
                  </a:rPr>
                  <a:t>Need</a:t>
                </a:r>
              </a:p>
            </p:txBody>
          </p:sp>
        </p:grpSp>
        <p:sp>
          <p:nvSpPr>
            <p:cNvPr id="13" name="AutoShape 29"/>
            <p:cNvSpPr>
              <a:spLocks noChangeArrowheads="1"/>
            </p:cNvSpPr>
            <p:nvPr/>
          </p:nvSpPr>
          <p:spPr bwMode="auto">
            <a:xfrm>
              <a:off x="1488" y="3600"/>
              <a:ext cx="720" cy="302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>
                <a:lnSpc>
                  <a:spcPct val="120000"/>
                </a:lnSpc>
                <a:spcBef>
                  <a:spcPct val="10000"/>
                </a:spcBef>
                <a:buClr>
                  <a:srgbClr val="09136F"/>
                </a:buClr>
                <a:buFont typeface="Wingdings" pitchFamily="2" charset="2"/>
                <a:buChar char="q"/>
              </a:pPr>
              <a:endParaRPr lang="ko-KR" altLang="ko-KR" sz="1800" b="0">
                <a:latin typeface="새굴림" pitchFamily="18" charset="-127"/>
                <a:ea typeface="새굴림" pitchFamily="18" charset="-127"/>
              </a:endParaRPr>
            </a:p>
          </p:txBody>
        </p:sp>
        <p:sp>
          <p:nvSpPr>
            <p:cNvPr id="14" name="AutoShape 32"/>
            <p:cNvSpPr>
              <a:spLocks noChangeArrowheads="1"/>
            </p:cNvSpPr>
            <p:nvPr/>
          </p:nvSpPr>
          <p:spPr bwMode="auto">
            <a:xfrm>
              <a:off x="2832" y="3600"/>
              <a:ext cx="720" cy="302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>
                <a:lnSpc>
                  <a:spcPct val="120000"/>
                </a:lnSpc>
                <a:spcBef>
                  <a:spcPct val="10000"/>
                </a:spcBef>
                <a:buClr>
                  <a:srgbClr val="09136F"/>
                </a:buClr>
                <a:buFont typeface="Wingdings" pitchFamily="2" charset="2"/>
                <a:buChar char="q"/>
              </a:pPr>
              <a:endParaRPr lang="ko-KR" altLang="ko-KR" sz="1800" b="0">
                <a:latin typeface="새굴림" pitchFamily="18" charset="-127"/>
                <a:ea typeface="새굴림" pitchFamily="18" charset="-127"/>
              </a:endParaRPr>
            </a:p>
          </p:txBody>
        </p:sp>
        <p:sp>
          <p:nvSpPr>
            <p:cNvPr id="15" name="AutoShape 38"/>
            <p:cNvSpPr>
              <a:spLocks noChangeArrowheads="1"/>
            </p:cNvSpPr>
            <p:nvPr/>
          </p:nvSpPr>
          <p:spPr bwMode="auto">
            <a:xfrm>
              <a:off x="2208" y="3168"/>
              <a:ext cx="126" cy="252"/>
            </a:xfrm>
            <a:prstGeom prst="curvedRightArrow">
              <a:avLst>
                <a:gd name="adj1" fmla="val 40000"/>
                <a:gd name="adj2" fmla="val 80000"/>
                <a:gd name="adj3" fmla="val 33333"/>
              </a:avLst>
            </a:prstGeom>
            <a:solidFill>
              <a:schemeClr val="folHlink"/>
            </a:solidFill>
            <a:ln w="1905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6" name="AutoShape 44"/>
            <p:cNvSpPr>
              <a:spLocks noChangeArrowheads="1"/>
            </p:cNvSpPr>
            <p:nvPr/>
          </p:nvSpPr>
          <p:spPr bwMode="auto">
            <a:xfrm rot="10621112">
              <a:off x="2577" y="3230"/>
              <a:ext cx="126" cy="252"/>
            </a:xfrm>
            <a:prstGeom prst="curvedRightArrow">
              <a:avLst>
                <a:gd name="adj1" fmla="val 40000"/>
                <a:gd name="adj2" fmla="val 80000"/>
                <a:gd name="adj3" fmla="val 33333"/>
              </a:avLst>
            </a:prstGeom>
            <a:solidFill>
              <a:schemeClr val="folHlink"/>
            </a:solidFill>
            <a:ln w="1905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7" name="Text Box 45"/>
            <p:cNvSpPr txBox="1">
              <a:spLocks noChangeArrowheads="1"/>
            </p:cNvSpPr>
            <p:nvPr/>
          </p:nvSpPr>
          <p:spPr bwMode="auto">
            <a:xfrm>
              <a:off x="2296" y="3256"/>
              <a:ext cx="384" cy="21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  <a:buClr>
                  <a:srgbClr val="09136F"/>
                </a:buClr>
              </a:pPr>
              <a:r>
                <a:rPr lang="en-US" altLang="ko-KR" sz="1400" b="0">
                  <a:latin typeface="새굴림" pitchFamily="18" charset="-127"/>
                  <a:ea typeface="새굴림" pitchFamily="18" charset="-127"/>
                </a:rPr>
                <a:t>N</a:t>
              </a:r>
            </a:p>
          </p:txBody>
        </p:sp>
        <p:cxnSp>
          <p:nvCxnSpPr>
            <p:cNvPr id="18" name="AutoShape 46"/>
            <p:cNvCxnSpPr>
              <a:cxnSpLocks noChangeShapeType="1"/>
              <a:stCxn id="9" idx="1"/>
              <a:endCxn id="13" idx="0"/>
            </p:cNvCxnSpPr>
            <p:nvPr/>
          </p:nvCxnSpPr>
          <p:spPr bwMode="auto">
            <a:xfrm rot="10800000" flipV="1">
              <a:off x="1848" y="2928"/>
              <a:ext cx="170" cy="666"/>
            </a:xfrm>
            <a:prstGeom prst="bentConnector2">
              <a:avLst/>
            </a:prstGeom>
            <a:noFill/>
            <a:ln w="19050">
              <a:solidFill>
                <a:schemeClr val="hlink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9" name="AutoShape 49"/>
            <p:cNvCxnSpPr>
              <a:cxnSpLocks noChangeShapeType="1"/>
              <a:stCxn id="14" idx="0"/>
              <a:endCxn id="9" idx="3"/>
            </p:cNvCxnSpPr>
            <p:nvPr/>
          </p:nvCxnSpPr>
          <p:spPr bwMode="auto">
            <a:xfrm rot="5400000" flipH="1">
              <a:off x="2734" y="3136"/>
              <a:ext cx="666" cy="250"/>
            </a:xfrm>
            <a:prstGeom prst="bentConnector2">
              <a:avLst/>
            </a:prstGeom>
            <a:noFill/>
            <a:ln w="19050">
              <a:solidFill>
                <a:schemeClr val="hlink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20" name="AutoShape 50"/>
            <p:cNvCxnSpPr>
              <a:cxnSpLocks noChangeShapeType="1"/>
              <a:stCxn id="13" idx="3"/>
              <a:endCxn id="14" idx="1"/>
            </p:cNvCxnSpPr>
            <p:nvPr/>
          </p:nvCxnSpPr>
          <p:spPr bwMode="auto">
            <a:xfrm>
              <a:off x="2214" y="3751"/>
              <a:ext cx="612" cy="0"/>
            </a:xfrm>
            <a:prstGeom prst="straightConnector1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AutoShape 51"/>
            <p:cNvCxnSpPr>
              <a:cxnSpLocks noChangeShapeType="1"/>
              <a:stCxn id="28" idx="3"/>
              <a:endCxn id="13" idx="1"/>
            </p:cNvCxnSpPr>
            <p:nvPr/>
          </p:nvCxnSpPr>
          <p:spPr bwMode="auto">
            <a:xfrm>
              <a:off x="1096" y="3748"/>
              <a:ext cx="386" cy="3"/>
            </a:xfrm>
            <a:prstGeom prst="bentConnector3">
              <a:avLst>
                <a:gd name="adj1" fmla="val 50778"/>
              </a:avLst>
            </a:prstGeom>
            <a:noFill/>
            <a:ln w="19050">
              <a:solidFill>
                <a:schemeClr val="hlink"/>
              </a:solidFill>
              <a:miter lim="800000"/>
              <a:headEnd/>
              <a:tailEnd type="triangle" w="med" len="med"/>
            </a:ln>
          </p:spPr>
        </p:cxnSp>
        <p:sp>
          <p:nvSpPr>
            <p:cNvPr id="22" name="Text Box 54"/>
            <p:cNvSpPr txBox="1">
              <a:spLocks noChangeArrowheads="1"/>
            </p:cNvSpPr>
            <p:nvPr/>
          </p:nvSpPr>
          <p:spPr bwMode="auto">
            <a:xfrm>
              <a:off x="2256" y="3696"/>
              <a:ext cx="528" cy="24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  <a:buClr>
                  <a:srgbClr val="09136F"/>
                </a:buClr>
              </a:pPr>
              <a:r>
                <a:rPr lang="en-US" altLang="ko-KR" sz="1600" b="0">
                  <a:solidFill>
                    <a:srgbClr val="009900"/>
                  </a:solidFill>
                  <a:latin typeface="새굴림" pitchFamily="18" charset="-127"/>
                  <a:ea typeface="새굴림" pitchFamily="18" charset="-127"/>
                </a:rPr>
                <a:t>pass</a:t>
              </a:r>
            </a:p>
          </p:txBody>
        </p:sp>
        <p:sp>
          <p:nvSpPr>
            <p:cNvPr id="23" name="Text Box 56"/>
            <p:cNvSpPr txBox="1">
              <a:spLocks noChangeArrowheads="1"/>
            </p:cNvSpPr>
            <p:nvPr/>
          </p:nvSpPr>
          <p:spPr bwMode="auto">
            <a:xfrm>
              <a:off x="3072" y="3240"/>
              <a:ext cx="912" cy="24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  <a:buClr>
                  <a:srgbClr val="09136F"/>
                </a:buClr>
              </a:pPr>
              <a:r>
                <a:rPr lang="en-US" altLang="ko-KR" sz="1600" b="0">
                  <a:solidFill>
                    <a:srgbClr val="FF0000"/>
                  </a:solidFill>
                  <a:latin typeface="새굴림" pitchFamily="18" charset="-127"/>
                  <a:ea typeface="새굴림" pitchFamily="18" charset="-127"/>
                </a:rPr>
                <a:t>bad smell?</a:t>
              </a:r>
            </a:p>
          </p:txBody>
        </p:sp>
        <p:sp>
          <p:nvSpPr>
            <p:cNvPr id="24" name="Text Box 57"/>
            <p:cNvSpPr txBox="1">
              <a:spLocks noChangeArrowheads="1"/>
            </p:cNvSpPr>
            <p:nvPr/>
          </p:nvSpPr>
          <p:spPr bwMode="auto">
            <a:xfrm>
              <a:off x="1048" y="3216"/>
              <a:ext cx="864" cy="43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  <a:buClr>
                  <a:srgbClr val="09136F"/>
                </a:buClr>
              </a:pPr>
              <a:r>
                <a:rPr lang="en-US" altLang="ko-KR" sz="1600" b="0">
                  <a:solidFill>
                    <a:srgbClr val="0000FF"/>
                  </a:solidFill>
                  <a:latin typeface="새굴림" pitchFamily="18" charset="-127"/>
                  <a:ea typeface="새굴림" pitchFamily="18" charset="-127"/>
                </a:rPr>
                <a:t>simple code</a:t>
              </a:r>
            </a:p>
          </p:txBody>
        </p:sp>
        <p:sp>
          <p:nvSpPr>
            <p:cNvPr id="25" name="Rectangle 60"/>
            <p:cNvSpPr>
              <a:spLocks noChangeArrowheads="1"/>
            </p:cNvSpPr>
            <p:nvPr/>
          </p:nvSpPr>
          <p:spPr bwMode="auto">
            <a:xfrm>
              <a:off x="3360" y="2256"/>
              <a:ext cx="1968" cy="583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prstDash val="dash"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lnSpc>
                  <a:spcPct val="120000"/>
                </a:lnSpc>
                <a:spcBef>
                  <a:spcPct val="50000"/>
                </a:spcBef>
                <a:buClr>
                  <a:srgbClr val="09136F"/>
                </a:buClr>
                <a:buFontTx/>
                <a:buNone/>
              </a:pPr>
              <a:r>
                <a:rPr lang="en-US" altLang="ko-KR" sz="1300" b="0">
                  <a:latin typeface="새굴림" pitchFamily="18" charset="-127"/>
                  <a:ea typeface="새굴림" pitchFamily="18" charset="-127"/>
                </a:rPr>
                <a:t>- </a:t>
              </a:r>
              <a:r>
                <a:rPr lang="ko-KR" altLang="en-US" sz="1300" b="0">
                  <a:latin typeface="새굴림" pitchFamily="18" charset="-127"/>
                  <a:ea typeface="새굴림" pitchFamily="18" charset="-127"/>
                </a:rPr>
                <a:t>가장 간단한 코드가 만들어질 때까지</a:t>
              </a:r>
              <a:r>
                <a:rPr lang="en-US" altLang="ko-KR" sz="1300" b="0">
                  <a:latin typeface="새굴림" pitchFamily="18" charset="-127"/>
                  <a:ea typeface="새굴림" pitchFamily="18" charset="-127"/>
                </a:rPr>
                <a:t>(</a:t>
              </a:r>
              <a:r>
                <a:rPr lang="ko-KR" altLang="en-US" sz="1300" b="0">
                  <a:latin typeface="새굴림" pitchFamily="18" charset="-127"/>
                  <a:ea typeface="새굴림" pitchFamily="18" charset="-127"/>
                </a:rPr>
                <a:t>중복이 없을 때까지</a:t>
              </a:r>
              <a:r>
                <a:rPr lang="en-US" altLang="ko-KR" sz="1300" b="0">
                  <a:latin typeface="새굴림" pitchFamily="18" charset="-127"/>
                  <a:ea typeface="새굴림" pitchFamily="18" charset="-127"/>
                </a:rPr>
                <a:t>)</a:t>
              </a:r>
            </a:p>
            <a:p>
              <a:pPr algn="l">
                <a:lnSpc>
                  <a:spcPct val="120000"/>
                </a:lnSpc>
                <a:spcBef>
                  <a:spcPct val="50000"/>
                </a:spcBef>
                <a:buClr>
                  <a:srgbClr val="09136F"/>
                </a:buClr>
                <a:buFontTx/>
                <a:buNone/>
              </a:pPr>
              <a:r>
                <a:rPr lang="en-US" altLang="ko-KR" sz="1300" b="0">
                  <a:latin typeface="새굴림" pitchFamily="18" charset="-127"/>
                  <a:ea typeface="새굴림" pitchFamily="18" charset="-127"/>
                </a:rPr>
                <a:t>- </a:t>
              </a:r>
              <a:r>
                <a:rPr lang="ko-KR" altLang="en-US" sz="1300" b="0">
                  <a:latin typeface="새굴림" pitchFamily="18" charset="-127"/>
                  <a:ea typeface="새굴림" pitchFamily="18" charset="-127"/>
                </a:rPr>
                <a:t>불안함이 지루함으로 변할 때까지</a:t>
              </a:r>
            </a:p>
          </p:txBody>
        </p:sp>
        <p:sp>
          <p:nvSpPr>
            <p:cNvPr id="26" name="Line 61"/>
            <p:cNvSpPr>
              <a:spLocks noChangeShapeType="1"/>
            </p:cNvSpPr>
            <p:nvPr/>
          </p:nvSpPr>
          <p:spPr bwMode="auto">
            <a:xfrm flipV="1">
              <a:off x="2592" y="2832"/>
              <a:ext cx="768" cy="528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29" name="Rectangle 65"/>
          <p:cNvSpPr>
            <a:spLocks noChangeArrowheads="1"/>
          </p:cNvSpPr>
          <p:nvPr/>
        </p:nvSpPr>
        <p:spPr bwMode="auto">
          <a:xfrm>
            <a:off x="1301287" y="2990873"/>
            <a:ext cx="5838093" cy="683264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 w="19050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  <a:buClr>
                <a:srgbClr val="09136F"/>
              </a:buClr>
            </a:pPr>
            <a:r>
              <a:rPr lang="en-US" altLang="ko-KR" sz="1600" b="0" dirty="0">
                <a:latin typeface="Times New Roman" pitchFamily="18" charset="0"/>
                <a:ea typeface="새굴림" pitchFamily="18" charset="-127"/>
              </a:rPr>
              <a:t>“</a:t>
            </a:r>
            <a:r>
              <a:rPr lang="en-US" altLang="ko-KR" sz="1600" b="1" dirty="0">
                <a:latin typeface="새굴림" pitchFamily="18" charset="-127"/>
                <a:ea typeface="새굴림" pitchFamily="18" charset="-127"/>
              </a:rPr>
              <a:t>Clean code that works!</a:t>
            </a:r>
            <a:r>
              <a:rPr lang="en-US" altLang="ko-KR" sz="1600" b="0" dirty="0">
                <a:latin typeface="새굴림" pitchFamily="18" charset="-127"/>
                <a:ea typeface="새굴림" pitchFamily="18" charset="-127"/>
              </a:rPr>
              <a:t>(</a:t>
            </a:r>
            <a:r>
              <a:rPr lang="ko-KR" altLang="en-US" sz="1600" b="0" dirty="0">
                <a:latin typeface="새굴림" pitchFamily="18" charset="-127"/>
                <a:ea typeface="새굴림" pitchFamily="18" charset="-127"/>
              </a:rPr>
              <a:t>작동하는 깨끗한 코드</a:t>
            </a:r>
            <a:r>
              <a:rPr lang="en-US" altLang="ko-KR" sz="1600" b="0" dirty="0">
                <a:latin typeface="새굴림" pitchFamily="18" charset="-127"/>
                <a:ea typeface="새굴림" pitchFamily="18" charset="-127"/>
              </a:rPr>
              <a:t>)</a:t>
            </a:r>
            <a:r>
              <a:rPr lang="en-US" altLang="ko-KR" sz="1600" b="0" dirty="0">
                <a:latin typeface="Times New Roman" pitchFamily="18" charset="0"/>
                <a:ea typeface="새굴림" pitchFamily="18" charset="-127"/>
              </a:rPr>
              <a:t>”</a:t>
            </a:r>
            <a:r>
              <a:rPr lang="en-US" altLang="ko-KR" sz="1800" b="0" dirty="0">
                <a:latin typeface="새굴림" pitchFamily="18" charset="-127"/>
                <a:ea typeface="새굴림" pitchFamily="18" charset="-127"/>
              </a:rPr>
              <a:t>     </a:t>
            </a:r>
            <a:r>
              <a:rPr lang="en-US" altLang="ko-KR" sz="1400" b="0" dirty="0">
                <a:latin typeface="Times New Roman" pitchFamily="18" charset="0"/>
                <a:ea typeface="새굴림" pitchFamily="18" charset="-127"/>
              </a:rPr>
              <a:t>–</a:t>
            </a:r>
            <a:r>
              <a:rPr lang="en-US" altLang="ko-KR" sz="1400" b="0" dirty="0">
                <a:latin typeface="새굴림" pitchFamily="18" charset="-127"/>
                <a:ea typeface="새굴림" pitchFamily="18" charset="-127"/>
              </a:rPr>
              <a:t> Ron Jeffries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테스트에 대한 잘못된 인식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개발자 테스트</a:t>
            </a:r>
          </a:p>
          <a:p>
            <a:pPr lvl="1"/>
            <a:r>
              <a:rPr lang="ko-KR" altLang="en-US" dirty="0" smtClean="0"/>
              <a:t>테스트 케이스 작성은 불편하며 귀찮은 것이다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진짜 코드를 만들 시간도 부족하다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잘 되는 성공 케이스의 테스트가 성공하면 안심한다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내가 만든 코드는 잘 돌아간다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자만에 의한 테스트 생략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프로젝트에서의 테스트 </a:t>
            </a:r>
          </a:p>
          <a:p>
            <a:pPr lvl="1"/>
            <a:r>
              <a:rPr lang="ko-KR" altLang="en-US" dirty="0" smtClean="0"/>
              <a:t>프로젝트가 끝날 때에만 테스트 하면 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테스트는 꼭 필요하지만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일정에 압박이 오면 축소하거나 생략할 수도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Picture 13" descr="D:\01. 넥스트리\Seminar_20080223_Test\images\일하는 사람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83247" y="4224342"/>
            <a:ext cx="2391507" cy="2590800"/>
          </a:xfrm>
          <a:prstGeom prst="rect">
            <a:avLst/>
          </a:prstGeom>
          <a:noFill/>
        </p:spPr>
      </p:pic>
      <p:sp>
        <p:nvSpPr>
          <p:cNvPr id="6" name="AutoShape 14"/>
          <p:cNvSpPr>
            <a:spLocks noChangeArrowheads="1"/>
          </p:cNvSpPr>
          <p:nvPr/>
        </p:nvSpPr>
        <p:spPr bwMode="auto">
          <a:xfrm>
            <a:off x="3640047" y="4148142"/>
            <a:ext cx="2532185" cy="1905000"/>
          </a:xfrm>
          <a:prstGeom prst="cloudCallout">
            <a:avLst>
              <a:gd name="adj1" fmla="val 66088"/>
              <a:gd name="adj2" fmla="val 1500"/>
            </a:avLst>
          </a:prstGeom>
          <a:solidFill>
            <a:srgbClr val="CCECFF"/>
          </a:solidFill>
          <a:ln w="9525">
            <a:solidFill>
              <a:srgbClr val="006699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ko-KR" sz="1200" b="0"/>
          </a:p>
        </p:txBody>
      </p:sp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3218017" y="4529143"/>
            <a:ext cx="3376246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ko-KR" altLang="en-US" sz="1400" b="0">
                <a:solidFill>
                  <a:srgbClr val="003300"/>
                </a:solidFill>
              </a:rPr>
              <a:t>테스트 짤 시간이 어딨어</a:t>
            </a:r>
            <a:r>
              <a:rPr lang="en-US" altLang="ko-KR" sz="1400" b="0">
                <a:solidFill>
                  <a:srgbClr val="003300"/>
                </a:solidFill>
              </a:rPr>
              <a:t>?</a:t>
            </a:r>
          </a:p>
          <a:p>
            <a:r>
              <a:rPr lang="ko-KR" altLang="en-US" sz="1400" b="0">
                <a:solidFill>
                  <a:srgbClr val="003300"/>
                </a:solidFill>
              </a:rPr>
              <a:t>코딩 할 시간도 부족하단 말야</a:t>
            </a:r>
            <a:r>
              <a:rPr lang="en-US" altLang="ko-KR" sz="1400" b="0">
                <a:solidFill>
                  <a:srgbClr val="003300"/>
                </a:solidFill>
              </a:rPr>
              <a:t>!</a:t>
            </a:r>
          </a:p>
          <a:p>
            <a:r>
              <a:rPr lang="en-US" altLang="ko-KR" sz="1400" b="0">
                <a:solidFill>
                  <a:srgbClr val="003300"/>
                </a:solidFill>
              </a:rPr>
              <a:t>…</a:t>
            </a:r>
          </a:p>
          <a:p>
            <a:r>
              <a:rPr lang="ko-KR" altLang="en-US" sz="1400" b="0">
                <a:solidFill>
                  <a:srgbClr val="003300"/>
                </a:solidFill>
              </a:rPr>
              <a:t>난 테스트 따윈 필요없어</a:t>
            </a:r>
            <a:r>
              <a:rPr lang="en-US" altLang="ko-KR" sz="1400" b="0">
                <a:solidFill>
                  <a:srgbClr val="003300"/>
                </a:solidFill>
              </a:rPr>
              <a:t>!</a:t>
            </a:r>
          </a:p>
          <a:p>
            <a:endParaRPr lang="en-US" altLang="ko-KR">
              <a:solidFill>
                <a:srgbClr val="003300"/>
              </a:solidFill>
            </a:endParaRPr>
          </a:p>
        </p:txBody>
      </p:sp>
      <p:sp>
        <p:nvSpPr>
          <p:cNvPr id="8" name="AutoShape 17"/>
          <p:cNvSpPr>
            <a:spLocks noChangeArrowheads="1"/>
          </p:cNvSpPr>
          <p:nvPr/>
        </p:nvSpPr>
        <p:spPr bwMode="auto">
          <a:xfrm>
            <a:off x="896847" y="4376742"/>
            <a:ext cx="2461846" cy="1524000"/>
          </a:xfrm>
          <a:prstGeom prst="wedgeEllipseCallout">
            <a:avLst>
              <a:gd name="adj1" fmla="val -55356"/>
              <a:gd name="adj2" fmla="val 45000"/>
            </a:avLst>
          </a:prstGeom>
          <a:solidFill>
            <a:srgbClr val="CCECFF"/>
          </a:solidFill>
          <a:ln w="9525">
            <a:solidFill>
              <a:srgbClr val="006699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ko-KR" altLang="ko-KR"/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896847" y="4452943"/>
            <a:ext cx="267286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ko-KR" altLang="en-US" sz="1400" b="0">
                <a:solidFill>
                  <a:srgbClr val="003300"/>
                </a:solidFill>
              </a:rPr>
              <a:t>큰일이군</a:t>
            </a:r>
            <a:r>
              <a:rPr lang="en-US" altLang="ko-KR" sz="1400" b="0">
                <a:solidFill>
                  <a:srgbClr val="003300"/>
                </a:solidFill>
              </a:rPr>
              <a:t>…</a:t>
            </a:r>
          </a:p>
          <a:p>
            <a:r>
              <a:rPr lang="ko-KR" altLang="en-US" sz="1400" b="0">
                <a:solidFill>
                  <a:srgbClr val="003300"/>
                </a:solidFill>
              </a:rPr>
              <a:t>내일이 오픈인데</a:t>
            </a:r>
            <a:r>
              <a:rPr lang="en-US" altLang="ko-KR" sz="1400" b="0">
                <a:solidFill>
                  <a:srgbClr val="003300"/>
                </a:solidFill>
              </a:rPr>
              <a:t>, </a:t>
            </a:r>
            <a:r>
              <a:rPr lang="ko-KR" altLang="en-US" sz="1400" b="0">
                <a:solidFill>
                  <a:srgbClr val="003300"/>
                </a:solidFill>
              </a:rPr>
              <a:t>에러가 많으니</a:t>
            </a:r>
            <a:r>
              <a:rPr lang="en-US" altLang="ko-KR" sz="1400" b="0">
                <a:solidFill>
                  <a:srgbClr val="003300"/>
                </a:solidFill>
              </a:rPr>
              <a:t>…</a:t>
            </a:r>
          </a:p>
          <a:p>
            <a:r>
              <a:rPr lang="ko-KR" altLang="en-US" sz="1400" b="0">
                <a:solidFill>
                  <a:srgbClr val="003300"/>
                </a:solidFill>
              </a:rPr>
              <a:t>박대리</a:t>
            </a:r>
            <a:r>
              <a:rPr lang="en-US" altLang="ko-KR" sz="1400" b="0">
                <a:solidFill>
                  <a:srgbClr val="003300"/>
                </a:solidFill>
              </a:rPr>
              <a:t>!</a:t>
            </a:r>
          </a:p>
          <a:p>
            <a:r>
              <a:rPr lang="ko-KR" altLang="en-US" sz="1400" b="0">
                <a:solidFill>
                  <a:srgbClr val="003300"/>
                </a:solidFill>
              </a:rPr>
              <a:t>밤샘 작업해서라도 오픈해야 해</a:t>
            </a:r>
            <a:r>
              <a:rPr lang="en-US" altLang="ko-KR" sz="1400" b="0">
                <a:solidFill>
                  <a:srgbClr val="003300"/>
                </a:solidFill>
              </a:rPr>
              <a:t>!! </a:t>
            </a:r>
            <a:endParaRPr lang="en-US" altLang="ko-KR">
              <a:solidFill>
                <a:srgbClr val="003300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테스트와 디버깅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테스트</a:t>
            </a:r>
            <a:r>
              <a:rPr lang="en-US" altLang="ko-KR" dirty="0" smtClean="0"/>
              <a:t>(Test)</a:t>
            </a: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오류를 발견하기 위한 방법</a:t>
            </a:r>
          </a:p>
          <a:p>
            <a:pPr lvl="1"/>
            <a:r>
              <a:rPr lang="ko-KR" altLang="en-US" dirty="0" smtClean="0"/>
              <a:t>요구사항 명세서에 했던 가정에 대한 타당성을 검토 </a:t>
            </a:r>
          </a:p>
          <a:p>
            <a:pPr lvl="1"/>
            <a:r>
              <a:rPr lang="ko-KR" altLang="en-US" dirty="0" smtClean="0"/>
              <a:t>요구된 소프트웨어 제품 기능의 타당성 검토</a:t>
            </a:r>
          </a:p>
          <a:p>
            <a:pPr lvl="1">
              <a:buFont typeface="Wingdings 2" pitchFamily="18" charset="2"/>
              <a:buNone/>
            </a:pPr>
            <a:endParaRPr lang="ko-KR" altLang="en-US" dirty="0" smtClean="0"/>
          </a:p>
          <a:p>
            <a:r>
              <a:rPr lang="ko-KR" altLang="en-US" dirty="0" smtClean="0"/>
              <a:t>디버깅</a:t>
            </a:r>
            <a:r>
              <a:rPr lang="en-US" altLang="ko-KR" dirty="0" smtClean="0"/>
              <a:t>(Debugging)</a:t>
            </a: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이미 발견된 오류의 원인을 진단하고 수정하는 방법</a:t>
            </a:r>
          </a:p>
          <a:p>
            <a:pPr lvl="1"/>
            <a:endParaRPr lang="ko-KR" altLang="en-US" dirty="0" smtClean="0">
              <a:latin typeface="굴림" pitchFamily="50" charset="-127"/>
            </a:endParaRPr>
          </a:p>
          <a:p>
            <a:r>
              <a:rPr lang="ko-KR" altLang="en-US" dirty="0" smtClean="0"/>
              <a:t>테스트 </a:t>
            </a:r>
            <a:r>
              <a:rPr lang="en-US" altLang="ko-KR" dirty="0" err="1" smtClean="0">
                <a:latin typeface="Monotype Corsiva" pitchFamily="66" charset="0"/>
              </a:rPr>
              <a:t>vs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디버깅 </a:t>
            </a:r>
          </a:p>
          <a:p>
            <a:pPr lvl="1"/>
            <a:r>
              <a:rPr lang="ko-KR" altLang="en-US" dirty="0" smtClean="0"/>
              <a:t>대다수의 개발자들이 전체 테스트 시간의 많은 부분을 디버깅을 하는데 소요</a:t>
            </a:r>
          </a:p>
          <a:p>
            <a:pPr lvl="1"/>
            <a:r>
              <a:rPr lang="ko-KR" altLang="en-US" dirty="0" smtClean="0"/>
              <a:t>선</a:t>
            </a:r>
            <a:r>
              <a:rPr lang="en-US" altLang="ko-KR" dirty="0" smtClean="0"/>
              <a:t>(</a:t>
            </a:r>
            <a:r>
              <a:rPr lang="ko-KR" altLang="en-US" dirty="0" smtClean="0"/>
              <a:t>先</a:t>
            </a:r>
            <a:r>
              <a:rPr lang="en-US" altLang="ko-KR" dirty="0" smtClean="0"/>
              <a:t>)</a:t>
            </a:r>
            <a:r>
              <a:rPr lang="ko-KR" altLang="en-US" dirty="0" smtClean="0"/>
              <a:t>테스트를 늘리면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디버깅을 통한 오류 수정시간 단축 가능</a:t>
            </a:r>
          </a:p>
          <a:p>
            <a:pPr lvl="1"/>
            <a:r>
              <a:rPr lang="ko-KR" altLang="en-US" u="sng" dirty="0" smtClean="0"/>
              <a:t>에러가 발생 가능한 코드의 작은 부분들에 대한 테스트가 이미 존재한다면</a:t>
            </a:r>
            <a:r>
              <a:rPr lang="en-US" altLang="ko-KR" dirty="0" smtClean="0"/>
              <a:t>, </a:t>
            </a:r>
          </a:p>
          <a:p>
            <a:pPr lvl="1">
              <a:buFont typeface="Wingdings 2" pitchFamily="18" charset="2"/>
              <a:buNone/>
            </a:pPr>
            <a:r>
              <a:rPr lang="en-US" altLang="ko-KR" dirty="0" smtClean="0"/>
              <a:t>     </a:t>
            </a:r>
            <a:r>
              <a:rPr lang="ko-KR" altLang="en-US" dirty="0" smtClean="0"/>
              <a:t>복잡한 프로그램의 오류도 쉽게 발견 가능</a:t>
            </a:r>
          </a:p>
          <a:p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테스트 시간</a:t>
            </a:r>
            <a:endParaRPr lang="ko-KR" altLang="en-US" dirty="0"/>
          </a:p>
        </p:txBody>
      </p:sp>
      <p:sp>
        <p:nvSpPr>
          <p:cNvPr id="5" name="Rectangle 120"/>
          <p:cNvSpPr>
            <a:spLocks noChangeArrowheads="1"/>
          </p:cNvSpPr>
          <p:nvPr/>
        </p:nvSpPr>
        <p:spPr bwMode="auto">
          <a:xfrm>
            <a:off x="285720" y="1773240"/>
            <a:ext cx="7852997" cy="2108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20000"/>
              </a:lnSpc>
              <a:spcBef>
                <a:spcPct val="10000"/>
              </a:spcBef>
              <a:buClr>
                <a:srgbClr val="09136F"/>
              </a:buClr>
            </a:pPr>
            <a:r>
              <a:rPr lang="en-US" altLang="ko-KR" sz="1600" b="0" dirty="0">
                <a:latin typeface="Arial Black" pitchFamily="34" charset="0"/>
                <a:ea typeface="굴림" pitchFamily="50" charset="-127"/>
              </a:rPr>
              <a:t>A</a:t>
            </a:r>
            <a:r>
              <a:rPr lang="en-US" altLang="ko-KR" sz="1400" b="0" dirty="0">
                <a:latin typeface="Arial Black" pitchFamily="34" charset="0"/>
                <a:ea typeface="굴림" pitchFamily="50" charset="-127"/>
              </a:rPr>
              <a:t>. </a:t>
            </a:r>
            <a:r>
              <a:rPr lang="ko-KR" altLang="en-US" sz="1400" b="0" dirty="0">
                <a:latin typeface="새굴림" pitchFamily="18" charset="-127"/>
                <a:ea typeface="새굴림" pitchFamily="18" charset="-127"/>
              </a:rPr>
              <a:t>일반적으로 인용되는 수치는 프로젝트 전체시간의 </a:t>
            </a:r>
            <a:r>
              <a:rPr lang="en-US" altLang="ko-KR" sz="1400" b="0" dirty="0">
                <a:latin typeface="새굴림" pitchFamily="18" charset="-127"/>
                <a:ea typeface="새굴림" pitchFamily="18" charset="-127"/>
              </a:rPr>
              <a:t>50%</a:t>
            </a:r>
            <a:r>
              <a:rPr lang="ko-KR" altLang="en-US" sz="1400" b="0" dirty="0">
                <a:latin typeface="새굴림" pitchFamily="18" charset="-127"/>
                <a:ea typeface="새굴림" pitchFamily="18" charset="-127"/>
              </a:rPr>
              <a:t>이다</a:t>
            </a:r>
            <a:r>
              <a:rPr lang="en-US" altLang="ko-KR" sz="1400" b="0" dirty="0">
                <a:latin typeface="새굴림" pitchFamily="18" charset="-127"/>
                <a:ea typeface="새굴림" pitchFamily="18" charset="-127"/>
              </a:rPr>
              <a:t>.</a:t>
            </a:r>
          </a:p>
          <a:p>
            <a:pPr marL="342900" indent="-342900" algn="l">
              <a:lnSpc>
                <a:spcPct val="120000"/>
              </a:lnSpc>
              <a:spcBef>
                <a:spcPct val="10000"/>
              </a:spcBef>
              <a:buClr>
                <a:srgbClr val="09136F"/>
              </a:buClr>
            </a:pPr>
            <a:r>
              <a:rPr lang="en-US" altLang="ko-KR" sz="1400" b="0" dirty="0">
                <a:latin typeface="새굴림" pitchFamily="18" charset="-127"/>
                <a:ea typeface="새굴림" pitchFamily="18" charset="-127"/>
              </a:rPr>
              <a:t>     </a:t>
            </a:r>
            <a:r>
              <a:rPr lang="ko-KR" altLang="en-US" sz="1400" b="0" dirty="0">
                <a:latin typeface="새굴림" pitchFamily="18" charset="-127"/>
                <a:ea typeface="새굴림" pitchFamily="18" charset="-127"/>
              </a:rPr>
              <a:t>하지만</a:t>
            </a:r>
            <a:r>
              <a:rPr lang="en-US" altLang="ko-KR" sz="1400" b="0" dirty="0"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400" b="0" dirty="0">
                <a:latin typeface="새굴림" pitchFamily="18" charset="-127"/>
                <a:ea typeface="새굴림" pitchFamily="18" charset="-127"/>
              </a:rPr>
              <a:t>이는 테스트와 디버깅을 합친 시간을 의미하며</a:t>
            </a:r>
            <a:r>
              <a:rPr lang="en-US" altLang="ko-KR" sz="1400" b="0" dirty="0"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400" b="0" dirty="0">
                <a:latin typeface="새굴림" pitchFamily="18" charset="-127"/>
                <a:ea typeface="새굴림" pitchFamily="18" charset="-127"/>
              </a:rPr>
              <a:t>테스트가 더 적게 걸린다</a:t>
            </a:r>
            <a:r>
              <a:rPr lang="en-US" altLang="ko-KR" sz="1400" b="0" dirty="0">
                <a:latin typeface="새굴림" pitchFamily="18" charset="-127"/>
                <a:ea typeface="새굴림" pitchFamily="18" charset="-127"/>
              </a:rPr>
              <a:t>. </a:t>
            </a:r>
          </a:p>
          <a:p>
            <a:pPr marL="342900" indent="-342900" algn="l">
              <a:lnSpc>
                <a:spcPct val="120000"/>
              </a:lnSpc>
              <a:spcBef>
                <a:spcPct val="10000"/>
              </a:spcBef>
              <a:buClr>
                <a:srgbClr val="09136F"/>
              </a:buClr>
            </a:pPr>
            <a:r>
              <a:rPr lang="en-US" altLang="ko-KR" sz="1400" b="0" dirty="0">
                <a:latin typeface="새굴림" pitchFamily="18" charset="-127"/>
                <a:ea typeface="새굴림" pitchFamily="18" charset="-127"/>
              </a:rPr>
              <a:t>     </a:t>
            </a:r>
            <a:r>
              <a:rPr lang="ko-KR" altLang="en-US" sz="1400" b="0" dirty="0">
                <a:latin typeface="새굴림" pitchFamily="18" charset="-127"/>
                <a:ea typeface="새굴림" pitchFamily="18" charset="-127"/>
              </a:rPr>
              <a:t>이는 반드시 소요되어야 하는 시간이라기 보다는 일반적으로 소요되는 시간을 의미하며</a:t>
            </a:r>
            <a:r>
              <a:rPr lang="en-US" altLang="ko-KR" sz="1400" b="0" dirty="0">
                <a:latin typeface="새굴림" pitchFamily="18" charset="-127"/>
                <a:ea typeface="새굴림" pitchFamily="18" charset="-127"/>
              </a:rPr>
              <a:t>,</a:t>
            </a:r>
          </a:p>
          <a:p>
            <a:pPr marL="342900" indent="-342900" algn="l">
              <a:lnSpc>
                <a:spcPct val="120000"/>
              </a:lnSpc>
              <a:spcBef>
                <a:spcPct val="10000"/>
              </a:spcBef>
              <a:buClr>
                <a:srgbClr val="09136F"/>
              </a:buClr>
            </a:pPr>
            <a:r>
              <a:rPr lang="en-US" altLang="ko-KR" sz="1400" b="0" dirty="0">
                <a:latin typeface="새굴림" pitchFamily="18" charset="-127"/>
                <a:ea typeface="새굴림" pitchFamily="18" charset="-127"/>
              </a:rPr>
              <a:t>     </a:t>
            </a:r>
            <a:r>
              <a:rPr lang="ko-KR" altLang="en-US" sz="1400" b="0" dirty="0">
                <a:latin typeface="새굴림" pitchFamily="18" charset="-127"/>
                <a:ea typeface="새굴림" pitchFamily="18" charset="-127"/>
              </a:rPr>
              <a:t>개발자 단위 테스트 및 기능</a:t>
            </a:r>
            <a:r>
              <a:rPr lang="en-US" altLang="ko-KR" sz="1400" b="0" dirty="0">
                <a:latin typeface="새굴림" pitchFamily="18" charset="-127"/>
                <a:ea typeface="새굴림" pitchFamily="18" charset="-127"/>
              </a:rPr>
              <a:t>(</a:t>
            </a:r>
            <a:r>
              <a:rPr lang="ko-KR" altLang="en-US" sz="1400" b="0" dirty="0">
                <a:latin typeface="새굴림" pitchFamily="18" charset="-127"/>
                <a:ea typeface="새굴림" pitchFamily="18" charset="-127"/>
              </a:rPr>
              <a:t>시스템</a:t>
            </a:r>
            <a:r>
              <a:rPr lang="en-US" altLang="ko-KR" sz="1400" b="0" dirty="0">
                <a:latin typeface="새굴림" pitchFamily="18" charset="-127"/>
                <a:ea typeface="새굴림" pitchFamily="18" charset="-127"/>
              </a:rPr>
              <a:t>) </a:t>
            </a:r>
            <a:r>
              <a:rPr lang="ko-KR" altLang="en-US" sz="1400" b="0" dirty="0">
                <a:latin typeface="새굴림" pitchFamily="18" charset="-127"/>
                <a:ea typeface="새굴림" pitchFamily="18" charset="-127"/>
              </a:rPr>
              <a:t>테스트를 모두 포함하는 시간이다</a:t>
            </a:r>
            <a:r>
              <a:rPr lang="en-US" altLang="ko-KR" sz="1400" b="0" dirty="0">
                <a:latin typeface="새굴림" pitchFamily="18" charset="-127"/>
                <a:ea typeface="새굴림" pitchFamily="18" charset="-127"/>
              </a:rPr>
              <a:t>.</a:t>
            </a:r>
          </a:p>
          <a:p>
            <a:pPr marL="342900" indent="-342900" algn="l">
              <a:lnSpc>
                <a:spcPct val="120000"/>
              </a:lnSpc>
              <a:spcBef>
                <a:spcPct val="10000"/>
              </a:spcBef>
              <a:buClr>
                <a:srgbClr val="09136F"/>
              </a:buClr>
            </a:pPr>
            <a:r>
              <a:rPr lang="en-US" altLang="ko-KR" sz="1400" b="0" dirty="0">
                <a:latin typeface="새굴림" pitchFamily="18" charset="-127"/>
                <a:ea typeface="새굴림" pitchFamily="18" charset="-127"/>
              </a:rPr>
              <a:t>     (</a:t>
            </a:r>
            <a:r>
              <a:rPr lang="ko-KR" altLang="en-US" sz="1400" b="0" dirty="0">
                <a:latin typeface="새굴림" pitchFamily="18" charset="-127"/>
                <a:ea typeface="새굴림" pitchFamily="18" charset="-127"/>
              </a:rPr>
              <a:t>개발자 테스트는 </a:t>
            </a:r>
            <a:r>
              <a:rPr lang="en-US" altLang="ko-KR" sz="1400" b="0" dirty="0">
                <a:latin typeface="새굴림" pitchFamily="18" charset="-127"/>
                <a:ea typeface="새굴림" pitchFamily="18" charset="-127"/>
              </a:rPr>
              <a:t>8~25% </a:t>
            </a:r>
            <a:r>
              <a:rPr lang="ko-KR" altLang="en-US" sz="1400" b="0" dirty="0">
                <a:latin typeface="새굴림" pitchFamily="18" charset="-127"/>
                <a:ea typeface="새굴림" pitchFamily="18" charset="-127"/>
              </a:rPr>
              <a:t>정도를 차지한다</a:t>
            </a:r>
            <a:r>
              <a:rPr lang="en-US" altLang="ko-KR" sz="1400" b="0" dirty="0">
                <a:latin typeface="새굴림" pitchFamily="18" charset="-127"/>
                <a:ea typeface="새굴림" pitchFamily="18" charset="-127"/>
              </a:rPr>
              <a:t>. )</a:t>
            </a:r>
          </a:p>
          <a:p>
            <a:pPr marL="342900" indent="-342900" algn="l">
              <a:lnSpc>
                <a:spcPct val="120000"/>
              </a:lnSpc>
              <a:spcBef>
                <a:spcPct val="10000"/>
              </a:spcBef>
              <a:buClr>
                <a:srgbClr val="09136F"/>
              </a:buClr>
            </a:pPr>
            <a:endParaRPr lang="en-US" altLang="ko-KR" sz="1400" b="0" dirty="0">
              <a:latin typeface="새굴림" pitchFamily="18" charset="-127"/>
              <a:ea typeface="새굴림" pitchFamily="18" charset="-127"/>
            </a:endParaRPr>
          </a:p>
          <a:p>
            <a:pPr marL="342900" indent="-342900" algn="l">
              <a:lnSpc>
                <a:spcPct val="120000"/>
              </a:lnSpc>
              <a:spcBef>
                <a:spcPct val="10000"/>
              </a:spcBef>
              <a:buClr>
                <a:srgbClr val="09136F"/>
              </a:buClr>
            </a:pPr>
            <a:endParaRPr lang="en-US" altLang="ko-KR" sz="1600" b="0" dirty="0">
              <a:latin typeface="Arial Black" pitchFamily="34" charset="0"/>
              <a:ea typeface="굴림" pitchFamily="50" charset="-127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11015" y="990602"/>
            <a:ext cx="7852997" cy="720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t" anchorCtr="0" compatLnSpc="1">
            <a:prstTxWarp prst="textNoShape">
              <a:avLst/>
            </a:prstTxWarp>
            <a:spAutoFit/>
          </a:bodyPr>
          <a:lstStyle/>
          <a:p>
            <a:pPr marL="388938" marR="0" lvl="0" indent="-388938" algn="l" defTabSz="1038225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itchFamily="34" charset="0"/>
                <a:ea typeface="SimHei" pitchFamily="2" charset="-122"/>
                <a:cs typeface="+mn-cs"/>
              </a:rPr>
              <a:t>Q.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굴림" pitchFamily="50" charset="-127"/>
                <a:ea typeface="+mn-ea"/>
                <a:cs typeface="+mn-cs"/>
              </a:rPr>
              <a:t> </a:t>
            </a:r>
            <a:r>
              <a:rPr kumimoji="1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일반적인 프로젝트에서 개발자가 테스트하는데 얼마나 많은 시간을 보내야 하는가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?</a:t>
            </a:r>
            <a:endParaRPr kumimoji="1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118"/>
          <p:cNvGrpSpPr>
            <a:grpSpLocks/>
          </p:cNvGrpSpPr>
          <p:nvPr/>
        </p:nvGrpSpPr>
        <p:grpSpPr bwMode="auto">
          <a:xfrm>
            <a:off x="1336432" y="3429000"/>
            <a:ext cx="5697415" cy="3209925"/>
            <a:chOff x="912" y="2160"/>
            <a:chExt cx="3888" cy="2022"/>
          </a:xfrm>
        </p:grpSpPr>
        <p:grpSp>
          <p:nvGrpSpPr>
            <p:cNvPr id="7" name="Group 44"/>
            <p:cNvGrpSpPr>
              <a:grpSpLocks/>
            </p:cNvGrpSpPr>
            <p:nvPr/>
          </p:nvGrpSpPr>
          <p:grpSpPr bwMode="auto">
            <a:xfrm>
              <a:off x="912" y="2160"/>
              <a:ext cx="3888" cy="2022"/>
              <a:chOff x="912" y="2160"/>
              <a:chExt cx="3888" cy="2022"/>
            </a:xfrm>
          </p:grpSpPr>
          <p:sp>
            <p:nvSpPr>
              <p:cNvPr id="29" name="Rectangle 38"/>
              <p:cNvSpPr>
                <a:spLocks noChangeArrowheads="1"/>
              </p:cNvSpPr>
              <p:nvPr/>
            </p:nvSpPr>
            <p:spPr bwMode="auto">
              <a:xfrm>
                <a:off x="912" y="2160"/>
                <a:ext cx="3888" cy="26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0" name="Rectangle 35"/>
              <p:cNvSpPr>
                <a:spLocks noChangeArrowheads="1"/>
              </p:cNvSpPr>
              <p:nvPr/>
            </p:nvSpPr>
            <p:spPr bwMode="auto">
              <a:xfrm>
                <a:off x="912" y="2160"/>
                <a:ext cx="3888" cy="26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31" name="Text Box 8"/>
              <p:cNvSpPr txBox="1">
                <a:spLocks noChangeArrowheads="1"/>
              </p:cNvSpPr>
              <p:nvPr/>
            </p:nvSpPr>
            <p:spPr bwMode="auto">
              <a:xfrm>
                <a:off x="2160" y="3904"/>
                <a:ext cx="1920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ko-KR" altLang="en-US" sz="1200" b="0">
                    <a:latin typeface="바탕" pitchFamily="18" charset="-127"/>
                    <a:ea typeface="바탕" pitchFamily="18" charset="-127"/>
                  </a:rPr>
                  <a:t>프로젝트 크기</a:t>
                </a:r>
                <a:r>
                  <a:rPr lang="en-US" altLang="ko-KR" sz="1200" b="0">
                    <a:latin typeface="바탕" pitchFamily="18" charset="-127"/>
                    <a:ea typeface="바탕" pitchFamily="18" charset="-127"/>
                  </a:rPr>
                  <a:t>(</a:t>
                </a:r>
                <a:r>
                  <a:rPr lang="ko-KR" altLang="en-US" sz="1200" b="0">
                    <a:latin typeface="바탕" pitchFamily="18" charset="-127"/>
                    <a:ea typeface="바탕" pitchFamily="18" charset="-127"/>
                  </a:rPr>
                  <a:t>코드 라인의 수</a:t>
                </a:r>
                <a:r>
                  <a:rPr lang="en-US" altLang="ko-KR" sz="1200" b="0">
                    <a:latin typeface="바탕" pitchFamily="18" charset="-127"/>
                    <a:ea typeface="바탕" pitchFamily="18" charset="-127"/>
                  </a:rPr>
                  <a:t>)</a:t>
                </a:r>
              </a:p>
            </p:txBody>
          </p:sp>
          <p:sp>
            <p:nvSpPr>
              <p:cNvPr id="32" name="Text Box 27"/>
              <p:cNvSpPr txBox="1">
                <a:spLocks noChangeArrowheads="1"/>
              </p:cNvSpPr>
              <p:nvPr/>
            </p:nvSpPr>
            <p:spPr bwMode="auto">
              <a:xfrm>
                <a:off x="1320" y="2168"/>
                <a:ext cx="540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ko-KR" b="0" dirty="0">
                    <a:latin typeface="바탕" pitchFamily="18" charset="-127"/>
                    <a:ea typeface="바탕" pitchFamily="18" charset="-127"/>
                  </a:rPr>
                  <a:t>100%</a:t>
                </a:r>
              </a:p>
            </p:txBody>
          </p:sp>
          <p:sp>
            <p:nvSpPr>
              <p:cNvPr id="33" name="Text Box 28"/>
              <p:cNvSpPr txBox="1">
                <a:spLocks noChangeArrowheads="1"/>
              </p:cNvSpPr>
              <p:nvPr/>
            </p:nvSpPr>
            <p:spPr bwMode="auto">
              <a:xfrm>
                <a:off x="1488" y="3600"/>
                <a:ext cx="336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ko-KR" b="0" dirty="0">
                    <a:latin typeface="바탕" pitchFamily="18" charset="-127"/>
                    <a:ea typeface="바탕" pitchFamily="18" charset="-127"/>
                  </a:rPr>
                  <a:t>0%</a:t>
                </a:r>
              </a:p>
            </p:txBody>
          </p:sp>
          <p:sp>
            <p:nvSpPr>
              <p:cNvPr id="34" name="Text Box 29"/>
              <p:cNvSpPr txBox="1">
                <a:spLocks noChangeArrowheads="1"/>
              </p:cNvSpPr>
              <p:nvPr/>
            </p:nvSpPr>
            <p:spPr bwMode="auto">
              <a:xfrm>
                <a:off x="1680" y="3736"/>
                <a:ext cx="336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ko-KR" b="0">
                    <a:latin typeface="바탕" pitchFamily="18" charset="-127"/>
                    <a:ea typeface="바탕" pitchFamily="18" charset="-127"/>
                  </a:rPr>
                  <a:t>2K</a:t>
                </a:r>
              </a:p>
            </p:txBody>
          </p:sp>
          <p:sp>
            <p:nvSpPr>
              <p:cNvPr id="35" name="Text Box 30"/>
              <p:cNvSpPr txBox="1">
                <a:spLocks noChangeArrowheads="1"/>
              </p:cNvSpPr>
              <p:nvPr/>
            </p:nvSpPr>
            <p:spPr bwMode="auto">
              <a:xfrm>
                <a:off x="2304" y="3736"/>
                <a:ext cx="336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ko-KR" b="0">
                    <a:latin typeface="바탕" pitchFamily="18" charset="-127"/>
                    <a:ea typeface="바탕" pitchFamily="18" charset="-127"/>
                  </a:rPr>
                  <a:t>8K</a:t>
                </a:r>
              </a:p>
            </p:txBody>
          </p:sp>
          <p:sp>
            <p:nvSpPr>
              <p:cNvPr id="36" name="Text Box 31"/>
              <p:cNvSpPr txBox="1">
                <a:spLocks noChangeArrowheads="1"/>
              </p:cNvSpPr>
              <p:nvPr/>
            </p:nvSpPr>
            <p:spPr bwMode="auto">
              <a:xfrm>
                <a:off x="2976" y="3736"/>
                <a:ext cx="336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ko-KR" b="0">
                    <a:latin typeface="바탕" pitchFamily="18" charset="-127"/>
                    <a:ea typeface="바탕" pitchFamily="18" charset="-127"/>
                  </a:rPr>
                  <a:t>32K</a:t>
                </a:r>
              </a:p>
            </p:txBody>
          </p:sp>
          <p:sp>
            <p:nvSpPr>
              <p:cNvPr id="37" name="Text Box 32"/>
              <p:cNvSpPr txBox="1">
                <a:spLocks noChangeArrowheads="1"/>
              </p:cNvSpPr>
              <p:nvPr/>
            </p:nvSpPr>
            <p:spPr bwMode="auto">
              <a:xfrm>
                <a:off x="3624" y="3736"/>
                <a:ext cx="441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ko-KR" b="0" dirty="0">
                    <a:latin typeface="바탕" pitchFamily="18" charset="-127"/>
                    <a:ea typeface="바탕" pitchFamily="18" charset="-127"/>
                  </a:rPr>
                  <a:t>128K</a:t>
                </a:r>
              </a:p>
            </p:txBody>
          </p:sp>
          <p:sp>
            <p:nvSpPr>
              <p:cNvPr id="38" name="Text Box 33"/>
              <p:cNvSpPr txBox="1">
                <a:spLocks noChangeArrowheads="1"/>
              </p:cNvSpPr>
              <p:nvPr/>
            </p:nvSpPr>
            <p:spPr bwMode="auto">
              <a:xfrm>
                <a:off x="4272" y="3736"/>
                <a:ext cx="468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ko-KR" b="0" dirty="0">
                    <a:latin typeface="바탕" pitchFamily="18" charset="-127"/>
                    <a:ea typeface="바탕" pitchFamily="18" charset="-127"/>
                  </a:rPr>
                  <a:t>512K</a:t>
                </a:r>
              </a:p>
            </p:txBody>
          </p:sp>
          <p:sp>
            <p:nvSpPr>
              <p:cNvPr id="39" name="Text Box 34"/>
              <p:cNvSpPr txBox="1">
                <a:spLocks noChangeArrowheads="1"/>
              </p:cNvSpPr>
              <p:nvPr/>
            </p:nvSpPr>
            <p:spPr bwMode="auto">
              <a:xfrm>
                <a:off x="960" y="2776"/>
                <a:ext cx="672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ko-KR" altLang="en-US" sz="1200" b="0">
                    <a:latin typeface="바탕" pitchFamily="18" charset="-127"/>
                    <a:ea typeface="바탕" pitchFamily="18" charset="-127"/>
                  </a:rPr>
                  <a:t>개발 시간</a:t>
                </a:r>
                <a:r>
                  <a:rPr lang="en-US" altLang="ko-KR" sz="1200" b="0">
                    <a:latin typeface="바탕" pitchFamily="18" charset="-127"/>
                    <a:ea typeface="바탕" pitchFamily="18" charset="-127"/>
                  </a:rPr>
                  <a:t>(%)</a:t>
                </a:r>
              </a:p>
            </p:txBody>
          </p:sp>
          <p:grpSp>
            <p:nvGrpSpPr>
              <p:cNvPr id="8" name="Group 41"/>
              <p:cNvGrpSpPr>
                <a:grpSpLocks/>
              </p:cNvGrpSpPr>
              <p:nvPr/>
            </p:nvGrpSpPr>
            <p:grpSpPr bwMode="auto">
              <a:xfrm>
                <a:off x="1776" y="2248"/>
                <a:ext cx="2648" cy="1488"/>
                <a:chOff x="1776" y="2248"/>
                <a:chExt cx="2648" cy="1488"/>
              </a:xfrm>
            </p:grpSpPr>
            <p:sp>
              <p:nvSpPr>
                <p:cNvPr id="42" name="Line 9"/>
                <p:cNvSpPr>
                  <a:spLocks noChangeShapeType="1"/>
                </p:cNvSpPr>
                <p:nvPr/>
              </p:nvSpPr>
              <p:spPr bwMode="auto">
                <a:xfrm>
                  <a:off x="1776" y="224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3" name="Line 10"/>
                <p:cNvSpPr>
                  <a:spLocks noChangeShapeType="1"/>
                </p:cNvSpPr>
                <p:nvPr/>
              </p:nvSpPr>
              <p:spPr bwMode="auto">
                <a:xfrm>
                  <a:off x="1776" y="2392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4" name="Line 11"/>
                <p:cNvSpPr>
                  <a:spLocks noChangeShapeType="1"/>
                </p:cNvSpPr>
                <p:nvPr/>
              </p:nvSpPr>
              <p:spPr bwMode="auto">
                <a:xfrm>
                  <a:off x="1776" y="2680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5" name="Line 12"/>
                <p:cNvSpPr>
                  <a:spLocks noChangeShapeType="1"/>
                </p:cNvSpPr>
                <p:nvPr/>
              </p:nvSpPr>
              <p:spPr bwMode="auto">
                <a:xfrm>
                  <a:off x="1776" y="2824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6" name="Line 13"/>
                <p:cNvSpPr>
                  <a:spLocks noChangeShapeType="1"/>
                </p:cNvSpPr>
                <p:nvPr/>
              </p:nvSpPr>
              <p:spPr bwMode="auto">
                <a:xfrm>
                  <a:off x="1776" y="296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7" name="Line 14"/>
                <p:cNvSpPr>
                  <a:spLocks noChangeShapeType="1"/>
                </p:cNvSpPr>
                <p:nvPr/>
              </p:nvSpPr>
              <p:spPr bwMode="auto">
                <a:xfrm>
                  <a:off x="1776" y="3112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8" name="Line 15"/>
                <p:cNvSpPr>
                  <a:spLocks noChangeShapeType="1"/>
                </p:cNvSpPr>
                <p:nvPr/>
              </p:nvSpPr>
              <p:spPr bwMode="auto">
                <a:xfrm>
                  <a:off x="1776" y="3256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9" name="Line 16"/>
                <p:cNvSpPr>
                  <a:spLocks noChangeShapeType="1"/>
                </p:cNvSpPr>
                <p:nvPr/>
              </p:nvSpPr>
              <p:spPr bwMode="auto">
                <a:xfrm>
                  <a:off x="1776" y="3400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0" name="Line 17"/>
                <p:cNvSpPr>
                  <a:spLocks noChangeShapeType="1"/>
                </p:cNvSpPr>
                <p:nvPr/>
              </p:nvSpPr>
              <p:spPr bwMode="auto">
                <a:xfrm>
                  <a:off x="1776" y="3544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1" name="Line 18"/>
                <p:cNvSpPr>
                  <a:spLocks noChangeShapeType="1"/>
                </p:cNvSpPr>
                <p:nvPr/>
              </p:nvSpPr>
              <p:spPr bwMode="auto">
                <a:xfrm>
                  <a:off x="1776" y="368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2" name="Line 19"/>
                <p:cNvSpPr>
                  <a:spLocks noChangeShapeType="1"/>
                </p:cNvSpPr>
                <p:nvPr/>
              </p:nvSpPr>
              <p:spPr bwMode="auto">
                <a:xfrm>
                  <a:off x="1832" y="3680"/>
                  <a:ext cx="0" cy="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" name="Line 21"/>
                <p:cNvSpPr>
                  <a:spLocks noChangeShapeType="1"/>
                </p:cNvSpPr>
                <p:nvPr/>
              </p:nvSpPr>
              <p:spPr bwMode="auto">
                <a:xfrm>
                  <a:off x="3116" y="3688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4" name="Line 22"/>
                <p:cNvSpPr>
                  <a:spLocks noChangeShapeType="1"/>
                </p:cNvSpPr>
                <p:nvPr/>
              </p:nvSpPr>
              <p:spPr bwMode="auto">
                <a:xfrm>
                  <a:off x="3770" y="3688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5" name="Line 23"/>
                <p:cNvSpPr>
                  <a:spLocks noChangeShapeType="1"/>
                </p:cNvSpPr>
                <p:nvPr/>
              </p:nvSpPr>
              <p:spPr bwMode="auto">
                <a:xfrm>
                  <a:off x="4424" y="3688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6" name="Line 24"/>
                <p:cNvSpPr>
                  <a:spLocks noChangeShapeType="1"/>
                </p:cNvSpPr>
                <p:nvPr/>
              </p:nvSpPr>
              <p:spPr bwMode="auto">
                <a:xfrm>
                  <a:off x="2462" y="3688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7" name="Line 37"/>
                <p:cNvSpPr>
                  <a:spLocks noChangeShapeType="1"/>
                </p:cNvSpPr>
                <p:nvPr/>
              </p:nvSpPr>
              <p:spPr bwMode="auto">
                <a:xfrm>
                  <a:off x="1776" y="2536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8" name="Rectangle 4"/>
                <p:cNvSpPr>
                  <a:spLocks noChangeArrowheads="1"/>
                </p:cNvSpPr>
                <p:nvPr/>
              </p:nvSpPr>
              <p:spPr bwMode="auto">
                <a:xfrm>
                  <a:off x="1832" y="2248"/>
                  <a:ext cx="2592" cy="26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41" name="Text Box 43"/>
              <p:cNvSpPr txBox="1">
                <a:spLocks noChangeArrowheads="1"/>
              </p:cNvSpPr>
              <p:nvPr/>
            </p:nvSpPr>
            <p:spPr bwMode="auto">
              <a:xfrm>
                <a:off x="1680" y="3736"/>
                <a:ext cx="336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ko-KR" b="0">
                    <a:latin typeface="바탕" pitchFamily="18" charset="-127"/>
                    <a:ea typeface="바탕" pitchFamily="18" charset="-127"/>
                  </a:rPr>
                  <a:t>2K</a:t>
                </a:r>
              </a:p>
            </p:txBody>
          </p:sp>
        </p:grpSp>
        <p:grpSp>
          <p:nvGrpSpPr>
            <p:cNvPr id="9" name="Group 70"/>
            <p:cNvGrpSpPr>
              <a:grpSpLocks/>
            </p:cNvGrpSpPr>
            <p:nvPr/>
          </p:nvGrpSpPr>
          <p:grpSpPr bwMode="auto">
            <a:xfrm>
              <a:off x="1824" y="2424"/>
              <a:ext cx="2608" cy="970"/>
              <a:chOff x="1824" y="2424"/>
              <a:chExt cx="2608" cy="970"/>
            </a:xfrm>
          </p:grpSpPr>
          <p:sp>
            <p:nvSpPr>
              <p:cNvPr id="24" name="Line 63"/>
              <p:cNvSpPr>
                <a:spLocks noChangeShapeType="1"/>
              </p:cNvSpPr>
              <p:nvPr/>
            </p:nvSpPr>
            <p:spPr bwMode="auto">
              <a:xfrm>
                <a:off x="1824" y="2424"/>
                <a:ext cx="2592" cy="1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5" name="AutoShape 65"/>
              <p:cNvSpPr>
                <a:spLocks noChangeArrowheads="1"/>
              </p:cNvSpPr>
              <p:nvPr/>
            </p:nvSpPr>
            <p:spPr bwMode="auto">
              <a:xfrm>
                <a:off x="1840" y="2616"/>
                <a:ext cx="2560" cy="778"/>
              </a:xfrm>
              <a:prstGeom prst="rtTriangl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6" name="Rectangle 69"/>
              <p:cNvSpPr>
                <a:spLocks noChangeArrowheads="1"/>
              </p:cNvSpPr>
              <p:nvPr/>
            </p:nvSpPr>
            <p:spPr bwMode="auto">
              <a:xfrm>
                <a:off x="1840" y="2848"/>
                <a:ext cx="2568" cy="262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7" name="Line 64"/>
              <p:cNvSpPr>
                <a:spLocks noChangeShapeType="1"/>
              </p:cNvSpPr>
              <p:nvPr/>
            </p:nvSpPr>
            <p:spPr bwMode="auto">
              <a:xfrm>
                <a:off x="1824" y="2608"/>
                <a:ext cx="2592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8" name="Line 68"/>
              <p:cNvSpPr>
                <a:spLocks noChangeShapeType="1"/>
              </p:cNvSpPr>
              <p:nvPr/>
            </p:nvSpPr>
            <p:spPr bwMode="auto">
              <a:xfrm>
                <a:off x="1840" y="2944"/>
                <a:ext cx="2592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0" name="Text Box 78"/>
            <p:cNvSpPr txBox="1">
              <a:spLocks noChangeArrowheads="1"/>
            </p:cNvSpPr>
            <p:nvPr/>
          </p:nvSpPr>
          <p:spPr bwMode="auto">
            <a:xfrm>
              <a:off x="3312" y="2896"/>
              <a:ext cx="57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sz="1800">
                  <a:ea typeface="바탕" pitchFamily="18" charset="-127"/>
                </a:rPr>
                <a:t>구현</a:t>
              </a:r>
            </a:p>
          </p:txBody>
        </p:sp>
        <p:sp>
          <p:nvSpPr>
            <p:cNvPr id="11" name="Text Box 79"/>
            <p:cNvSpPr txBox="1">
              <a:spLocks noChangeArrowheads="1"/>
            </p:cNvSpPr>
            <p:nvPr/>
          </p:nvSpPr>
          <p:spPr bwMode="auto">
            <a:xfrm>
              <a:off x="1832" y="2712"/>
              <a:ext cx="912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sz="1300" b="0">
                  <a:latin typeface="바탕" pitchFamily="18" charset="-127"/>
                  <a:ea typeface="바탕" pitchFamily="18" charset="-127"/>
                </a:rPr>
                <a:t>개발자 테스트</a:t>
              </a:r>
            </a:p>
          </p:txBody>
        </p:sp>
        <p:sp>
          <p:nvSpPr>
            <p:cNvPr id="12" name="Text Box 80"/>
            <p:cNvSpPr txBox="1">
              <a:spLocks noChangeArrowheads="1"/>
            </p:cNvSpPr>
            <p:nvPr/>
          </p:nvSpPr>
          <p:spPr bwMode="auto">
            <a:xfrm>
              <a:off x="1800" y="3024"/>
              <a:ext cx="1296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sz="1300" b="0" dirty="0">
                  <a:latin typeface="바탕" pitchFamily="18" charset="-127"/>
                  <a:ea typeface="바탕" pitchFamily="18" charset="-127"/>
                </a:rPr>
                <a:t>코드 작성 및 디버깅</a:t>
              </a:r>
            </a:p>
          </p:txBody>
        </p:sp>
        <p:sp>
          <p:nvSpPr>
            <p:cNvPr id="13" name="Text Box 81"/>
            <p:cNvSpPr txBox="1">
              <a:spLocks noChangeArrowheads="1"/>
            </p:cNvSpPr>
            <p:nvPr/>
          </p:nvSpPr>
          <p:spPr bwMode="auto">
            <a:xfrm>
              <a:off x="1872" y="3296"/>
              <a:ext cx="1296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sz="1300" b="0">
                  <a:latin typeface="바탕" pitchFamily="18" charset="-127"/>
                  <a:ea typeface="바탕" pitchFamily="18" charset="-127"/>
                </a:rPr>
                <a:t>상세 설계</a:t>
              </a:r>
            </a:p>
          </p:txBody>
        </p:sp>
        <p:sp>
          <p:nvSpPr>
            <p:cNvPr id="14" name="Text Box 82"/>
            <p:cNvSpPr txBox="1">
              <a:spLocks noChangeArrowheads="1"/>
            </p:cNvSpPr>
            <p:nvPr/>
          </p:nvSpPr>
          <p:spPr bwMode="auto">
            <a:xfrm>
              <a:off x="3328" y="3472"/>
              <a:ext cx="1296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sz="1300" b="0">
                  <a:latin typeface="바탕" pitchFamily="18" charset="-127"/>
                  <a:ea typeface="바탕" pitchFamily="18" charset="-127"/>
                </a:rPr>
                <a:t>아키텍처</a:t>
              </a:r>
            </a:p>
          </p:txBody>
        </p:sp>
        <p:sp>
          <p:nvSpPr>
            <p:cNvPr id="15" name="Text Box 83"/>
            <p:cNvSpPr txBox="1">
              <a:spLocks noChangeArrowheads="1"/>
            </p:cNvSpPr>
            <p:nvPr/>
          </p:nvSpPr>
          <p:spPr bwMode="auto">
            <a:xfrm>
              <a:off x="3456" y="2576"/>
              <a:ext cx="1296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sz="1300" b="0">
                  <a:latin typeface="바탕" pitchFamily="18" charset="-127"/>
                  <a:ea typeface="바탕" pitchFamily="18" charset="-127"/>
                </a:rPr>
                <a:t>통합</a:t>
              </a:r>
            </a:p>
          </p:txBody>
        </p:sp>
        <p:sp>
          <p:nvSpPr>
            <p:cNvPr id="16" name="Text Box 84"/>
            <p:cNvSpPr txBox="1">
              <a:spLocks noChangeArrowheads="1"/>
            </p:cNvSpPr>
            <p:nvPr/>
          </p:nvSpPr>
          <p:spPr bwMode="auto">
            <a:xfrm>
              <a:off x="3264" y="2280"/>
              <a:ext cx="1296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sz="1300" b="0">
                  <a:latin typeface="바탕" pitchFamily="18" charset="-127"/>
                  <a:ea typeface="바탕" pitchFamily="18" charset="-127"/>
                </a:rPr>
                <a:t>시스템 테스트</a:t>
              </a:r>
            </a:p>
          </p:txBody>
        </p:sp>
        <p:grpSp>
          <p:nvGrpSpPr>
            <p:cNvPr id="17" name="Group 117"/>
            <p:cNvGrpSpPr>
              <a:grpSpLocks/>
            </p:cNvGrpSpPr>
            <p:nvPr/>
          </p:nvGrpSpPr>
          <p:grpSpPr bwMode="auto">
            <a:xfrm>
              <a:off x="1824" y="3072"/>
              <a:ext cx="2608" cy="432"/>
              <a:chOff x="1824" y="3072"/>
              <a:chExt cx="2608" cy="432"/>
            </a:xfrm>
          </p:grpSpPr>
          <p:sp>
            <p:nvSpPr>
              <p:cNvPr id="18" name="Line 71"/>
              <p:cNvSpPr>
                <a:spLocks noChangeShapeType="1"/>
              </p:cNvSpPr>
              <p:nvPr/>
            </p:nvSpPr>
            <p:spPr bwMode="auto">
              <a:xfrm flipV="1">
                <a:off x="1824" y="3456"/>
                <a:ext cx="1968" cy="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Line 72"/>
              <p:cNvSpPr>
                <a:spLocks noChangeShapeType="1"/>
              </p:cNvSpPr>
              <p:nvPr/>
            </p:nvSpPr>
            <p:spPr bwMode="auto">
              <a:xfrm flipV="1">
                <a:off x="3752" y="3336"/>
                <a:ext cx="680" cy="12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0" name="Line 73"/>
              <p:cNvSpPr>
                <a:spLocks noChangeShapeType="1"/>
              </p:cNvSpPr>
              <p:nvPr/>
            </p:nvSpPr>
            <p:spPr bwMode="auto">
              <a:xfrm flipV="1">
                <a:off x="1840" y="3208"/>
                <a:ext cx="1296" cy="13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" name="Line 74"/>
              <p:cNvSpPr>
                <a:spLocks noChangeShapeType="1"/>
              </p:cNvSpPr>
              <p:nvPr/>
            </p:nvSpPr>
            <p:spPr bwMode="auto">
              <a:xfrm>
                <a:off x="3120" y="3216"/>
                <a:ext cx="672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2" name="Line 75"/>
              <p:cNvSpPr>
                <a:spLocks noChangeShapeType="1"/>
              </p:cNvSpPr>
              <p:nvPr/>
            </p:nvSpPr>
            <p:spPr bwMode="auto">
              <a:xfrm flipV="1">
                <a:off x="3744" y="3072"/>
                <a:ext cx="672" cy="13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3" name="Line 85"/>
              <p:cNvSpPr>
                <a:spLocks noChangeShapeType="1"/>
              </p:cNvSpPr>
              <p:nvPr/>
            </p:nvSpPr>
            <p:spPr bwMode="auto">
              <a:xfrm flipV="1">
                <a:off x="3744" y="3072"/>
                <a:ext cx="672" cy="136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코드 테스트 </a:t>
            </a:r>
            <a:r>
              <a:rPr lang="en-US" altLang="ko-KR" dirty="0" smtClean="0"/>
              <a:t>(Code Testing)</a:t>
            </a:r>
          </a:p>
          <a:p>
            <a:pPr lvl="1"/>
            <a:r>
              <a:rPr lang="ko-KR" altLang="en-US" dirty="0" smtClean="0"/>
              <a:t>단위 테스트 </a:t>
            </a:r>
            <a:r>
              <a:rPr lang="en-US" altLang="ko-KR" dirty="0" smtClean="0"/>
              <a:t>(Unit Test) </a:t>
            </a:r>
          </a:p>
          <a:p>
            <a:pPr lvl="2"/>
            <a:r>
              <a:rPr lang="ko-KR" altLang="en-US" dirty="0" smtClean="0"/>
              <a:t>기능 테스트에 속함 </a:t>
            </a:r>
          </a:p>
          <a:p>
            <a:pPr lvl="2"/>
            <a:r>
              <a:rPr lang="ko-KR" altLang="en-US" dirty="0" smtClean="0"/>
              <a:t>개발자에 의한 개발자를 위한 테스트</a:t>
            </a:r>
          </a:p>
          <a:p>
            <a:pPr lvl="2"/>
            <a:r>
              <a:rPr lang="ko-KR" altLang="en-US" dirty="0" smtClean="0"/>
              <a:t>필수적이긴 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검증 툴로서는 불충분함 </a:t>
            </a:r>
          </a:p>
          <a:p>
            <a:pPr lvl="2"/>
            <a:endParaRPr lang="ko-KR" altLang="en-US" dirty="0" smtClean="0"/>
          </a:p>
          <a:p>
            <a:r>
              <a:rPr lang="ko-KR" altLang="en-US" dirty="0" smtClean="0"/>
              <a:t>시스템 테스트 </a:t>
            </a:r>
            <a:r>
              <a:rPr lang="en-US" altLang="ko-KR" dirty="0" smtClean="0"/>
              <a:t>(System Testing) </a:t>
            </a:r>
          </a:p>
          <a:p>
            <a:pPr lvl="1"/>
            <a:r>
              <a:rPr lang="ko-KR" altLang="en-US" dirty="0" smtClean="0"/>
              <a:t>기능</a:t>
            </a:r>
            <a:r>
              <a:rPr lang="en-US" altLang="ko-KR" dirty="0" smtClean="0"/>
              <a:t>(functional) </a:t>
            </a:r>
            <a:r>
              <a:rPr lang="ko-KR" altLang="en-US" dirty="0" smtClean="0"/>
              <a:t>테스트 </a:t>
            </a:r>
          </a:p>
          <a:p>
            <a:pPr lvl="1"/>
            <a:r>
              <a:rPr lang="ko-KR" altLang="en-US" dirty="0" smtClean="0"/>
              <a:t>성능</a:t>
            </a:r>
            <a:r>
              <a:rPr lang="en-US" altLang="ko-KR" dirty="0" smtClean="0"/>
              <a:t>(performance) </a:t>
            </a:r>
            <a:r>
              <a:rPr lang="ko-KR" altLang="en-US" dirty="0" smtClean="0"/>
              <a:t>테스트</a:t>
            </a:r>
          </a:p>
          <a:p>
            <a:pPr lvl="1"/>
            <a:r>
              <a:rPr lang="ko-KR" altLang="en-US" dirty="0" smtClean="0"/>
              <a:t>스트레스</a:t>
            </a:r>
            <a:r>
              <a:rPr lang="en-US" altLang="ko-KR" dirty="0" smtClean="0"/>
              <a:t>(stress) </a:t>
            </a:r>
            <a:r>
              <a:rPr lang="ko-KR" altLang="en-US" dirty="0" smtClean="0"/>
              <a:t>테스트</a:t>
            </a:r>
          </a:p>
          <a:p>
            <a:pPr lvl="1"/>
            <a:r>
              <a:rPr lang="ko-KR" altLang="en-US" dirty="0" err="1" smtClean="0"/>
              <a:t>확장성</a:t>
            </a:r>
            <a:r>
              <a:rPr lang="en-US" altLang="ko-KR" dirty="0" smtClean="0"/>
              <a:t>(scalability) </a:t>
            </a:r>
            <a:r>
              <a:rPr lang="ko-KR" altLang="en-US" dirty="0" smtClean="0"/>
              <a:t>테스트</a:t>
            </a:r>
          </a:p>
          <a:p>
            <a:pPr lvl="1"/>
            <a:r>
              <a:rPr lang="ko-KR" altLang="en-US" dirty="0" smtClean="0"/>
              <a:t>가용성</a:t>
            </a:r>
            <a:r>
              <a:rPr lang="en-US" altLang="ko-KR" dirty="0" smtClean="0"/>
              <a:t>(availability) </a:t>
            </a:r>
            <a:r>
              <a:rPr lang="ko-KR" altLang="en-US" dirty="0" smtClean="0"/>
              <a:t>테스트</a:t>
            </a:r>
          </a:p>
          <a:p>
            <a:pPr lvl="1"/>
            <a:r>
              <a:rPr lang="ko-KR" altLang="en-US" dirty="0" smtClean="0"/>
              <a:t>보안</a:t>
            </a:r>
            <a:r>
              <a:rPr lang="en-US" altLang="ko-KR" dirty="0" smtClean="0"/>
              <a:t>(security) </a:t>
            </a:r>
            <a:r>
              <a:rPr lang="ko-KR" altLang="en-US" dirty="0" smtClean="0"/>
              <a:t>테스트</a:t>
            </a:r>
          </a:p>
          <a:p>
            <a:pPr lvl="1"/>
            <a:r>
              <a:rPr lang="ko-KR" altLang="en-US" dirty="0" smtClean="0"/>
              <a:t>인수</a:t>
            </a:r>
            <a:r>
              <a:rPr lang="en-US" altLang="ko-KR" dirty="0" smtClean="0"/>
              <a:t>(acceptance) </a:t>
            </a:r>
            <a:r>
              <a:rPr lang="ko-KR" altLang="en-US" dirty="0" smtClean="0"/>
              <a:t>테스트</a:t>
            </a:r>
          </a:p>
          <a:p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단위 테스트란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단위</a:t>
            </a:r>
            <a:r>
              <a:rPr lang="en-US" altLang="ko-KR" dirty="0" smtClean="0"/>
              <a:t>(Unit)</a:t>
            </a:r>
          </a:p>
          <a:p>
            <a:pPr lvl="1"/>
            <a:r>
              <a:rPr lang="ko-KR" altLang="en-US" dirty="0" smtClean="0"/>
              <a:t>테스트 가능한 최소의 소프트웨어 요소</a:t>
            </a:r>
          </a:p>
          <a:p>
            <a:pPr lvl="1"/>
            <a:r>
              <a:rPr lang="ko-KR" altLang="en-US" dirty="0" smtClean="0"/>
              <a:t>하나의 단위는 대개 한 개발자가 책임을 짐</a:t>
            </a:r>
          </a:p>
          <a:p>
            <a:pPr lvl="1"/>
            <a:r>
              <a:rPr lang="ko-KR" altLang="en-US" dirty="0" smtClean="0"/>
              <a:t>쉽게 예상 가능한 결과가 반환되는 수준의 코드 레벨을 </a:t>
            </a:r>
            <a:r>
              <a:rPr lang="ko-KR" altLang="en-US" dirty="0" err="1" smtClean="0"/>
              <a:t>갖음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단위 코드의 결과가 예측 불가능하다면 </a:t>
            </a:r>
            <a:r>
              <a:rPr lang="ko-KR" altLang="en-US" dirty="0" err="1" smtClean="0"/>
              <a:t>리팩토링을</a:t>
            </a:r>
            <a:r>
              <a:rPr lang="ko-KR" altLang="en-US" dirty="0" smtClean="0"/>
              <a:t> 검토해 볼 것 </a:t>
            </a:r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r>
              <a:rPr lang="ko-KR" altLang="en-US" dirty="0" smtClean="0"/>
              <a:t>단위 테스트</a:t>
            </a:r>
            <a:r>
              <a:rPr lang="en-US" altLang="ko-KR" dirty="0" smtClean="0"/>
              <a:t>(Unit Test)</a:t>
            </a:r>
          </a:p>
          <a:p>
            <a:pPr lvl="1"/>
            <a:r>
              <a:rPr lang="ko-KR" altLang="en-US" dirty="0" smtClean="0"/>
              <a:t>단위 코드 조각이 개발자가 의도한 대로 동작하는지 증명하기 위한 방법</a:t>
            </a:r>
          </a:p>
          <a:p>
            <a:pPr lvl="1"/>
            <a:r>
              <a:rPr lang="ko-KR" altLang="en-US" dirty="0" smtClean="0"/>
              <a:t>단위 코드에서 에러 발생 소지가 있는 모든 부분을 테스트 해야 함</a:t>
            </a:r>
          </a:p>
          <a:p>
            <a:pPr lvl="1"/>
            <a:r>
              <a:rPr lang="ko-KR" altLang="en-US" dirty="0" smtClean="0"/>
              <a:t>일반적으로 클래스의 </a:t>
            </a:r>
            <a:r>
              <a:rPr lang="en-US" altLang="ko-KR" dirty="0" smtClean="0"/>
              <a:t>public method</a:t>
            </a:r>
            <a:r>
              <a:rPr lang="ko-KR" altLang="en-US" dirty="0" smtClean="0"/>
              <a:t>를 테스트 수행 </a:t>
            </a:r>
          </a:p>
          <a:p>
            <a:endParaRPr lang="ko-KR" altLang="en-US" dirty="0"/>
          </a:p>
        </p:txBody>
      </p: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1406747" y="2952758"/>
            <a:ext cx="6148754" cy="1619250"/>
            <a:chOff x="1061" y="1728"/>
            <a:chExt cx="4196" cy="102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061" y="1728"/>
              <a:ext cx="2572" cy="262"/>
            </a:xfrm>
            <a:prstGeom prst="rect">
              <a:avLst/>
            </a:prstGeom>
            <a:gradFill rotWithShape="0">
              <a:gsLst>
                <a:gs pos="0">
                  <a:srgbClr val="969696"/>
                </a:gs>
                <a:gs pos="50000">
                  <a:schemeClr val="accent1"/>
                </a:gs>
                <a:gs pos="100000">
                  <a:srgbClr val="969696"/>
                </a:gs>
              </a:gsLst>
              <a:lin ang="18900000" scaled="1"/>
            </a:gradFill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>
              <a:off x="1923" y="1872"/>
              <a:ext cx="702" cy="348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1964" y="2224"/>
              <a:ext cx="421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300"/>
                <a:t>Unit</a:t>
              </a:r>
            </a:p>
          </p:txBody>
        </p:sp>
        <p:sp>
          <p:nvSpPr>
            <p:cNvPr id="9" name="AutoShape 16"/>
            <p:cNvSpPr>
              <a:spLocks noChangeArrowheads="1"/>
            </p:cNvSpPr>
            <p:nvPr/>
          </p:nvSpPr>
          <p:spPr bwMode="auto">
            <a:xfrm>
              <a:off x="1296" y="2160"/>
              <a:ext cx="581" cy="348"/>
            </a:xfrm>
            <a:prstGeom prst="rightArrow">
              <a:avLst>
                <a:gd name="adj1" fmla="val 49833"/>
                <a:gd name="adj2" fmla="val 82181"/>
              </a:avLst>
            </a:prstGeom>
            <a:solidFill>
              <a:schemeClr val="accent1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r>
                <a:rPr lang="en-US" altLang="ko-KR" sz="1200"/>
                <a:t>Input</a:t>
              </a:r>
            </a:p>
          </p:txBody>
        </p:sp>
        <p:sp>
          <p:nvSpPr>
            <p:cNvPr id="10" name="AutoShape 20"/>
            <p:cNvSpPr>
              <a:spLocks noChangeArrowheads="1"/>
            </p:cNvSpPr>
            <p:nvPr/>
          </p:nvSpPr>
          <p:spPr bwMode="auto">
            <a:xfrm>
              <a:off x="2592" y="2160"/>
              <a:ext cx="581" cy="581"/>
            </a:xfrm>
            <a:prstGeom prst="rightArrow">
              <a:avLst>
                <a:gd name="adj1" fmla="val 49833"/>
                <a:gd name="adj2" fmla="val 82181"/>
              </a:avLst>
            </a:prstGeom>
            <a:solidFill>
              <a:srgbClr val="B2B2B2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r>
                <a:rPr lang="en-US" altLang="ko-KR" sz="1200"/>
                <a:t>Output</a:t>
              </a:r>
            </a:p>
          </p:txBody>
        </p:sp>
        <p:sp>
          <p:nvSpPr>
            <p:cNvPr id="11" name="Text Box 22"/>
            <p:cNvSpPr txBox="1">
              <a:spLocks noChangeArrowheads="1"/>
            </p:cNvSpPr>
            <p:nvPr/>
          </p:nvSpPr>
          <p:spPr bwMode="auto">
            <a:xfrm>
              <a:off x="3433" y="2584"/>
              <a:ext cx="1824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100" b="0"/>
                <a:t>( Unit Testing = White-Box Test )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단위 테스트 경계 </a:t>
            </a:r>
            <a:endParaRPr lang="ko-KR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11015" y="990601"/>
            <a:ext cx="7852997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t" anchorCtr="0" compatLnSpc="1">
            <a:prstTxWarp prst="textNoShape">
              <a:avLst/>
            </a:prstTxWarp>
            <a:spAutoFit/>
          </a:bodyPr>
          <a:lstStyle/>
          <a:p>
            <a:pPr marL="388938" marR="0" lvl="0" indent="-388938" algn="l" defTabSz="1038225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itchFamily="34" charset="0"/>
                <a:ea typeface="SimHei" pitchFamily="2" charset="-122"/>
                <a:cs typeface="+mn-cs"/>
              </a:rPr>
              <a:t>Q.</a:t>
            </a: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굴림" pitchFamily="50" charset="-127"/>
                <a:ea typeface="+mn-ea"/>
                <a:cs typeface="+mn-cs"/>
              </a:rPr>
              <a:t> </a:t>
            </a: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어디까지가 단위테스트인가</a:t>
            </a: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? </a:t>
            </a:r>
            <a:endParaRPr kumimoji="1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211015" y="1525588"/>
            <a:ext cx="7852997" cy="4399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20000"/>
              </a:lnSpc>
              <a:spcBef>
                <a:spcPct val="10000"/>
              </a:spcBef>
              <a:buClr>
                <a:srgbClr val="09136F"/>
              </a:buClr>
            </a:pPr>
            <a:r>
              <a:rPr lang="en-US" altLang="ko-KR" sz="1600" b="0" dirty="0">
                <a:latin typeface="Arial Black" pitchFamily="34" charset="0"/>
                <a:ea typeface="굴림" pitchFamily="50" charset="-127"/>
              </a:rPr>
              <a:t>A</a:t>
            </a:r>
            <a:r>
              <a:rPr lang="en-US" altLang="ko-KR" sz="1400" b="0" dirty="0">
                <a:latin typeface="Arial Black" pitchFamily="34" charset="0"/>
                <a:ea typeface="굴림" pitchFamily="50" charset="-127"/>
              </a:rPr>
              <a:t>. </a:t>
            </a:r>
            <a:r>
              <a:rPr lang="ko-KR" altLang="en-US" sz="1200" b="0" dirty="0">
                <a:latin typeface="새굴림" pitchFamily="18" charset="-127"/>
                <a:ea typeface="새굴림" pitchFamily="18" charset="-127"/>
              </a:rPr>
              <a:t>이 질문에 대한 논의는 지금까지 계속되어 왔으며</a:t>
            </a:r>
            <a:r>
              <a:rPr lang="en-US" altLang="ko-KR" sz="1200" b="0" dirty="0"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200" b="0" dirty="0">
                <a:latin typeface="새굴림" pitchFamily="18" charset="-127"/>
                <a:ea typeface="새굴림" pitchFamily="18" charset="-127"/>
              </a:rPr>
              <a:t>앞으로도 프로젝트를 진행할 때마다 꾸준히 논의될 것으로 예상된다</a:t>
            </a:r>
            <a:r>
              <a:rPr lang="en-US" altLang="ko-KR" sz="1200" b="0" dirty="0">
                <a:latin typeface="새굴림" pitchFamily="18" charset="-127"/>
                <a:ea typeface="새굴림" pitchFamily="18" charset="-127"/>
              </a:rPr>
              <a:t>. </a:t>
            </a:r>
          </a:p>
          <a:p>
            <a:pPr marL="342900" indent="-342900" algn="l">
              <a:lnSpc>
                <a:spcPct val="120000"/>
              </a:lnSpc>
              <a:spcBef>
                <a:spcPct val="10000"/>
              </a:spcBef>
              <a:buClr>
                <a:srgbClr val="09136F"/>
              </a:buClr>
            </a:pPr>
            <a:r>
              <a:rPr lang="en-US" altLang="ko-KR" sz="1200" b="0" dirty="0">
                <a:latin typeface="새굴림" pitchFamily="18" charset="-127"/>
                <a:ea typeface="새굴림" pitchFamily="18" charset="-127"/>
              </a:rPr>
              <a:t>	</a:t>
            </a:r>
            <a:r>
              <a:rPr lang="ko-KR" altLang="en-US" sz="1200" b="0" dirty="0">
                <a:latin typeface="새굴림" pitchFamily="18" charset="-127"/>
                <a:ea typeface="새굴림" pitchFamily="18" charset="-127"/>
              </a:rPr>
              <a:t>앞에서 우리는 </a:t>
            </a:r>
            <a:r>
              <a:rPr lang="ko-KR" altLang="en-US" sz="1200" b="0" dirty="0">
                <a:latin typeface="Times New Roman"/>
                <a:ea typeface="새굴림" pitchFamily="18" charset="-127"/>
              </a:rPr>
              <a:t>‘</a:t>
            </a:r>
            <a:r>
              <a:rPr lang="ko-KR" altLang="en-US" sz="1200" dirty="0">
                <a:solidFill>
                  <a:srgbClr val="000066"/>
                </a:solidFill>
                <a:latin typeface="새굴림" pitchFamily="18" charset="-127"/>
                <a:ea typeface="새굴림" pitchFamily="18" charset="-127"/>
              </a:rPr>
              <a:t>쉽게 결과</a:t>
            </a:r>
            <a:r>
              <a:rPr lang="en-US" altLang="ko-KR" sz="1200" dirty="0">
                <a:solidFill>
                  <a:srgbClr val="000066"/>
                </a:solidFill>
                <a:latin typeface="새굴림" pitchFamily="18" charset="-127"/>
                <a:ea typeface="새굴림" pitchFamily="18" charset="-127"/>
              </a:rPr>
              <a:t>(output)</a:t>
            </a:r>
            <a:r>
              <a:rPr lang="ko-KR" altLang="en-US" sz="1200" dirty="0">
                <a:solidFill>
                  <a:srgbClr val="000066"/>
                </a:solidFill>
                <a:latin typeface="새굴림" pitchFamily="18" charset="-127"/>
                <a:ea typeface="새굴림" pitchFamily="18" charset="-127"/>
              </a:rPr>
              <a:t>가 예측 가능한 에러가 발생할 가능성이 있는 모든 </a:t>
            </a:r>
            <a:r>
              <a:rPr lang="en-US" altLang="ko-KR" sz="1200" dirty="0">
                <a:solidFill>
                  <a:srgbClr val="000066"/>
                </a:solidFill>
                <a:latin typeface="새굴림" pitchFamily="18" charset="-127"/>
                <a:ea typeface="새굴림" pitchFamily="18" charset="-127"/>
              </a:rPr>
              <a:t>public </a:t>
            </a:r>
            <a:r>
              <a:rPr lang="ko-KR" altLang="en-US" sz="1200" dirty="0" err="1">
                <a:solidFill>
                  <a:srgbClr val="000066"/>
                </a:solidFill>
                <a:latin typeface="새굴림" pitchFamily="18" charset="-127"/>
                <a:ea typeface="새굴림" pitchFamily="18" charset="-127"/>
              </a:rPr>
              <a:t>메서드</a:t>
            </a:r>
            <a:r>
              <a:rPr lang="ko-KR" altLang="en-US" sz="1200" b="0" dirty="0">
                <a:latin typeface="Times New Roman"/>
                <a:ea typeface="새굴림" pitchFamily="18" charset="-127"/>
              </a:rPr>
              <a:t>’</a:t>
            </a:r>
            <a:r>
              <a:rPr lang="ko-KR" altLang="en-US" sz="1200" b="0" dirty="0">
                <a:latin typeface="새굴림" pitchFamily="18" charset="-127"/>
                <a:ea typeface="새굴림" pitchFamily="18" charset="-127"/>
              </a:rPr>
              <a:t> 정도로 단위 테스트의 범위를 정리해 보았다</a:t>
            </a:r>
            <a:r>
              <a:rPr lang="en-US" altLang="ko-KR" sz="1200" b="0" dirty="0">
                <a:latin typeface="새굴림" pitchFamily="18" charset="-127"/>
                <a:ea typeface="새굴림" pitchFamily="18" charset="-127"/>
              </a:rPr>
              <a:t>. </a:t>
            </a:r>
            <a:r>
              <a:rPr lang="ko-KR" altLang="en-US" sz="1200" b="0" dirty="0">
                <a:latin typeface="새굴림" pitchFamily="18" charset="-127"/>
                <a:ea typeface="새굴림" pitchFamily="18" charset="-127"/>
              </a:rPr>
              <a:t>하지만 이런 정의는 조금은 애매 모호하다</a:t>
            </a:r>
            <a:r>
              <a:rPr lang="en-US" altLang="ko-KR" sz="1200" b="0" dirty="0">
                <a:latin typeface="새굴림" pitchFamily="18" charset="-127"/>
                <a:ea typeface="새굴림" pitchFamily="18" charset="-127"/>
              </a:rPr>
              <a:t>. </a:t>
            </a:r>
          </a:p>
          <a:p>
            <a:pPr marL="342900" indent="-342900" algn="l">
              <a:lnSpc>
                <a:spcPct val="120000"/>
              </a:lnSpc>
              <a:spcBef>
                <a:spcPct val="10000"/>
              </a:spcBef>
              <a:buClr>
                <a:srgbClr val="09136F"/>
              </a:buClr>
            </a:pPr>
            <a:endParaRPr lang="en-US" altLang="ko-KR" sz="1200" b="0" dirty="0">
              <a:latin typeface="새굴림" pitchFamily="18" charset="-127"/>
              <a:ea typeface="새굴림" pitchFamily="18" charset="-127"/>
            </a:endParaRPr>
          </a:p>
          <a:p>
            <a:pPr marL="342900" indent="-342900" algn="l">
              <a:lnSpc>
                <a:spcPct val="120000"/>
              </a:lnSpc>
              <a:spcBef>
                <a:spcPct val="10000"/>
              </a:spcBef>
              <a:buClr>
                <a:srgbClr val="09136F"/>
              </a:buClr>
            </a:pPr>
            <a:r>
              <a:rPr lang="en-US" altLang="ko-KR" sz="1200" b="0" dirty="0">
                <a:latin typeface="새굴림" pitchFamily="18" charset="-127"/>
                <a:ea typeface="새굴림" pitchFamily="18" charset="-127"/>
              </a:rPr>
              <a:t>      </a:t>
            </a:r>
            <a:r>
              <a:rPr lang="ko-KR" altLang="en-US" sz="1200" b="0" dirty="0">
                <a:latin typeface="새굴림" pitchFamily="18" charset="-127"/>
                <a:ea typeface="새굴림" pitchFamily="18" charset="-127"/>
              </a:rPr>
              <a:t>현실 세계의 프로젝트를 진행할 때에는 </a:t>
            </a:r>
            <a:r>
              <a:rPr lang="ko-KR" altLang="en-US" sz="1200" dirty="0">
                <a:solidFill>
                  <a:srgbClr val="000066"/>
                </a:solidFill>
                <a:latin typeface="새굴림" pitchFamily="18" charset="-127"/>
                <a:ea typeface="새굴림" pitchFamily="18" charset="-127"/>
              </a:rPr>
              <a:t>단위 테스트의 범위에 대한 </a:t>
            </a:r>
            <a:r>
              <a:rPr lang="ko-KR" altLang="en-US" sz="1200" dirty="0">
                <a:solidFill>
                  <a:srgbClr val="000066"/>
                </a:solidFill>
                <a:latin typeface="Times New Roman"/>
                <a:ea typeface="새굴림" pitchFamily="18" charset="-127"/>
              </a:rPr>
              <a:t>‘</a:t>
            </a:r>
            <a:r>
              <a:rPr lang="ko-KR" altLang="en-US" sz="1200" dirty="0">
                <a:solidFill>
                  <a:srgbClr val="000066"/>
                </a:solidFill>
                <a:latin typeface="새굴림" pitchFamily="18" charset="-127"/>
                <a:ea typeface="새굴림" pitchFamily="18" charset="-127"/>
              </a:rPr>
              <a:t>팀</a:t>
            </a:r>
            <a:r>
              <a:rPr lang="ko-KR" altLang="en-US" sz="1200" dirty="0">
                <a:solidFill>
                  <a:srgbClr val="000066"/>
                </a:solidFill>
                <a:latin typeface="Times New Roman"/>
                <a:ea typeface="새굴림" pitchFamily="18" charset="-127"/>
              </a:rPr>
              <a:t>’</a:t>
            </a:r>
            <a:r>
              <a:rPr lang="ko-KR" altLang="en-US" sz="1200" dirty="0">
                <a:solidFill>
                  <a:srgbClr val="000066"/>
                </a:solidFill>
                <a:latin typeface="새굴림" pitchFamily="18" charset="-127"/>
                <a:ea typeface="새굴림" pitchFamily="18" charset="-127"/>
              </a:rPr>
              <a:t> 내의 공유가 필요하다</a:t>
            </a:r>
            <a:r>
              <a:rPr lang="en-US" altLang="ko-KR" sz="1200" dirty="0">
                <a:latin typeface="새굴림" pitchFamily="18" charset="-127"/>
                <a:ea typeface="새굴림" pitchFamily="18" charset="-127"/>
              </a:rPr>
              <a:t>. </a:t>
            </a:r>
          </a:p>
          <a:p>
            <a:pPr marL="342900" indent="-342900" algn="l">
              <a:lnSpc>
                <a:spcPct val="120000"/>
              </a:lnSpc>
              <a:spcBef>
                <a:spcPct val="10000"/>
              </a:spcBef>
              <a:buClr>
                <a:srgbClr val="09136F"/>
              </a:buClr>
            </a:pPr>
            <a:r>
              <a:rPr lang="en-US" altLang="ko-KR" sz="1200" b="0" dirty="0">
                <a:latin typeface="새굴림" pitchFamily="18" charset="-127"/>
                <a:ea typeface="새굴림" pitchFamily="18" charset="-127"/>
              </a:rPr>
              <a:t>      </a:t>
            </a:r>
            <a:r>
              <a:rPr lang="ko-KR" altLang="en-US" sz="1200" b="0" dirty="0">
                <a:latin typeface="새굴림" pitchFamily="18" charset="-127"/>
                <a:ea typeface="새굴림" pitchFamily="18" charset="-127"/>
              </a:rPr>
              <a:t>단위 테스트에 대한 범위를 정하고 모든 개발자가 단위 테스트를 수행하도록 유도한다면 궁극적으로는 애플리케이션의 높은 완성도를 기대할 수 있게 될 것이다</a:t>
            </a:r>
            <a:r>
              <a:rPr lang="en-US" altLang="ko-KR" sz="1200" b="0" dirty="0">
                <a:latin typeface="새굴림" pitchFamily="18" charset="-127"/>
                <a:ea typeface="새굴림" pitchFamily="18" charset="-127"/>
              </a:rPr>
              <a:t>. </a:t>
            </a:r>
          </a:p>
          <a:p>
            <a:pPr marL="342900" indent="-342900" algn="l">
              <a:lnSpc>
                <a:spcPct val="120000"/>
              </a:lnSpc>
              <a:spcBef>
                <a:spcPct val="10000"/>
              </a:spcBef>
              <a:buClr>
                <a:srgbClr val="09136F"/>
              </a:buClr>
            </a:pPr>
            <a:r>
              <a:rPr lang="en-US" altLang="ko-KR" sz="1200" b="0" dirty="0">
                <a:latin typeface="새굴림" pitchFamily="18" charset="-127"/>
                <a:ea typeface="새굴림" pitchFamily="18" charset="-127"/>
              </a:rPr>
              <a:t>      (</a:t>
            </a:r>
            <a:r>
              <a:rPr lang="ko-KR" altLang="en-US" sz="1200" b="0" dirty="0">
                <a:latin typeface="새굴림" pitchFamily="18" charset="-127"/>
                <a:ea typeface="새굴림" pitchFamily="18" charset="-127"/>
              </a:rPr>
              <a:t>한 예로 </a:t>
            </a:r>
            <a:r>
              <a:rPr lang="ko-KR" altLang="en-US" sz="1200" b="0" dirty="0">
                <a:latin typeface="Times New Roman"/>
                <a:ea typeface="새굴림" pitchFamily="18" charset="-127"/>
              </a:rPr>
              <a:t>‘</a:t>
            </a:r>
            <a:r>
              <a:rPr lang="en-US" altLang="ko-KR" sz="1200" b="0" dirty="0">
                <a:latin typeface="새굴림" pitchFamily="18" charset="-127"/>
                <a:ea typeface="새굴림" pitchFamily="18" charset="-127"/>
              </a:rPr>
              <a:t>S</a:t>
            </a:r>
            <a:r>
              <a:rPr lang="ko-KR" altLang="en-US" sz="1200" b="0" dirty="0">
                <a:latin typeface="새굴림" pitchFamily="18" charset="-127"/>
                <a:ea typeface="새굴림" pitchFamily="18" charset="-127"/>
              </a:rPr>
              <a:t>사이트</a:t>
            </a:r>
            <a:r>
              <a:rPr lang="ko-KR" altLang="en-US" sz="1200" b="0" dirty="0">
                <a:latin typeface="Times New Roman"/>
                <a:ea typeface="새굴림" pitchFamily="18" charset="-127"/>
              </a:rPr>
              <a:t>’</a:t>
            </a:r>
            <a:r>
              <a:rPr lang="ko-KR" altLang="en-US" sz="1200" b="0" dirty="0">
                <a:latin typeface="새굴림" pitchFamily="18" charset="-127"/>
                <a:ea typeface="새굴림" pitchFamily="18" charset="-127"/>
              </a:rPr>
              <a:t>에서는 모든 인터페이스에 대한 단위테스트 작성을 의무화 하기도 하였다</a:t>
            </a:r>
            <a:r>
              <a:rPr lang="en-US" altLang="ko-KR" sz="1200" b="0" dirty="0">
                <a:latin typeface="새굴림" pitchFamily="18" charset="-127"/>
                <a:ea typeface="새굴림" pitchFamily="18" charset="-127"/>
              </a:rPr>
              <a:t>. </a:t>
            </a:r>
          </a:p>
          <a:p>
            <a:pPr marL="342900" indent="-342900" algn="l">
              <a:lnSpc>
                <a:spcPct val="120000"/>
              </a:lnSpc>
              <a:spcBef>
                <a:spcPct val="10000"/>
              </a:spcBef>
              <a:buClr>
                <a:srgbClr val="09136F"/>
              </a:buClr>
            </a:pPr>
            <a:r>
              <a:rPr lang="en-US" altLang="ko-KR" sz="1200" b="0" dirty="0">
                <a:latin typeface="새굴림" pitchFamily="18" charset="-127"/>
                <a:ea typeface="새굴림" pitchFamily="18" charset="-127"/>
              </a:rPr>
              <a:t>      </a:t>
            </a:r>
            <a:r>
              <a:rPr lang="ko-KR" altLang="en-US" sz="1200" b="0" dirty="0">
                <a:latin typeface="새굴림" pitchFamily="18" charset="-127"/>
                <a:ea typeface="새굴림" pitchFamily="18" charset="-127"/>
              </a:rPr>
              <a:t>물론</a:t>
            </a:r>
            <a:r>
              <a:rPr lang="en-US" altLang="ko-KR" sz="1200" b="0" dirty="0"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200" b="0" dirty="0">
                <a:latin typeface="새굴림" pitchFamily="18" charset="-127"/>
                <a:ea typeface="새굴림" pitchFamily="18" charset="-127"/>
              </a:rPr>
              <a:t>개발자들은 인터페이스 외에도 수많은 단위 테스트를 가지고 있었다</a:t>
            </a:r>
            <a:r>
              <a:rPr lang="en-US" altLang="ko-KR" sz="1200" b="0" dirty="0">
                <a:latin typeface="새굴림" pitchFamily="18" charset="-127"/>
                <a:ea typeface="새굴림" pitchFamily="18" charset="-127"/>
              </a:rPr>
              <a:t>. )</a:t>
            </a:r>
          </a:p>
          <a:p>
            <a:pPr marL="342900" indent="-342900" algn="l">
              <a:lnSpc>
                <a:spcPct val="120000"/>
              </a:lnSpc>
              <a:spcBef>
                <a:spcPct val="10000"/>
              </a:spcBef>
              <a:buClr>
                <a:srgbClr val="09136F"/>
              </a:buClr>
            </a:pPr>
            <a:endParaRPr lang="en-US" altLang="ko-KR" sz="1200" b="0" dirty="0">
              <a:latin typeface="새굴림" pitchFamily="18" charset="-127"/>
              <a:ea typeface="새굴림" pitchFamily="18" charset="-127"/>
            </a:endParaRPr>
          </a:p>
          <a:p>
            <a:pPr marL="342900" indent="-342900" algn="l">
              <a:lnSpc>
                <a:spcPct val="120000"/>
              </a:lnSpc>
              <a:spcBef>
                <a:spcPct val="10000"/>
              </a:spcBef>
              <a:buClr>
                <a:srgbClr val="09136F"/>
              </a:buClr>
            </a:pPr>
            <a:r>
              <a:rPr lang="en-US" altLang="ko-KR" sz="1200" b="0" dirty="0">
                <a:latin typeface="새굴림" pitchFamily="18" charset="-127"/>
                <a:ea typeface="새굴림" pitchFamily="18" charset="-127"/>
              </a:rPr>
              <a:t>      </a:t>
            </a:r>
            <a:r>
              <a:rPr lang="ko-KR" altLang="en-US" sz="1200" b="0" dirty="0">
                <a:latin typeface="새굴림" pitchFamily="18" charset="-127"/>
                <a:ea typeface="새굴림" pitchFamily="18" charset="-127"/>
              </a:rPr>
              <a:t>위와는 다른 방향으로 단위테스트의 범주를 생각해본다면</a:t>
            </a:r>
            <a:r>
              <a:rPr lang="en-US" altLang="ko-KR" sz="1200" b="0" dirty="0"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200" b="0" dirty="0" err="1">
                <a:latin typeface="새굴림" pitchFamily="18" charset="-127"/>
                <a:ea typeface="새굴림" pitchFamily="18" charset="-127"/>
              </a:rPr>
              <a:t>레거시</a:t>
            </a:r>
            <a:r>
              <a:rPr lang="ko-KR" altLang="en-US" sz="1200" b="0" dirty="0">
                <a:latin typeface="새굴림" pitchFamily="18" charset="-127"/>
                <a:ea typeface="새굴림" pitchFamily="18" charset="-127"/>
              </a:rPr>
              <a:t> 시스템</a:t>
            </a:r>
            <a:r>
              <a:rPr lang="en-US" altLang="ko-KR" sz="1200" b="0" dirty="0">
                <a:latin typeface="새굴림" pitchFamily="18" charset="-127"/>
                <a:ea typeface="새굴림" pitchFamily="18" charset="-127"/>
              </a:rPr>
              <a:t>(Legacy system)</a:t>
            </a:r>
            <a:r>
              <a:rPr lang="ko-KR" altLang="en-US" sz="1200" b="0" dirty="0">
                <a:latin typeface="새굴림" pitchFamily="18" charset="-127"/>
                <a:ea typeface="새굴림" pitchFamily="18" charset="-127"/>
              </a:rPr>
              <a:t>과의 연동이나 불안정한 데이터베이스와의 연결 또는 계속 변경중인 다른 팀에서 제공하는 인터페이스의 사용 등 단위 테스트가 어려운 다양한 환경에 놓일 경우의 단위 테스트를 수행해야 할 때가 있다</a:t>
            </a:r>
            <a:r>
              <a:rPr lang="en-US" altLang="ko-KR" sz="1200" b="0" dirty="0">
                <a:latin typeface="새굴림" pitchFamily="18" charset="-127"/>
                <a:ea typeface="새굴림" pitchFamily="18" charset="-127"/>
              </a:rPr>
              <a:t>. </a:t>
            </a:r>
          </a:p>
          <a:p>
            <a:pPr marL="342900" indent="-342900" algn="l">
              <a:lnSpc>
                <a:spcPct val="120000"/>
              </a:lnSpc>
              <a:spcBef>
                <a:spcPct val="10000"/>
              </a:spcBef>
              <a:buClr>
                <a:srgbClr val="09136F"/>
              </a:buClr>
            </a:pPr>
            <a:r>
              <a:rPr lang="en-US" altLang="ko-KR" sz="1200" b="0" dirty="0">
                <a:latin typeface="새굴림" pitchFamily="18" charset="-127"/>
                <a:ea typeface="새굴림" pitchFamily="18" charset="-127"/>
              </a:rPr>
              <a:t>      </a:t>
            </a:r>
            <a:r>
              <a:rPr lang="ko-KR" altLang="en-US" sz="1200" b="0" dirty="0">
                <a:latin typeface="새굴림" pitchFamily="18" charset="-127"/>
                <a:ea typeface="새굴림" pitchFamily="18" charset="-127"/>
              </a:rPr>
              <a:t>이 때 환경에 대한 테스트를 하고자 하는 것이 아니라면 이러한 환경적인 에러 부분들은 개발자의 단위 테스트 범위에서는 제외하더라도</a:t>
            </a:r>
            <a:r>
              <a:rPr lang="en-US" altLang="ko-KR" sz="1200" b="0" dirty="0">
                <a:latin typeface="새굴림" pitchFamily="18" charset="-127"/>
                <a:ea typeface="새굴림" pitchFamily="18" charset="-127"/>
              </a:rPr>
              <a:t>, </a:t>
            </a:r>
            <a:r>
              <a:rPr lang="ko-KR" altLang="en-US" sz="1200" dirty="0">
                <a:solidFill>
                  <a:srgbClr val="000066"/>
                </a:solidFill>
                <a:latin typeface="새굴림" pitchFamily="18" charset="-127"/>
                <a:ea typeface="새굴림" pitchFamily="18" charset="-127"/>
              </a:rPr>
              <a:t>단위에 대한 테스트를 위하여</a:t>
            </a:r>
            <a:r>
              <a:rPr lang="ko-KR" altLang="en-US" sz="1200" b="0" dirty="0">
                <a:latin typeface="새굴림" pitchFamily="18" charset="-127"/>
                <a:ea typeface="새굴림" pitchFamily="18" charset="-127"/>
              </a:rPr>
              <a:t> </a:t>
            </a:r>
            <a:r>
              <a:rPr lang="ko-KR" altLang="en-US" sz="1200" dirty="0">
                <a:solidFill>
                  <a:srgbClr val="000066"/>
                </a:solidFill>
                <a:latin typeface="새굴림" pitchFamily="18" charset="-127"/>
                <a:ea typeface="새굴림" pitchFamily="18" charset="-127"/>
              </a:rPr>
              <a:t>모의 객체</a:t>
            </a:r>
            <a:r>
              <a:rPr lang="en-US" altLang="ko-KR" sz="1200" dirty="0">
                <a:solidFill>
                  <a:srgbClr val="000066"/>
                </a:solidFill>
                <a:latin typeface="새굴림" pitchFamily="18" charset="-127"/>
                <a:ea typeface="새굴림" pitchFamily="18" charset="-127"/>
              </a:rPr>
              <a:t>(Mock Object)</a:t>
            </a:r>
            <a:r>
              <a:rPr lang="ko-KR" altLang="en-US" sz="1200" dirty="0">
                <a:solidFill>
                  <a:srgbClr val="000066"/>
                </a:solidFill>
                <a:latin typeface="새굴림" pitchFamily="18" charset="-127"/>
                <a:ea typeface="새굴림" pitchFamily="18" charset="-127"/>
              </a:rPr>
              <a:t>를 활용</a:t>
            </a:r>
            <a:r>
              <a:rPr lang="ko-KR" altLang="en-US" sz="1200" b="0" dirty="0">
                <a:latin typeface="새굴림" pitchFamily="18" charset="-127"/>
                <a:ea typeface="새굴림" pitchFamily="18" charset="-127"/>
              </a:rPr>
              <a:t>함으로써 단위 테스트를 수행하는 방법이 있다</a:t>
            </a:r>
            <a:r>
              <a:rPr lang="en-US" altLang="ko-KR" sz="1200" b="0" dirty="0">
                <a:latin typeface="새굴림" pitchFamily="18" charset="-127"/>
                <a:ea typeface="새굴림" pitchFamily="18" charset="-127"/>
              </a:rPr>
              <a:t>.  </a:t>
            </a:r>
          </a:p>
          <a:p>
            <a:pPr marL="342900" indent="-342900" algn="l">
              <a:lnSpc>
                <a:spcPct val="120000"/>
              </a:lnSpc>
              <a:spcBef>
                <a:spcPct val="10000"/>
              </a:spcBef>
              <a:buClr>
                <a:srgbClr val="09136F"/>
              </a:buClr>
            </a:pPr>
            <a:endParaRPr lang="en-US" altLang="ko-KR" sz="1600" b="0" dirty="0">
              <a:latin typeface="Arial Black" pitchFamily="34" charset="0"/>
              <a:ea typeface="굴림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프로젝트 이해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사용자 </a:t>
            </a:r>
            <a:r>
              <a:rPr lang="ko-KR" altLang="en-US" smtClean="0"/>
              <a:t>인터페이스</a:t>
            </a:r>
            <a:endParaRPr lang="ko-KR" altLang="en-US"/>
          </a:p>
        </p:txBody>
      </p:sp>
      <p:sp>
        <p:nvSpPr>
          <p:cNvPr id="581635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다양한 뷰 생성</a:t>
            </a:r>
          </a:p>
          <a:p>
            <a:r>
              <a:rPr lang="en-US" altLang="ko-KR"/>
              <a:t>Customizable </a:t>
            </a:r>
            <a:r>
              <a:rPr lang="ko-KR" altLang="en-US"/>
              <a:t>페이지</a:t>
            </a:r>
          </a:p>
          <a:p>
            <a:r>
              <a:rPr lang="en-US" altLang="ko-KR"/>
              <a:t>WIGWIG </a:t>
            </a:r>
            <a:r>
              <a:rPr lang="ko-KR" altLang="en-US"/>
              <a:t>정보 및 레포트</a:t>
            </a:r>
          </a:p>
        </p:txBody>
      </p:sp>
      <p:pic>
        <p:nvPicPr>
          <p:cNvPr id="581637" name="Picture 5" descr="C:\Documents and Settings\tsong\Local Settings\Temp\view_total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66119" y="2714620"/>
            <a:ext cx="5211763" cy="2914650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단위 테스트의 목적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왜</a:t>
            </a:r>
            <a:r>
              <a:rPr lang="en-US" altLang="ko-KR" dirty="0" smtClean="0"/>
              <a:t>(Why) </a:t>
            </a:r>
            <a:r>
              <a:rPr lang="ko-KR" altLang="en-US" dirty="0" smtClean="0"/>
              <a:t>단위 테스트를 해야 하는가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디버깅에 낭비하던 시간을 극적으로 줄일 수 있음</a:t>
            </a: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상대적으로 더 쉽고 비용이 적게 </a:t>
            </a:r>
            <a:r>
              <a:rPr lang="ko-KR" altLang="en-US" dirty="0" err="1" smtClean="0">
                <a:solidFill>
                  <a:srgbClr val="0000FF"/>
                </a:solidFill>
              </a:rPr>
              <a:t>듬</a:t>
            </a:r>
            <a:endParaRPr lang="ko-KR" altLang="en-US" dirty="0" smtClean="0"/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좋은 설계</a:t>
            </a:r>
            <a:r>
              <a:rPr lang="ko-KR" altLang="en-US" dirty="0" smtClean="0"/>
              <a:t>를 이끌어 냄</a:t>
            </a: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신뢰 할 수 있는 시스템   </a:t>
            </a:r>
          </a:p>
          <a:p>
            <a:pPr lvl="1"/>
            <a:r>
              <a:rPr lang="ko-KR" altLang="en-US" dirty="0" smtClean="0"/>
              <a:t>단위 테스트를 코드가 의도한 바를 쉽게 파악할 수 있는 </a:t>
            </a:r>
            <a:r>
              <a:rPr lang="ko-KR" altLang="en-US" dirty="0" smtClean="0">
                <a:solidFill>
                  <a:srgbClr val="0000FF"/>
                </a:solidFill>
              </a:rPr>
              <a:t>문서 또는 예제로 활용가능</a:t>
            </a:r>
            <a:endParaRPr lang="ko-KR" altLang="en-US" b="1" dirty="0" smtClean="0">
              <a:solidFill>
                <a:srgbClr val="0000FF"/>
              </a:solidFill>
            </a:endParaRPr>
          </a:p>
          <a:p>
            <a:endParaRPr lang="ko-KR" altLang="en-US" dirty="0"/>
          </a:p>
        </p:txBody>
      </p:sp>
      <p:sp>
        <p:nvSpPr>
          <p:cNvPr id="5" name="Line 19"/>
          <p:cNvSpPr>
            <a:spLocks noChangeShapeType="1"/>
          </p:cNvSpPr>
          <p:nvPr/>
        </p:nvSpPr>
        <p:spPr bwMode="auto">
          <a:xfrm>
            <a:off x="945147" y="1695448"/>
            <a:ext cx="0" cy="1447800"/>
          </a:xfrm>
          <a:prstGeom prst="line">
            <a:avLst/>
          </a:prstGeom>
          <a:noFill/>
          <a:ln w="38100">
            <a:solidFill>
              <a:srgbClr val="E975E6"/>
            </a:solidFill>
            <a:prstDash val="sysDot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4"/>
          <p:cNvGrpSpPr>
            <a:grpSpLocks/>
          </p:cNvGrpSpPr>
          <p:nvPr/>
        </p:nvGrpSpPr>
        <p:grpSpPr bwMode="auto">
          <a:xfrm>
            <a:off x="844062" y="3962401"/>
            <a:ext cx="2954215" cy="1793875"/>
            <a:chOff x="576" y="2496"/>
            <a:chExt cx="2016" cy="1130"/>
          </a:xfrm>
        </p:grpSpPr>
        <p:pic>
          <p:nvPicPr>
            <p:cNvPr id="8" name="Picture 6" descr="D:\01. 넥스트리\Seminar_20080223_Test\images\최민수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60" y="2784"/>
              <a:ext cx="1248" cy="842"/>
            </a:xfrm>
            <a:prstGeom prst="rect">
              <a:avLst/>
            </a:prstGeom>
            <a:noFill/>
          </p:spPr>
        </p:pic>
        <p:sp>
          <p:nvSpPr>
            <p:cNvPr id="9" name="AutoShape 12"/>
            <p:cNvSpPr>
              <a:spLocks noChangeArrowheads="1"/>
            </p:cNvSpPr>
            <p:nvPr/>
          </p:nvSpPr>
          <p:spPr bwMode="auto">
            <a:xfrm>
              <a:off x="576" y="2496"/>
              <a:ext cx="2016" cy="368"/>
            </a:xfrm>
            <a:custGeom>
              <a:avLst/>
              <a:gdLst>
                <a:gd name="G0" fmla="+- 4296 0 0"/>
                <a:gd name="G1" fmla="+- 21600 0 4296"/>
                <a:gd name="G2" fmla="+- 21600 0 4296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4296" y="10800"/>
                  </a:moveTo>
                  <a:cubicBezTo>
                    <a:pt x="4296" y="14392"/>
                    <a:pt x="7208" y="17304"/>
                    <a:pt x="10800" y="17304"/>
                  </a:cubicBezTo>
                  <a:cubicBezTo>
                    <a:pt x="14392" y="17304"/>
                    <a:pt x="17304" y="14392"/>
                    <a:pt x="17304" y="10800"/>
                  </a:cubicBezTo>
                  <a:cubicBezTo>
                    <a:pt x="17304" y="7208"/>
                    <a:pt x="14392" y="4296"/>
                    <a:pt x="10800" y="4296"/>
                  </a:cubicBezTo>
                  <a:cubicBezTo>
                    <a:pt x="7208" y="4296"/>
                    <a:pt x="4296" y="7208"/>
                    <a:pt x="4296" y="108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5" name="AutoShape 9"/>
          <p:cNvSpPr>
            <a:spLocks noChangeArrowheads="1"/>
          </p:cNvSpPr>
          <p:nvPr/>
        </p:nvSpPr>
        <p:spPr bwMode="auto">
          <a:xfrm>
            <a:off x="3798278" y="4267200"/>
            <a:ext cx="2954215" cy="1676400"/>
          </a:xfrm>
          <a:prstGeom prst="wedgeEllipseCallout">
            <a:avLst>
              <a:gd name="adj1" fmla="val -68750"/>
              <a:gd name="adj2" fmla="val -14394"/>
            </a:avLst>
          </a:prstGeom>
          <a:solidFill>
            <a:srgbClr val="CCECFF"/>
          </a:solidFill>
          <a:ln w="9525">
            <a:solidFill>
              <a:srgbClr val="006699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ko-KR" altLang="ko-KR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단위 테스트의 대상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테스트 영역</a:t>
            </a:r>
          </a:p>
          <a:p>
            <a:pPr lvl="1"/>
            <a:r>
              <a:rPr lang="ko-KR" altLang="en-US" dirty="0" smtClean="0"/>
              <a:t>결과의</a:t>
            </a:r>
            <a:r>
              <a:rPr lang="ko-KR" altLang="en-US" dirty="0" smtClean="0">
                <a:solidFill>
                  <a:srgbClr val="0000FF"/>
                </a:solidFill>
              </a:rPr>
              <a:t> 유효성 검사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단위</a:t>
            </a:r>
            <a:r>
              <a:rPr lang="en-US" altLang="ko-KR" dirty="0" smtClean="0"/>
              <a:t>(unit) </a:t>
            </a:r>
            <a:r>
              <a:rPr lang="ko-KR" altLang="en-US" dirty="0" smtClean="0"/>
              <a:t>안에서 </a:t>
            </a:r>
            <a:r>
              <a:rPr lang="ko-KR" altLang="en-US" dirty="0" smtClean="0">
                <a:hlinkClick r:id="rId3"/>
              </a:rPr>
              <a:t>발생 가능한 모든 경우</a:t>
            </a:r>
            <a:r>
              <a:rPr lang="en-US" altLang="ko-KR" dirty="0" smtClean="0">
                <a:hlinkClick r:id="rId3"/>
              </a:rPr>
              <a:t>(case)</a:t>
            </a:r>
            <a:r>
              <a:rPr lang="ko-KR" altLang="en-US" dirty="0" smtClean="0"/>
              <a:t>에 대하여 테스트</a:t>
            </a: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버그가 자주 발생하는 경계조건</a:t>
            </a:r>
            <a:r>
              <a:rPr lang="en-US" altLang="ko-KR" dirty="0" smtClean="0"/>
              <a:t>(boundary)</a:t>
            </a:r>
            <a:r>
              <a:rPr lang="ko-KR" altLang="en-US" dirty="0" smtClean="0"/>
              <a:t>에 대한 테스트</a:t>
            </a:r>
          </a:p>
          <a:p>
            <a:pPr lvl="1"/>
            <a:r>
              <a:rPr lang="ko-KR" altLang="en-US" dirty="0" smtClean="0"/>
              <a:t>역</a:t>
            </a:r>
            <a:r>
              <a:rPr lang="en-US" altLang="ko-KR" dirty="0" smtClean="0"/>
              <a:t>(Inverse) </a:t>
            </a:r>
            <a:r>
              <a:rPr lang="ko-KR" altLang="en-US" dirty="0" smtClean="0"/>
              <a:t>관계를 확인하는 테스트 </a:t>
            </a:r>
          </a:p>
          <a:p>
            <a:pPr lvl="1"/>
            <a:r>
              <a:rPr lang="ko-KR" altLang="en-US" dirty="0" smtClean="0"/>
              <a:t>같은 결과를 내는 다른 알고리즘을 통한 교차 테스트</a:t>
            </a:r>
            <a:r>
              <a:rPr lang="en-US" altLang="ko-KR" dirty="0" smtClean="0"/>
              <a:t>(Cross-check) </a:t>
            </a: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시스템 부하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네트워크 끊김 등 시스템에서 발생 가능한</a:t>
            </a:r>
            <a:r>
              <a:rPr lang="ko-KR" altLang="en-US" dirty="0" smtClean="0"/>
              <a:t> 에러에 대한 테스트 </a:t>
            </a: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버그 수정으로 인해 발생 가능성이 있는</a:t>
            </a:r>
            <a:r>
              <a:rPr lang="ko-KR" altLang="en-US" dirty="0" smtClean="0"/>
              <a:t> 코드의 테스트</a:t>
            </a:r>
          </a:p>
          <a:p>
            <a:endParaRPr lang="ko-KR" altLang="en-US" dirty="0"/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4009292" y="4648201"/>
            <a:ext cx="267286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ko-KR" sz="1400" b="0" dirty="0">
                <a:solidFill>
                  <a:srgbClr val="003300"/>
                </a:solidFill>
              </a:rPr>
              <a:t>“</a:t>
            </a:r>
            <a:r>
              <a:rPr lang="ko-KR" altLang="en-US" sz="1400" b="0" dirty="0">
                <a:solidFill>
                  <a:srgbClr val="003300"/>
                </a:solidFill>
              </a:rPr>
              <a:t>나 지금 떨고있니</a:t>
            </a:r>
            <a:r>
              <a:rPr lang="en-US" altLang="ko-KR" sz="1400" b="0" dirty="0">
                <a:solidFill>
                  <a:srgbClr val="003300"/>
                </a:solidFill>
              </a:rPr>
              <a:t>?”</a:t>
            </a:r>
          </a:p>
          <a:p>
            <a:endParaRPr lang="en-US" altLang="ko-KR" sz="1400" b="0" dirty="0">
              <a:solidFill>
                <a:srgbClr val="003300"/>
              </a:solidFill>
            </a:endParaRPr>
          </a:p>
          <a:p>
            <a:r>
              <a:rPr lang="ko-KR" altLang="en-US" sz="1400" dirty="0">
                <a:solidFill>
                  <a:srgbClr val="003300"/>
                </a:solidFill>
              </a:rPr>
              <a:t>불안한 모든 코드를 테스트해라</a:t>
            </a:r>
            <a:r>
              <a:rPr lang="en-US" altLang="ko-KR" sz="1400" dirty="0">
                <a:solidFill>
                  <a:srgbClr val="003300"/>
                </a:solidFill>
              </a:rPr>
              <a:t>!</a:t>
            </a:r>
          </a:p>
          <a:p>
            <a:r>
              <a:rPr lang="en-US" altLang="ko-KR" sz="1400" b="0" dirty="0">
                <a:solidFill>
                  <a:srgbClr val="003300"/>
                </a:solidFill>
              </a:rPr>
              <a:t> </a:t>
            </a:r>
            <a:endParaRPr lang="en-US" altLang="ko-KR" dirty="0">
              <a:solidFill>
                <a:srgbClr val="003300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단위 테스트의 대상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버그가 자주 발생하는 경계 조건 </a:t>
            </a:r>
          </a:p>
          <a:p>
            <a:pPr lvl="1"/>
            <a:r>
              <a:rPr lang="ko-KR" altLang="en-US" dirty="0" err="1" smtClean="0">
                <a:solidFill>
                  <a:srgbClr val="0000FF"/>
                </a:solidFill>
              </a:rPr>
              <a:t>형식일치</a:t>
            </a:r>
            <a:r>
              <a:rPr lang="en-US" altLang="ko-KR" dirty="0" smtClean="0"/>
              <a:t>(conformance) </a:t>
            </a: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순서</a:t>
            </a:r>
            <a:r>
              <a:rPr lang="en-US" altLang="ko-KR" dirty="0" smtClean="0"/>
              <a:t>(Ordering)  </a:t>
            </a: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범위</a:t>
            </a:r>
            <a:r>
              <a:rPr lang="en-US" altLang="ko-KR" dirty="0" smtClean="0"/>
              <a:t>(Range) 	</a:t>
            </a:r>
          </a:p>
          <a:p>
            <a:pPr lvl="2"/>
            <a:r>
              <a:rPr lang="en-US" altLang="ko-KR" dirty="0" smtClean="0">
                <a:solidFill>
                  <a:srgbClr val="333333"/>
                </a:solidFill>
              </a:rPr>
              <a:t>1,000</a:t>
            </a:r>
            <a:r>
              <a:rPr lang="ko-KR" altLang="en-US" dirty="0" smtClean="0">
                <a:solidFill>
                  <a:srgbClr val="333333"/>
                </a:solidFill>
              </a:rPr>
              <a:t>살</a:t>
            </a:r>
            <a:r>
              <a:rPr lang="en-US" altLang="ko-KR" dirty="0" smtClean="0">
                <a:solidFill>
                  <a:srgbClr val="333333"/>
                </a:solidFill>
              </a:rPr>
              <a:t>(</a:t>
            </a:r>
            <a:r>
              <a:rPr lang="ko-KR" altLang="en-US" dirty="0" smtClean="0">
                <a:solidFill>
                  <a:srgbClr val="333333"/>
                </a:solidFill>
              </a:rPr>
              <a:t>나이</a:t>
            </a:r>
            <a:r>
              <a:rPr lang="en-US" altLang="ko-KR" dirty="0" smtClean="0">
                <a:solidFill>
                  <a:srgbClr val="333333"/>
                </a:solidFill>
              </a:rPr>
              <a:t>), 2007</a:t>
            </a:r>
            <a:r>
              <a:rPr lang="ko-KR" altLang="en-US" dirty="0" smtClean="0">
                <a:solidFill>
                  <a:srgbClr val="333333"/>
                </a:solidFill>
              </a:rPr>
              <a:t>년 </a:t>
            </a:r>
            <a:r>
              <a:rPr lang="en-US" altLang="ko-KR" dirty="0" smtClean="0">
                <a:solidFill>
                  <a:srgbClr val="333333"/>
                </a:solidFill>
              </a:rPr>
              <a:t>2</a:t>
            </a:r>
            <a:r>
              <a:rPr lang="ko-KR" altLang="en-US" dirty="0" smtClean="0">
                <a:solidFill>
                  <a:srgbClr val="333333"/>
                </a:solidFill>
              </a:rPr>
              <a:t>월 </a:t>
            </a:r>
            <a:r>
              <a:rPr lang="en-US" altLang="ko-KR" dirty="0" smtClean="0">
                <a:solidFill>
                  <a:srgbClr val="333333"/>
                </a:solidFill>
              </a:rPr>
              <a:t>29</a:t>
            </a:r>
            <a:r>
              <a:rPr lang="ko-KR" altLang="en-US" dirty="0" smtClean="0">
                <a:solidFill>
                  <a:srgbClr val="333333"/>
                </a:solidFill>
              </a:rPr>
              <a:t>일</a:t>
            </a:r>
            <a:r>
              <a:rPr lang="en-US" altLang="ko-KR" dirty="0" smtClean="0">
                <a:solidFill>
                  <a:srgbClr val="333333"/>
                </a:solidFill>
              </a:rPr>
              <a:t>(</a:t>
            </a:r>
            <a:r>
              <a:rPr lang="ko-KR" altLang="en-US" dirty="0" smtClean="0">
                <a:solidFill>
                  <a:srgbClr val="333333"/>
                </a:solidFill>
              </a:rPr>
              <a:t>날짜</a:t>
            </a:r>
            <a:r>
              <a:rPr lang="en-US" altLang="ko-KR" dirty="0" smtClean="0">
                <a:solidFill>
                  <a:srgbClr val="333333"/>
                </a:solidFill>
              </a:rPr>
              <a:t>)</a:t>
            </a: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참조</a:t>
            </a:r>
            <a:r>
              <a:rPr lang="en-US" altLang="ko-KR" dirty="0" smtClean="0"/>
              <a:t>(Reference) </a:t>
            </a:r>
          </a:p>
          <a:p>
            <a:pPr lvl="2"/>
            <a:r>
              <a:rPr lang="ko-KR" altLang="en-US" dirty="0" smtClean="0">
                <a:solidFill>
                  <a:srgbClr val="333333"/>
                </a:solidFill>
              </a:rPr>
              <a:t>선언은 되었으나 정의되지 않은 전역변수의 사용</a:t>
            </a:r>
          </a:p>
          <a:p>
            <a:pPr lvl="2"/>
            <a:r>
              <a:rPr lang="en-US" altLang="ko-KR" dirty="0" smtClean="0">
                <a:solidFill>
                  <a:srgbClr val="333333"/>
                </a:solidFill>
              </a:rPr>
              <a:t>JNDI</a:t>
            </a:r>
            <a:r>
              <a:rPr lang="ko-KR" altLang="en-US" dirty="0" smtClean="0">
                <a:solidFill>
                  <a:srgbClr val="333333"/>
                </a:solidFill>
              </a:rPr>
              <a:t>에 등록되지 않은 </a:t>
            </a:r>
            <a:r>
              <a:rPr lang="en-US" altLang="ko-KR" dirty="0" smtClean="0">
                <a:solidFill>
                  <a:srgbClr val="333333"/>
                </a:solidFill>
              </a:rPr>
              <a:t>EJB </a:t>
            </a:r>
            <a:r>
              <a:rPr lang="ko-KR" altLang="en-US" dirty="0" smtClean="0">
                <a:solidFill>
                  <a:srgbClr val="333333"/>
                </a:solidFill>
              </a:rPr>
              <a:t>인터페이스의 호출</a:t>
            </a:r>
            <a:r>
              <a:rPr lang="ko-KR" altLang="en-US" dirty="0" smtClean="0">
                <a:solidFill>
                  <a:schemeClr val="hlink"/>
                </a:solidFill>
              </a:rPr>
              <a:t> </a:t>
            </a: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존재성</a:t>
            </a:r>
            <a:r>
              <a:rPr lang="en-US" altLang="ko-KR" dirty="0" smtClean="0"/>
              <a:t>(Existence) </a:t>
            </a:r>
          </a:p>
          <a:p>
            <a:pPr lvl="2"/>
            <a:r>
              <a:rPr lang="en-US" altLang="ko-KR" dirty="0" smtClean="0">
                <a:solidFill>
                  <a:srgbClr val="333333"/>
                </a:solidFill>
              </a:rPr>
              <a:t>null </a:t>
            </a:r>
            <a:r>
              <a:rPr lang="ko-KR" altLang="en-US" dirty="0" smtClean="0">
                <a:solidFill>
                  <a:srgbClr val="333333"/>
                </a:solidFill>
              </a:rPr>
              <a:t>값을 갖는 </a:t>
            </a:r>
            <a:r>
              <a:rPr lang="en-US" altLang="ko-KR" dirty="0" smtClean="0">
                <a:solidFill>
                  <a:srgbClr val="333333"/>
                </a:solidFill>
              </a:rPr>
              <a:t>List</a:t>
            </a:r>
            <a:r>
              <a:rPr lang="ko-KR" altLang="en-US" dirty="0" smtClean="0">
                <a:solidFill>
                  <a:srgbClr val="333333"/>
                </a:solidFill>
              </a:rPr>
              <a:t>의 </a:t>
            </a:r>
            <a:r>
              <a:rPr lang="en-US" altLang="ko-KR" dirty="0" smtClean="0">
                <a:solidFill>
                  <a:srgbClr val="333333"/>
                </a:solidFill>
              </a:rPr>
              <a:t>size() </a:t>
            </a:r>
            <a:r>
              <a:rPr lang="ko-KR" altLang="en-US" dirty="0" err="1" smtClean="0">
                <a:solidFill>
                  <a:srgbClr val="333333"/>
                </a:solidFill>
              </a:rPr>
              <a:t>메서드</a:t>
            </a:r>
            <a:r>
              <a:rPr lang="ko-KR" altLang="en-US" dirty="0" smtClean="0">
                <a:solidFill>
                  <a:srgbClr val="333333"/>
                </a:solidFill>
              </a:rPr>
              <a:t> 호출 </a:t>
            </a:r>
            <a:r>
              <a:rPr lang="en-US" altLang="ko-KR" dirty="0" smtClean="0">
                <a:solidFill>
                  <a:srgbClr val="333333"/>
                </a:solidFill>
              </a:rPr>
              <a:t>(null, 0, </a:t>
            </a:r>
            <a:r>
              <a:rPr lang="en-US" altLang="ko-KR" dirty="0" smtClean="0">
                <a:solidFill>
                  <a:srgbClr val="333333"/>
                </a:solidFill>
                <a:latin typeface="Times New Roman"/>
              </a:rPr>
              <a:t>‘’</a:t>
            </a:r>
            <a:r>
              <a:rPr lang="en-US" altLang="ko-KR" dirty="0" smtClean="0">
                <a:solidFill>
                  <a:srgbClr val="333333"/>
                </a:solidFill>
              </a:rPr>
              <a:t>)</a:t>
            </a:r>
          </a:p>
          <a:p>
            <a:pPr lvl="2"/>
            <a:r>
              <a:rPr lang="ko-KR" altLang="en-US" dirty="0" smtClean="0">
                <a:solidFill>
                  <a:srgbClr val="333333"/>
                </a:solidFill>
              </a:rPr>
              <a:t>종료된 세션의 접근</a:t>
            </a: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개체 수</a:t>
            </a:r>
            <a:r>
              <a:rPr lang="en-US" altLang="ko-KR" dirty="0" smtClean="0"/>
              <a:t>(Cardinality) </a:t>
            </a:r>
          </a:p>
          <a:p>
            <a:pPr lvl="2"/>
            <a:r>
              <a:rPr lang="en-US" altLang="ko-KR" dirty="0" smtClean="0">
                <a:solidFill>
                  <a:srgbClr val="333333"/>
                </a:solidFill>
              </a:rPr>
              <a:t>0-1-n </a:t>
            </a:r>
            <a:r>
              <a:rPr lang="ko-KR" altLang="en-US" dirty="0" smtClean="0">
                <a:solidFill>
                  <a:srgbClr val="333333"/>
                </a:solidFill>
              </a:rPr>
              <a:t>규칙 </a:t>
            </a: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시간</a:t>
            </a:r>
            <a:r>
              <a:rPr lang="en-US" altLang="ko-KR" dirty="0" smtClean="0"/>
              <a:t>(Time) </a:t>
            </a:r>
          </a:p>
          <a:p>
            <a:pPr lvl="2"/>
            <a:r>
              <a:rPr lang="ko-KR" altLang="en-US" dirty="0" smtClean="0">
                <a:solidFill>
                  <a:srgbClr val="333333"/>
                </a:solidFill>
              </a:rPr>
              <a:t>상대 시간</a:t>
            </a:r>
            <a:r>
              <a:rPr lang="en-US" altLang="ko-KR" dirty="0" smtClean="0">
                <a:solidFill>
                  <a:srgbClr val="333333"/>
                </a:solidFill>
              </a:rPr>
              <a:t>(</a:t>
            </a:r>
            <a:r>
              <a:rPr lang="ko-KR" altLang="en-US" dirty="0" smtClean="0">
                <a:solidFill>
                  <a:srgbClr val="333333"/>
                </a:solidFill>
              </a:rPr>
              <a:t>시간적 순서</a:t>
            </a:r>
            <a:r>
              <a:rPr lang="en-US" altLang="ko-KR" dirty="0" smtClean="0">
                <a:solidFill>
                  <a:srgbClr val="333333"/>
                </a:solidFill>
              </a:rPr>
              <a:t>)</a:t>
            </a:r>
          </a:p>
          <a:p>
            <a:pPr lvl="2"/>
            <a:r>
              <a:rPr lang="ko-KR" altLang="en-US" dirty="0" smtClean="0">
                <a:solidFill>
                  <a:srgbClr val="333333"/>
                </a:solidFill>
              </a:rPr>
              <a:t>절대 시간</a:t>
            </a:r>
            <a:r>
              <a:rPr lang="en-US" altLang="ko-KR" dirty="0" smtClean="0">
                <a:solidFill>
                  <a:srgbClr val="333333"/>
                </a:solidFill>
              </a:rPr>
              <a:t>(</a:t>
            </a:r>
            <a:r>
              <a:rPr lang="ko-KR" altLang="en-US" dirty="0" smtClean="0">
                <a:solidFill>
                  <a:srgbClr val="333333"/>
                </a:solidFill>
              </a:rPr>
              <a:t>경과한 총 계산 시간</a:t>
            </a:r>
            <a:r>
              <a:rPr lang="en-US" altLang="ko-KR" dirty="0" smtClean="0">
                <a:solidFill>
                  <a:srgbClr val="333333"/>
                </a:solidFill>
              </a:rPr>
              <a:t>)</a:t>
            </a:r>
          </a:p>
          <a:p>
            <a:pPr lvl="2"/>
            <a:r>
              <a:rPr lang="ko-KR" altLang="en-US" dirty="0" smtClean="0">
                <a:solidFill>
                  <a:srgbClr val="333333"/>
                </a:solidFill>
              </a:rPr>
              <a:t>동시성</a:t>
            </a:r>
            <a:r>
              <a:rPr lang="en-US" altLang="ko-KR" dirty="0" smtClean="0">
                <a:solidFill>
                  <a:srgbClr val="333333"/>
                </a:solidFill>
              </a:rPr>
              <a:t>(concurrency) </a:t>
            </a:r>
            <a:r>
              <a:rPr lang="ko-KR" altLang="en-US" dirty="0" smtClean="0">
                <a:solidFill>
                  <a:srgbClr val="333333"/>
                </a:solidFill>
              </a:rPr>
              <a:t>문제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좋은 테스트의 특징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00FF"/>
                </a:solidFill>
              </a:rPr>
              <a:t>자동적</a:t>
            </a:r>
            <a:r>
              <a:rPr lang="en-US" altLang="ko-KR" dirty="0" smtClean="0"/>
              <a:t>(Automatic)</a:t>
            </a:r>
          </a:p>
          <a:p>
            <a:pPr lvl="1"/>
            <a:r>
              <a:rPr lang="ko-KR" altLang="en-US" dirty="0" smtClean="0"/>
              <a:t>단위 테스트의 실행이 쉬워야 함</a:t>
            </a:r>
          </a:p>
          <a:p>
            <a:pPr lvl="1"/>
            <a:r>
              <a:rPr lang="ko-KR" altLang="en-US" dirty="0" smtClean="0"/>
              <a:t>테스트는 스스로 검증할 수 있어야 함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단정문의 사용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테스트의 수동 단계를 자동화 해야 함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Network,DB</a:t>
            </a:r>
            <a:r>
              <a:rPr lang="ko-KR" altLang="en-US" dirty="0" smtClean="0"/>
              <a:t>연결</a:t>
            </a:r>
            <a:r>
              <a:rPr lang="en-US" altLang="ko-KR" dirty="0" smtClean="0"/>
              <a:t>-</a:t>
            </a:r>
            <a:r>
              <a:rPr lang="ko-KR" altLang="en-US" dirty="0" smtClean="0"/>
              <a:t>모의 객체의 활용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>
                <a:solidFill>
                  <a:srgbClr val="0000FF"/>
                </a:solidFill>
              </a:rPr>
              <a:t>철저함</a:t>
            </a:r>
            <a:r>
              <a:rPr lang="en-US" altLang="ko-KR" dirty="0" smtClean="0"/>
              <a:t>(Thorough)</a:t>
            </a:r>
          </a:p>
          <a:p>
            <a:pPr lvl="1"/>
            <a:r>
              <a:rPr lang="ko-KR" altLang="en-US" dirty="0" smtClean="0"/>
              <a:t>문제가 될 수 있는 모든 것을 테스트 </a:t>
            </a:r>
          </a:p>
          <a:p>
            <a:r>
              <a:rPr lang="ko-KR" altLang="en-US" dirty="0" smtClean="0">
                <a:solidFill>
                  <a:srgbClr val="0000FF"/>
                </a:solidFill>
              </a:rPr>
              <a:t>반복 가능</a:t>
            </a:r>
            <a:r>
              <a:rPr lang="en-US" altLang="ko-KR" dirty="0" smtClean="0"/>
              <a:t>(Repeatable)</a:t>
            </a:r>
          </a:p>
          <a:p>
            <a:pPr lvl="1"/>
            <a:r>
              <a:rPr lang="ko-KR" altLang="en-US" dirty="0" smtClean="0"/>
              <a:t>모든 테스트가 순서</a:t>
            </a:r>
            <a:r>
              <a:rPr lang="en-US" altLang="ko-KR" dirty="0" smtClean="0"/>
              <a:t>,</a:t>
            </a:r>
            <a:r>
              <a:rPr lang="ko-KR" altLang="en-US" dirty="0" smtClean="0"/>
              <a:t>시간에 관계없이 반복 수행 가능해야 함 </a:t>
            </a:r>
            <a:r>
              <a:rPr lang="en-US" altLang="ko-KR" dirty="0" smtClean="0"/>
              <a:t>(</a:t>
            </a:r>
            <a:r>
              <a:rPr lang="ko-KR" altLang="en-US" dirty="0" smtClean="0"/>
              <a:t>환경으로부터의 독립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>
                <a:solidFill>
                  <a:srgbClr val="0000FF"/>
                </a:solidFill>
              </a:rPr>
              <a:t>독립적</a:t>
            </a:r>
            <a:r>
              <a:rPr lang="en-US" altLang="ko-KR" dirty="0" smtClean="0"/>
              <a:t>(Independent)</a:t>
            </a:r>
          </a:p>
          <a:p>
            <a:pPr lvl="1"/>
            <a:r>
              <a:rPr lang="ko-KR" altLang="en-US" dirty="0" smtClean="0"/>
              <a:t>동시에 수행되는 테스트가 독립적인 상태를 유지해야 함</a:t>
            </a:r>
          </a:p>
          <a:p>
            <a:pPr lvl="1"/>
            <a:r>
              <a:rPr lang="ko-KR" altLang="en-US" dirty="0" smtClean="0"/>
              <a:t>한 테스트가 다른 테스트에 의존하지 않아야 함 </a:t>
            </a:r>
          </a:p>
          <a:p>
            <a:r>
              <a:rPr lang="ko-KR" altLang="en-US" dirty="0" smtClean="0">
                <a:solidFill>
                  <a:srgbClr val="0000FF"/>
                </a:solidFill>
              </a:rPr>
              <a:t>전문적</a:t>
            </a:r>
            <a:r>
              <a:rPr lang="en-US" altLang="ko-KR" dirty="0" smtClean="0"/>
              <a:t>(Professional)</a:t>
            </a:r>
          </a:p>
          <a:p>
            <a:pPr lvl="1"/>
            <a:r>
              <a:rPr lang="ko-KR" altLang="en-US" dirty="0" smtClean="0"/>
              <a:t>테스트 코드도 좋은 설계를 위한 전문적인 표준을 지켜 구현해야 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캡슐화 유지</a:t>
            </a:r>
            <a:r>
              <a:rPr lang="en-US" altLang="ko-KR" dirty="0" smtClean="0"/>
              <a:t>, DRY(Don</a:t>
            </a:r>
            <a:r>
              <a:rPr lang="en-US" altLang="ko-KR" dirty="0" smtClean="0">
                <a:latin typeface="Times New Roman"/>
              </a:rPr>
              <a:t>’</a:t>
            </a:r>
            <a:r>
              <a:rPr lang="en-US" altLang="ko-KR" dirty="0" smtClean="0"/>
              <a:t>t Repeat Yourself) </a:t>
            </a:r>
            <a:r>
              <a:rPr lang="ko-KR" altLang="en-US" dirty="0" smtClean="0"/>
              <a:t>원칙 지키기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결합도 낮추기 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Junit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단위 </a:t>
            </a:r>
            <a:r>
              <a:rPr lang="ko-KR" altLang="en-US" dirty="0" err="1" smtClean="0"/>
              <a:t>테스팅</a:t>
            </a:r>
            <a:r>
              <a:rPr lang="ko-KR" altLang="en-US" dirty="0" smtClean="0"/>
              <a:t> 프레임워크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JUnit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1997</a:t>
            </a:r>
            <a:r>
              <a:rPr lang="ko-KR" altLang="en-US" dirty="0" smtClean="0"/>
              <a:t>년</a:t>
            </a:r>
            <a:r>
              <a:rPr lang="en-US" altLang="ko-KR" dirty="0" smtClean="0"/>
              <a:t>, Erich Gamma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Kent Beck</a:t>
            </a:r>
            <a:r>
              <a:rPr lang="ko-KR" altLang="en-US" dirty="0" smtClean="0"/>
              <a:t>이 개발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Kent Beck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Smalltalk</a:t>
            </a:r>
            <a:r>
              <a:rPr lang="ko-KR" altLang="en-US" dirty="0" smtClean="0"/>
              <a:t>를 위해 개발한 프레임워크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SUnit</a:t>
            </a:r>
            <a:r>
              <a:rPr lang="ko-KR" altLang="en-US" dirty="0" smtClean="0"/>
              <a:t>의 후속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공개 소스 소프트웨어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상업적인 용도로 사용할 수 있음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IBM</a:t>
            </a:r>
            <a:r>
              <a:rPr lang="ko-KR" altLang="en-US" dirty="0" smtClean="0"/>
              <a:t>의 공개 라이센스 </a:t>
            </a:r>
            <a:r>
              <a:rPr lang="en-US" altLang="ko-KR" dirty="0" smtClean="0"/>
              <a:t>1.0 </a:t>
            </a:r>
            <a:r>
              <a:rPr lang="ko-KR" altLang="en-US" dirty="0" smtClean="0"/>
              <a:t>버전에서 배포되었고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SourceForge</a:t>
            </a:r>
            <a:r>
              <a:rPr lang="ko-KR" altLang="en-US" dirty="0" smtClean="0"/>
              <a:t>가 후원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</a:t>
            </a:r>
            <a:r>
              <a:rPr lang="ko-KR" altLang="en-US" dirty="0" smtClean="0"/>
              <a:t>개발에서 단위 테스트의 </a:t>
            </a:r>
            <a:r>
              <a:rPr lang="en-US" altLang="ko-KR" dirty="0" smtClean="0"/>
              <a:t>de facto </a:t>
            </a:r>
            <a:r>
              <a:rPr lang="ko-KR" altLang="en-US" dirty="0" smtClean="0"/>
              <a:t>표준 프레임워크로 빠르게 자리잡았다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프레임워크</a:t>
            </a:r>
          </a:p>
          <a:p>
            <a:pPr lvl="1"/>
            <a:r>
              <a:rPr lang="ko-KR" altLang="en-US" dirty="0" smtClean="0"/>
              <a:t>프레임워크는 반</a:t>
            </a:r>
            <a:r>
              <a:rPr lang="en-US" altLang="ko-KR" dirty="0" smtClean="0"/>
              <a:t>-</a:t>
            </a:r>
            <a:r>
              <a:rPr lang="ko-KR" altLang="en-US" dirty="0" smtClean="0"/>
              <a:t>완성된</a:t>
            </a:r>
            <a:r>
              <a:rPr lang="en-US" altLang="ko-KR" dirty="0" smtClean="0"/>
              <a:t>(semi-complete) </a:t>
            </a:r>
            <a:r>
              <a:rPr lang="ko-KR" altLang="en-US" dirty="0" smtClean="0"/>
              <a:t>어플리케이션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어플리케이션간에 공유할 수 있는 재사용 가능한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공통 구조를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단순한 유틸리티를 제공하기 보다는 응집된 구조를 제공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Junit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xUnit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프레임워크</a:t>
            </a:r>
          </a:p>
          <a:p>
            <a:pPr lvl="1"/>
            <a:r>
              <a:rPr lang="ko-KR" altLang="en-US" dirty="0" smtClean="0"/>
              <a:t>모든 언어를 위한 표준 프레임워크로 자리잡고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)ASP, C++, C#, Eiffel, Delphi, Perl, PHP, Python, REBOL, Smalltalk, Visual Basic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pic>
        <p:nvPicPr>
          <p:cNvPr id="5" name="Picture 9" descr="D:\01. 넥스트리\Seminar_20080223_Test\images\EricGamm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66563" y="3000372"/>
            <a:ext cx="1342293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 descr="D:\01. 넥스트리\Seminar_20080223_Test\images\Kent_Beck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2687" y="3000374"/>
            <a:ext cx="1677866" cy="213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1912347" y="5210174"/>
            <a:ext cx="2672862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400">
                <a:latin typeface="Times New Roman" pitchFamily="18" charset="0"/>
              </a:rPr>
              <a:t>Kent Beck</a:t>
            </a:r>
          </a:p>
          <a:p>
            <a:pPr algn="l">
              <a:spcBef>
                <a:spcPct val="50000"/>
              </a:spcBef>
            </a:pPr>
            <a:r>
              <a:rPr lang="en-US" altLang="ko-KR" sz="1200" b="0"/>
              <a:t>XP(Extreme Programming) </a:t>
            </a:r>
            <a:r>
              <a:rPr lang="ko-KR" altLang="en-US" sz="1200" b="0"/>
              <a:t>창시자</a:t>
            </a:r>
          </a:p>
          <a:p>
            <a:pPr algn="l">
              <a:spcBef>
                <a:spcPct val="50000"/>
              </a:spcBef>
            </a:pPr>
            <a:r>
              <a:rPr lang="en-US" altLang="ko-KR" sz="1200" b="0"/>
              <a:t>TDD </a:t>
            </a:r>
            <a:r>
              <a:rPr lang="ko-KR" altLang="en-US" sz="1200" b="0"/>
              <a:t>선구자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4866563" y="5210172"/>
            <a:ext cx="267286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400" dirty="0">
                <a:latin typeface="Times New Roman" pitchFamily="18" charset="0"/>
              </a:rPr>
              <a:t>Erich Gamma</a:t>
            </a:r>
          </a:p>
          <a:p>
            <a:pPr algn="l">
              <a:spcBef>
                <a:spcPct val="50000"/>
              </a:spcBef>
            </a:pPr>
            <a:r>
              <a:rPr lang="en-US" altLang="ko-KR" sz="1200" b="0" dirty="0"/>
              <a:t>Design Pattern, (</a:t>
            </a:r>
            <a:r>
              <a:rPr lang="en-US" altLang="ko-KR" sz="1200" b="0" dirty="0" err="1"/>
              <a:t>GoF</a:t>
            </a:r>
            <a:r>
              <a:rPr lang="en-US" altLang="ko-KR" sz="1200" b="0" dirty="0"/>
              <a:t>)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Junit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 및 실행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설치</a:t>
            </a:r>
          </a:p>
          <a:p>
            <a:pPr lvl="1" eaLnBrk="1" hangingPunct="1"/>
            <a:r>
              <a:rPr lang="en-US" altLang="ko-KR" dirty="0" smtClean="0"/>
              <a:t>Junit.org</a:t>
            </a:r>
            <a:r>
              <a:rPr lang="ko-KR" altLang="en-US" dirty="0" smtClean="0"/>
              <a:t>에서 최신 버전을 다운로드 </a:t>
            </a:r>
            <a:r>
              <a:rPr lang="en-US" altLang="ko-KR" dirty="0" smtClean="0"/>
              <a:t>(2008.06 </a:t>
            </a:r>
            <a:r>
              <a:rPr lang="ko-KR" altLang="en-US" dirty="0" smtClean="0"/>
              <a:t>현재 </a:t>
            </a:r>
            <a:r>
              <a:rPr lang="en-US" altLang="ko-KR" dirty="0" smtClean="0"/>
              <a:t>: released. JUnit4.4)</a:t>
            </a:r>
          </a:p>
          <a:p>
            <a:pPr lvl="1" eaLnBrk="1" hangingPunct="1"/>
            <a:r>
              <a:rPr lang="en-US" altLang="ko-KR" dirty="0" smtClean="0"/>
              <a:t>junit.jar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classpath</a:t>
            </a:r>
            <a:r>
              <a:rPr lang="ko-KR" altLang="en-US" dirty="0" smtClean="0"/>
              <a:t>내에 위치하여 사용</a:t>
            </a:r>
          </a:p>
          <a:p>
            <a:pPr lvl="1" eaLnBrk="1" hangingPunct="1"/>
            <a:r>
              <a:rPr lang="ko-KR" altLang="en-US" dirty="0" smtClean="0"/>
              <a:t>최근에는 </a:t>
            </a:r>
            <a:r>
              <a:rPr lang="en-US" altLang="ko-KR" dirty="0" smtClean="0"/>
              <a:t>Eclipse</a:t>
            </a:r>
            <a:r>
              <a:rPr lang="ko-KR" altLang="en-US" dirty="0" smtClean="0"/>
              <a:t>와 같은 </a:t>
            </a:r>
            <a:r>
              <a:rPr lang="en-US" altLang="ko-KR" dirty="0" smtClean="0"/>
              <a:t>IDE</a:t>
            </a:r>
            <a:r>
              <a:rPr lang="ko-KR" altLang="en-US" dirty="0" smtClean="0"/>
              <a:t>에 기본적으로 포함되어 배포되고 있음 </a:t>
            </a:r>
          </a:p>
          <a:p>
            <a:pPr lvl="1" eaLnBrk="1" hangingPunct="1"/>
            <a:endParaRPr lang="ko-KR" altLang="en-US" dirty="0" smtClean="0"/>
          </a:p>
          <a:p>
            <a:pPr eaLnBrk="1" hangingPunct="1"/>
            <a:r>
              <a:rPr lang="ko-KR" altLang="en-US" dirty="0" smtClean="0"/>
              <a:t>실행 </a:t>
            </a:r>
            <a:r>
              <a:rPr lang="en-US" altLang="ko-KR" dirty="0" smtClean="0">
                <a:latin typeface="Times New Roman" pitchFamily="18" charset="0"/>
              </a:rPr>
              <a:t>–</a:t>
            </a: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Test Runner</a:t>
            </a:r>
          </a:p>
          <a:p>
            <a:pPr lvl="1" eaLnBrk="1" hangingPunct="1"/>
            <a:r>
              <a:rPr lang="en-US" altLang="ko-KR" dirty="0" smtClean="0"/>
              <a:t>Textual test runner </a:t>
            </a:r>
          </a:p>
          <a:p>
            <a:pPr lvl="1" eaLnBrk="1" hangingPunct="1"/>
            <a:r>
              <a:rPr lang="en-US" altLang="ko-KR" dirty="0" smtClean="0"/>
              <a:t>Graphical test runner : Swing-based, AWT-based (</a:t>
            </a:r>
            <a:r>
              <a:rPr lang="ko-KR" altLang="en-US" dirty="0" smtClean="0"/>
              <a:t>최신 버전에는 미포함</a:t>
            </a:r>
            <a:r>
              <a:rPr lang="en-US" altLang="ko-KR" dirty="0" smtClean="0"/>
              <a:t>)</a:t>
            </a:r>
          </a:p>
          <a:p>
            <a:pPr lvl="1" eaLnBrk="1" hangingPunct="1"/>
            <a:r>
              <a:rPr lang="en-US" altLang="ko-KR" dirty="0" smtClean="0"/>
              <a:t>IDE</a:t>
            </a:r>
            <a:r>
              <a:rPr lang="ko-KR" altLang="en-US" dirty="0" smtClean="0"/>
              <a:t>에서 제공하는 </a:t>
            </a:r>
            <a:r>
              <a:rPr lang="en-US" altLang="ko-KR" dirty="0" smtClean="0"/>
              <a:t>GUI</a:t>
            </a:r>
            <a:r>
              <a:rPr lang="ko-KR" altLang="en-US" dirty="0" smtClean="0"/>
              <a:t>를 이용 </a:t>
            </a:r>
          </a:p>
          <a:p>
            <a:pPr lvl="1" eaLnBrk="1" hangingPunct="1">
              <a:buFont typeface="Wingdings 2" pitchFamily="18" charset="2"/>
              <a:buNone/>
            </a:pPr>
            <a:r>
              <a:rPr lang="ko-KR" altLang="en-US" dirty="0" smtClean="0"/>
              <a:t>위와 같은 방식을 통해 </a:t>
            </a:r>
            <a:r>
              <a:rPr lang="en-US" altLang="ko-KR" dirty="0" err="1" smtClean="0"/>
              <a:t>JUnit</a:t>
            </a:r>
            <a:r>
              <a:rPr lang="en-US" altLang="ko-KR" dirty="0" smtClean="0"/>
              <a:t> </a:t>
            </a:r>
            <a:r>
              <a:rPr lang="ko-KR" altLang="en-US" dirty="0" smtClean="0"/>
              <a:t>테스트를 실행시킬 수 있음</a:t>
            </a:r>
            <a:endParaRPr lang="ko-KR" altLang="en-US" dirty="0"/>
          </a:p>
        </p:txBody>
      </p:sp>
      <p:pic>
        <p:nvPicPr>
          <p:cNvPr id="5" name="Picture 50" descr="D:\01. 넥스트리\Seminar_20080223_Test\images\junit_textui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3385" y="4572000"/>
            <a:ext cx="5978769" cy="176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Junit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프레임워크의 이해 </a:t>
            </a:r>
            <a:r>
              <a:rPr lang="en-US" altLang="ko-KR" dirty="0" smtClean="0"/>
              <a:t>(1/7) </a:t>
            </a:r>
            <a:endParaRPr lang="ko-KR" altLang="en-US" dirty="0"/>
          </a:p>
        </p:txBody>
      </p:sp>
      <p:sp>
        <p:nvSpPr>
          <p:cNvPr id="5" name="Rectangle 48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pPr eaLnBrk="1" hangingPunct="1"/>
            <a:r>
              <a:rPr lang="en-US" altLang="ko-KR" dirty="0" err="1" smtClean="0"/>
              <a:t>Junit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프레임워크의 핵심 </a:t>
            </a:r>
            <a:r>
              <a:rPr lang="en-US" altLang="ko-KR" dirty="0" smtClean="0"/>
              <a:t>class</a:t>
            </a:r>
          </a:p>
        </p:txBody>
      </p:sp>
      <p:sp>
        <p:nvSpPr>
          <p:cNvPr id="22" name="Rectangle 54"/>
          <p:cNvSpPr>
            <a:spLocks noChangeArrowheads="1"/>
          </p:cNvSpPr>
          <p:nvPr/>
        </p:nvSpPr>
        <p:spPr bwMode="auto">
          <a:xfrm>
            <a:off x="811843" y="1639877"/>
            <a:ext cx="1093177" cy="360363"/>
          </a:xfrm>
          <a:prstGeom prst="rect">
            <a:avLst/>
          </a:prstGeom>
          <a:solidFill>
            <a:srgbClr val="F7F7F7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1600" b="0">
                <a:solidFill>
                  <a:schemeClr val="hlink"/>
                </a:solidFill>
              </a:rPr>
              <a:t>TestCase</a:t>
            </a:r>
          </a:p>
        </p:txBody>
      </p:sp>
      <p:sp>
        <p:nvSpPr>
          <p:cNvPr id="23" name="Rectangle 56"/>
          <p:cNvSpPr>
            <a:spLocks noChangeArrowheads="1"/>
          </p:cNvSpPr>
          <p:nvPr/>
        </p:nvSpPr>
        <p:spPr bwMode="auto">
          <a:xfrm>
            <a:off x="4035689" y="1639877"/>
            <a:ext cx="1617785" cy="360363"/>
          </a:xfrm>
          <a:prstGeom prst="rect">
            <a:avLst/>
          </a:prstGeom>
          <a:solidFill>
            <a:srgbClr val="F7F7F7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1600" b="0">
                <a:solidFill>
                  <a:schemeClr val="hlink"/>
                </a:solidFill>
              </a:rPr>
              <a:t> BaseTestRunner</a:t>
            </a:r>
          </a:p>
        </p:txBody>
      </p:sp>
      <p:sp>
        <p:nvSpPr>
          <p:cNvPr id="24" name="Rectangle 57"/>
          <p:cNvSpPr>
            <a:spLocks noChangeArrowheads="1"/>
          </p:cNvSpPr>
          <p:nvPr/>
        </p:nvSpPr>
        <p:spPr bwMode="auto">
          <a:xfrm>
            <a:off x="6145842" y="1639877"/>
            <a:ext cx="1195754" cy="360363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1600" b="0" i="1"/>
              <a:t>TestResult</a:t>
            </a:r>
          </a:p>
        </p:txBody>
      </p:sp>
      <p:sp>
        <p:nvSpPr>
          <p:cNvPr id="25" name="Rectangle 58"/>
          <p:cNvSpPr>
            <a:spLocks noChangeArrowheads="1"/>
          </p:cNvSpPr>
          <p:nvPr/>
        </p:nvSpPr>
        <p:spPr bwMode="auto">
          <a:xfrm>
            <a:off x="2439885" y="1639877"/>
            <a:ext cx="1093177" cy="360363"/>
          </a:xfrm>
          <a:prstGeom prst="rect">
            <a:avLst/>
          </a:prstGeom>
          <a:solidFill>
            <a:srgbClr val="F7F7F7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1600" b="0" dirty="0" err="1">
                <a:solidFill>
                  <a:schemeClr val="hlink"/>
                </a:solidFill>
              </a:rPr>
              <a:t>TestSuite</a:t>
            </a:r>
            <a:endParaRPr lang="en-US" altLang="ko-KR" sz="1600" b="0" dirty="0">
              <a:solidFill>
                <a:schemeClr val="hlink"/>
              </a:solidFill>
            </a:endParaRPr>
          </a:p>
        </p:txBody>
      </p:sp>
      <p:sp>
        <p:nvSpPr>
          <p:cNvPr id="26" name="Text Box 59"/>
          <p:cNvSpPr txBox="1">
            <a:spLocks noChangeArrowheads="1"/>
          </p:cNvSpPr>
          <p:nvPr/>
        </p:nvSpPr>
        <p:spPr bwMode="auto">
          <a:xfrm>
            <a:off x="1950447" y="1639877"/>
            <a:ext cx="422031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1600">
                <a:solidFill>
                  <a:schemeClr val="hlink"/>
                </a:solidFill>
              </a:rPr>
              <a:t>+</a:t>
            </a:r>
          </a:p>
        </p:txBody>
      </p:sp>
      <p:sp>
        <p:nvSpPr>
          <p:cNvPr id="27" name="Text Box 60"/>
          <p:cNvSpPr txBox="1">
            <a:spLocks noChangeArrowheads="1"/>
          </p:cNvSpPr>
          <p:nvPr/>
        </p:nvSpPr>
        <p:spPr bwMode="auto">
          <a:xfrm>
            <a:off x="3568231" y="1639877"/>
            <a:ext cx="422031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1600">
                <a:solidFill>
                  <a:schemeClr val="hlink"/>
                </a:solidFill>
              </a:rPr>
              <a:t>+</a:t>
            </a:r>
          </a:p>
        </p:txBody>
      </p:sp>
      <p:sp>
        <p:nvSpPr>
          <p:cNvPr id="28" name="Text Box 61"/>
          <p:cNvSpPr txBox="1">
            <a:spLocks noChangeArrowheads="1"/>
          </p:cNvSpPr>
          <p:nvPr/>
        </p:nvSpPr>
        <p:spPr bwMode="auto">
          <a:xfrm>
            <a:off x="5723811" y="1639877"/>
            <a:ext cx="422031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ko-KR" sz="1600"/>
              <a:t>=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Junit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프레임워크의 이해 </a:t>
            </a:r>
            <a:r>
              <a:rPr lang="en-US" altLang="ko-KR" dirty="0" smtClean="0"/>
              <a:t>(1/7) </a:t>
            </a:r>
            <a:endParaRPr lang="ko-KR" altLang="en-US" dirty="0"/>
          </a:p>
        </p:txBody>
      </p:sp>
      <p:graphicFrame>
        <p:nvGraphicFramePr>
          <p:cNvPr id="6" name="Group 178"/>
          <p:cNvGraphicFramePr>
            <a:graphicFrameLocks noGrp="1"/>
          </p:cNvGraphicFramePr>
          <p:nvPr/>
        </p:nvGraphicFramePr>
        <p:xfrm>
          <a:off x="452831" y="1428736"/>
          <a:ext cx="7877908" cy="4636008"/>
        </p:xfrm>
        <a:graphic>
          <a:graphicData uri="http://schemas.openxmlformats.org/drawingml/2006/table">
            <a:tbl>
              <a:tblPr/>
              <a:tblGrid>
                <a:gridCol w="1969477"/>
                <a:gridCol w="5908431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09136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Class/Interface</a:t>
                      </a:r>
                    </a:p>
                  </a:txBody>
                  <a:tcPr marL="83077" marR="83077" marT="18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09136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책임</a:t>
                      </a:r>
                    </a:p>
                  </a:txBody>
                  <a:tcPr marL="83077" marR="83077" marT="18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50000"/>
                        <a:lumOff val="50000"/>
                      </a:schemeClr>
                    </a:solidFill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09136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새굴림" pitchFamily="18" charset="-127"/>
                        </a:rPr>
                        <a:t>TestCase</a:t>
                      </a:r>
                      <a:endParaRPr kumimoji="1" lang="en-US" altLang="ko-KR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새굴림" pitchFamily="18" charset="-127"/>
                      </a:endParaRPr>
                    </a:p>
                  </a:txBody>
                  <a:tcPr marL="84406" marR="84406" marT="19050" marB="723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09136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TestCase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는 복합적인 테스트를 수행하기 위하여 사용될 수 있는 환경을 정의한다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.</a:t>
                      </a:r>
                    </a:p>
                  </a:txBody>
                  <a:tcPr marL="84406" marR="84406" marT="19050" marB="723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09136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새굴림" pitchFamily="18" charset="-127"/>
                        </a:rPr>
                        <a:t>TestSuite</a:t>
                      </a:r>
                      <a:endParaRPr kumimoji="1" lang="en-US" altLang="ko-KR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새굴림" pitchFamily="18" charset="-127"/>
                      </a:endParaRPr>
                    </a:p>
                  </a:txBody>
                  <a:tcPr marL="84406" marR="84406" marT="19050" marB="723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09136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TestSuite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는 다른 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test suites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를 포함하는 일련의 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test cases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를 수행한다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. 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이는 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Tests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의 복합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(composite)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이다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.</a:t>
                      </a:r>
                    </a:p>
                  </a:txBody>
                  <a:tcPr marL="84406" marR="84406" marT="19050" marB="723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5000"/>
                        <a:lumOff val="75000"/>
                      </a:schemeClr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09136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새굴림" pitchFamily="18" charset="-127"/>
                        </a:rPr>
                        <a:t>BaseTestRunner</a:t>
                      </a:r>
                      <a:endParaRPr kumimoji="1" lang="en-US" altLang="ko-KR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새굴림" pitchFamily="18" charset="-127"/>
                      </a:endParaRPr>
                    </a:p>
                  </a:txBody>
                  <a:tcPr marL="84406" marR="84406" marT="19050" marB="723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09136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test runner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는 테스트를 개시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(launch)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하는 사용자 인터페이스이다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. </a:t>
                      </a: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BaseTestRunner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는 모든 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test runner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의 수퍼 클래스이다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.</a:t>
                      </a:r>
                    </a:p>
                  </a:txBody>
                  <a:tcPr marL="84406" marR="84406" marT="19050" marB="723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09136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새굴림" pitchFamily="18" charset="-127"/>
                        </a:rPr>
                        <a:t>Assert</a:t>
                      </a:r>
                    </a:p>
                  </a:txBody>
                  <a:tcPr marL="84406" marR="84406" marT="19050" marB="723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09136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assert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메서드는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 조건 성공 시에는 아무일 없지만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조건 실패 시에는 예외를 던진다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.</a:t>
                      </a:r>
                    </a:p>
                  </a:txBody>
                  <a:tcPr marL="84406" marR="84406" marT="19050" marB="723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5000"/>
                        <a:lumOff val="75000"/>
                      </a:schemeClr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09136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새굴림" pitchFamily="18" charset="-127"/>
                        </a:rPr>
                        <a:t>TestResult</a:t>
                      </a:r>
                      <a:endParaRPr kumimoji="1" lang="en-US" altLang="ko-KR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새굴림" pitchFamily="18" charset="-127"/>
                      </a:endParaRPr>
                    </a:p>
                  </a:txBody>
                  <a:tcPr marL="84406" marR="84406" marT="19050" marB="723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09136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TestResult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는 테스트 동안 발생하는 에러나 실패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(failure)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를 모은다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.</a:t>
                      </a:r>
                    </a:p>
                  </a:txBody>
                  <a:tcPr marL="84406" marR="84406" marT="19050" marB="723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09136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새굴림" pitchFamily="18" charset="-127"/>
                        </a:rPr>
                        <a:t>Test</a:t>
                      </a:r>
                    </a:p>
                  </a:txBody>
                  <a:tcPr marL="84406" marR="84406" marT="19050" marB="723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09136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Test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는 실행되어 </a:t>
                      </a: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TestResult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에 전해질 수 있다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.</a:t>
                      </a:r>
                    </a:p>
                  </a:txBody>
                  <a:tcPr marL="84406" marR="84406" marT="19050" marB="723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5000"/>
                        <a:lumOff val="75000"/>
                      </a:schemeClr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09136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새굴림" pitchFamily="18" charset="-127"/>
                        </a:rPr>
                        <a:t>TestListener</a:t>
                      </a:r>
                      <a:endParaRPr kumimoji="1" lang="en-US" altLang="ko-KR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새굴림" pitchFamily="18" charset="-127"/>
                      </a:endParaRPr>
                    </a:p>
                  </a:txBody>
                  <a:tcPr marL="84406" marR="84406" marT="19050" marB="723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09136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TestListener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는 테스트 동안 발생하는 에러나 실패와 함께 테스트의 시작과 끝을 포함하는 이벤트를 인지한다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새굴림" pitchFamily="18" charset="-127"/>
                          <a:ea typeface="새굴림" pitchFamily="18" charset="-127"/>
                        </a:rPr>
                        <a:t>.</a:t>
                      </a:r>
                    </a:p>
                  </a:txBody>
                  <a:tcPr marL="84406" marR="84406" marT="19050" marB="723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10000"/>
                        <a:lumOff val="9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Junit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프레임워크의 이해 </a:t>
            </a:r>
            <a:r>
              <a:rPr lang="en-US" altLang="ko-KR" dirty="0" smtClean="0"/>
              <a:t>(2/7)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핵심 클래스 다이어그램</a:t>
            </a:r>
          </a:p>
          <a:p>
            <a:endParaRPr lang="ko-KR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97940" y="1142982"/>
            <a:ext cx="300843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프로젝트 이해 </a:t>
            </a:r>
            <a:r>
              <a:rPr lang="en-US" altLang="ko-KR" smtClean="0"/>
              <a:t>– </a:t>
            </a:r>
            <a:r>
              <a:rPr lang="ko-KR" altLang="en-US" smtClean="0"/>
              <a:t>리스크 </a:t>
            </a:r>
            <a:endParaRPr lang="ko-KR" altLang="en-US"/>
          </a:p>
        </p:txBody>
      </p:sp>
      <p:sp>
        <p:nvSpPr>
          <p:cNvPr id="582659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프로토타입 실패로 위기감</a:t>
            </a:r>
          </a:p>
          <a:p>
            <a:pPr lvl="1"/>
            <a:r>
              <a:rPr lang="en-US" altLang="ko-KR"/>
              <a:t>3</a:t>
            </a:r>
            <a:r>
              <a:rPr lang="ko-KR" altLang="en-US"/>
              <a:t>개월 소요</a:t>
            </a:r>
          </a:p>
          <a:p>
            <a:pPr lvl="1"/>
            <a:r>
              <a:rPr lang="ko-KR" altLang="en-US"/>
              <a:t>프로젝트 팀 교체</a:t>
            </a:r>
          </a:p>
          <a:p>
            <a:r>
              <a:rPr lang="ko-KR" altLang="en-US"/>
              <a:t>전체 프로젝트 기간 축소</a:t>
            </a:r>
          </a:p>
          <a:p>
            <a:pPr lvl="1"/>
            <a:r>
              <a:rPr lang="en-US" altLang="ko-KR"/>
              <a:t>8</a:t>
            </a:r>
            <a:r>
              <a:rPr lang="ko-KR" altLang="en-US"/>
              <a:t>개월 </a:t>
            </a:r>
            <a:r>
              <a:rPr lang="en-US" altLang="ko-KR"/>
              <a:t>-&gt; 5</a:t>
            </a:r>
            <a:r>
              <a:rPr lang="ko-KR" altLang="en-US"/>
              <a:t>개월</a:t>
            </a:r>
          </a:p>
          <a:p>
            <a:r>
              <a:rPr lang="ko-KR" altLang="en-US"/>
              <a:t>성공에 대한 불확신</a:t>
            </a:r>
          </a:p>
          <a:p>
            <a:pPr lvl="1"/>
            <a:r>
              <a:rPr lang="ko-KR" altLang="en-US"/>
              <a:t>프로토타입 실패</a:t>
            </a:r>
          </a:p>
          <a:p>
            <a:pPr lvl="1"/>
            <a:r>
              <a:rPr lang="ko-KR" altLang="en-US"/>
              <a:t>유연한 시스템에 대한 아이디어 부재</a:t>
            </a:r>
          </a:p>
          <a:p>
            <a:r>
              <a:rPr lang="en-US" altLang="ko-KR"/>
              <a:t>(To-be) </a:t>
            </a:r>
            <a:r>
              <a:rPr lang="ko-KR" altLang="en-US"/>
              <a:t>시스템 불명확</a:t>
            </a:r>
          </a:p>
          <a:p>
            <a:pPr lvl="1"/>
            <a:r>
              <a:rPr lang="ko-KR" altLang="en-US"/>
              <a:t>담당자 신규 채용</a:t>
            </a:r>
          </a:p>
          <a:p>
            <a:r>
              <a:rPr lang="en-US" altLang="ko-KR"/>
              <a:t>(To-be) </a:t>
            </a:r>
            <a:r>
              <a:rPr lang="ko-KR" altLang="en-US"/>
              <a:t>시스템 범위 불명확</a:t>
            </a:r>
          </a:p>
          <a:p>
            <a:pPr lvl="1"/>
            <a:r>
              <a:rPr lang="ko-KR" altLang="en-US"/>
              <a:t>요구사항 분석 자료 부실</a:t>
            </a:r>
          </a:p>
        </p:txBody>
      </p:sp>
    </p:spTree>
  </p:cSld>
  <p:clrMapOvr>
    <a:masterClrMapping/>
  </p:clrMapOvr>
  <p:transition spd="med">
    <p:fade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Junit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프레임워크의 이해 </a:t>
            </a:r>
            <a:r>
              <a:rPr lang="en-US" altLang="ko-KR" dirty="0" smtClean="0"/>
              <a:t>(3/7)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eaLnBrk="1" hangingPunct="1"/>
            <a:r>
              <a:rPr lang="en-US" altLang="ko-KR" dirty="0" err="1" smtClean="0"/>
              <a:t>TestCase</a:t>
            </a:r>
            <a:endParaRPr lang="en-US" altLang="ko-KR" dirty="0" smtClean="0"/>
          </a:p>
          <a:p>
            <a:pPr lvl="1" eaLnBrk="1" hangingPunct="1"/>
            <a:r>
              <a:rPr lang="en-US" altLang="ko-KR" dirty="0" err="1" smtClean="0"/>
              <a:t>TestCase</a:t>
            </a:r>
            <a:r>
              <a:rPr lang="ko-KR" altLang="en-US" dirty="0" smtClean="0"/>
              <a:t>를 상속하여 테스트 클래스를 정의</a:t>
            </a:r>
          </a:p>
          <a:p>
            <a:pPr lvl="1" eaLnBrk="1" hangingPunct="1"/>
            <a:r>
              <a:rPr lang="ko-KR" altLang="en-US" dirty="0" smtClean="0"/>
              <a:t>테스트 </a:t>
            </a:r>
            <a:r>
              <a:rPr lang="ko-KR" altLang="en-US" dirty="0" err="1" smtClean="0"/>
              <a:t>메서드는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testXXX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선언 </a:t>
            </a:r>
          </a:p>
          <a:p>
            <a:pPr lvl="1" eaLnBrk="1" hangingPunct="1"/>
            <a:r>
              <a:rPr lang="ko-KR" altLang="en-US" dirty="0" smtClean="0"/>
              <a:t>테스트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내에서 단정</a:t>
            </a:r>
            <a:r>
              <a:rPr lang="en-US" altLang="ko-KR" dirty="0" smtClean="0"/>
              <a:t>(Assertion) </a:t>
            </a:r>
            <a:r>
              <a:rPr lang="ko-KR" altLang="en-US" dirty="0" err="1" smtClean="0"/>
              <a:t>메서드를</a:t>
            </a:r>
            <a:r>
              <a:rPr lang="ko-KR" altLang="en-US" dirty="0" smtClean="0"/>
              <a:t> 사용하여 테스트의 성공 여부 확인</a:t>
            </a:r>
          </a:p>
          <a:p>
            <a:pPr lvl="1" eaLnBrk="1" hangingPunct="1"/>
            <a:r>
              <a:rPr lang="en-US" altLang="ko-KR" dirty="0" err="1" smtClean="0"/>
              <a:t>setUp</a:t>
            </a:r>
            <a:r>
              <a:rPr lang="en-US" altLang="ko-KR" dirty="0" smtClean="0"/>
              <a:t>() -&gt; </a:t>
            </a:r>
            <a:r>
              <a:rPr lang="en-US" altLang="ko-KR" dirty="0" err="1" smtClean="0"/>
              <a:t>testXXX</a:t>
            </a:r>
            <a:r>
              <a:rPr lang="en-US" altLang="ko-KR" dirty="0" smtClean="0"/>
              <a:t>() -&gt; </a:t>
            </a:r>
            <a:r>
              <a:rPr lang="en-US" altLang="ko-KR" dirty="0" err="1" smtClean="0"/>
              <a:t>tearDown</a:t>
            </a:r>
            <a:r>
              <a:rPr lang="en-US" altLang="ko-KR" dirty="0" smtClean="0"/>
              <a:t>()  </a:t>
            </a:r>
            <a:r>
              <a:rPr lang="ko-KR" altLang="en-US" dirty="0" smtClean="0"/>
              <a:t>순으로 실행됨 </a:t>
            </a:r>
          </a:p>
          <a:p>
            <a:endParaRPr lang="ko-KR" altLang="en-US" dirty="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703385" y="3495692"/>
            <a:ext cx="6893169" cy="2362200"/>
          </a:xfrm>
          <a:prstGeom prst="rect">
            <a:avLst/>
          </a:prstGeom>
          <a:noFill/>
          <a:ln w="19050" algn="ctr">
            <a:solidFill>
              <a:srgbClr val="333333"/>
            </a:solidFill>
            <a:miter lim="800000"/>
            <a:headEnd/>
            <a:tailEnd/>
          </a:ln>
        </p:spPr>
        <p:txBody>
          <a:bodyPr wrap="none" lIns="90000" tIns="46800" rIns="90000" bIns="46800"/>
          <a:lstStyle/>
          <a:p>
            <a:pPr algn="l">
              <a:lnSpc>
                <a:spcPct val="120000"/>
              </a:lnSpc>
              <a:spcBef>
                <a:spcPct val="10000"/>
              </a:spcBef>
              <a:buClr>
                <a:srgbClr val="09136F"/>
              </a:buClr>
            </a:pPr>
            <a:r>
              <a:rPr lang="en-US" altLang="ko-KR" sz="1600" b="0">
                <a:latin typeface="Courier" charset="0"/>
                <a:ea typeface="새굴림" pitchFamily="18" charset="-127"/>
              </a:rPr>
              <a:t>Life cycle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1688123" y="4105292"/>
            <a:ext cx="1125415" cy="410587"/>
          </a:xfrm>
          <a:prstGeom prst="roundRect">
            <a:avLst>
              <a:gd name="adj" fmla="val 30556"/>
            </a:avLst>
          </a:prstGeom>
          <a:solidFill>
            <a:schemeClr val="accent1"/>
          </a:solidFill>
          <a:ln w="9525">
            <a:solidFill>
              <a:schemeClr val="hlink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altLang="ko-KR" sz="1600" b="0">
                <a:latin typeface="Courier" charset="0"/>
                <a:ea typeface="새굴림" pitchFamily="18" charset="-127"/>
              </a:rPr>
              <a:t>setUp()</a:t>
            </a:r>
          </a:p>
        </p:txBody>
      </p:sp>
      <p:sp>
        <p:nvSpPr>
          <p:cNvPr id="7" name="AutoShape 9"/>
          <p:cNvSpPr>
            <a:spLocks noChangeArrowheads="1"/>
          </p:cNvSpPr>
          <p:nvPr/>
        </p:nvSpPr>
        <p:spPr bwMode="auto">
          <a:xfrm>
            <a:off x="3235569" y="4105292"/>
            <a:ext cx="1336431" cy="410587"/>
          </a:xfrm>
          <a:prstGeom prst="roundRect">
            <a:avLst>
              <a:gd name="adj" fmla="val 30556"/>
            </a:avLst>
          </a:prstGeom>
          <a:solidFill>
            <a:schemeClr val="accent1"/>
          </a:solidFill>
          <a:ln w="9525">
            <a:solidFill>
              <a:schemeClr val="hlink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latin typeface="Courier" charset="0"/>
                <a:ea typeface="새굴림" pitchFamily="18" charset="-127"/>
              </a:rPr>
              <a:t>testAdd</a:t>
            </a:r>
            <a:r>
              <a:rPr lang="en-US" altLang="ko-KR" sz="1600" b="0">
                <a:latin typeface="Courier" charset="0"/>
                <a:ea typeface="새굴림" pitchFamily="18" charset="-127"/>
              </a:rPr>
              <a:t>()</a:t>
            </a:r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5275385" y="4105292"/>
            <a:ext cx="1336431" cy="410587"/>
          </a:xfrm>
          <a:prstGeom prst="roundRect">
            <a:avLst>
              <a:gd name="adj" fmla="val 30556"/>
            </a:avLst>
          </a:prstGeom>
          <a:solidFill>
            <a:schemeClr val="accent1"/>
          </a:solidFill>
          <a:ln w="9525">
            <a:solidFill>
              <a:schemeClr val="hlink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altLang="ko-KR" sz="1600" b="0">
                <a:latin typeface="Courier" charset="0"/>
                <a:ea typeface="새굴림" pitchFamily="18" charset="-127"/>
              </a:rPr>
              <a:t>tearDown()</a:t>
            </a:r>
          </a:p>
        </p:txBody>
      </p:sp>
      <p:cxnSp>
        <p:nvCxnSpPr>
          <p:cNvPr id="9" name="AutoShape 11"/>
          <p:cNvCxnSpPr>
            <a:cxnSpLocks noChangeShapeType="1"/>
            <a:stCxn id="6" idx="3"/>
            <a:endCxn id="7" idx="1"/>
          </p:cNvCxnSpPr>
          <p:nvPr/>
        </p:nvCxnSpPr>
        <p:spPr bwMode="auto">
          <a:xfrm>
            <a:off x="2813538" y="4310586"/>
            <a:ext cx="422031" cy="1588"/>
          </a:xfrm>
          <a:prstGeom prst="straightConnector1">
            <a:avLst/>
          </a:prstGeom>
          <a:noFill/>
          <a:ln w="9525">
            <a:solidFill>
              <a:schemeClr val="hlink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10" name="AutoShape 12"/>
          <p:cNvCxnSpPr>
            <a:cxnSpLocks noChangeShapeType="1"/>
            <a:stCxn id="7" idx="3"/>
            <a:endCxn id="8" idx="1"/>
          </p:cNvCxnSpPr>
          <p:nvPr/>
        </p:nvCxnSpPr>
        <p:spPr bwMode="auto">
          <a:xfrm>
            <a:off x="4572000" y="4310586"/>
            <a:ext cx="703385" cy="1588"/>
          </a:xfrm>
          <a:prstGeom prst="straightConnector1">
            <a:avLst/>
          </a:prstGeom>
          <a:noFill/>
          <a:ln w="9525">
            <a:solidFill>
              <a:schemeClr val="hlink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11" name="Oval 13"/>
          <p:cNvSpPr>
            <a:spLocks noChangeArrowheads="1"/>
          </p:cNvSpPr>
          <p:nvPr/>
        </p:nvSpPr>
        <p:spPr bwMode="auto">
          <a:xfrm>
            <a:off x="1055077" y="4181492"/>
            <a:ext cx="259766" cy="56263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2" name="Oval 14"/>
          <p:cNvSpPr>
            <a:spLocks noChangeArrowheads="1"/>
          </p:cNvSpPr>
          <p:nvPr/>
        </p:nvSpPr>
        <p:spPr bwMode="auto">
          <a:xfrm>
            <a:off x="7092462" y="5108593"/>
            <a:ext cx="259766" cy="562630"/>
          </a:xfrm>
          <a:prstGeom prst="ellipse">
            <a:avLst/>
          </a:prstGeom>
          <a:solidFill>
            <a:srgbClr val="F7F7F7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cxnSp>
        <p:nvCxnSpPr>
          <p:cNvPr id="13" name="AutoShape 15"/>
          <p:cNvCxnSpPr>
            <a:cxnSpLocks noChangeShapeType="1"/>
            <a:stCxn id="11" idx="6"/>
            <a:endCxn id="6" idx="1"/>
          </p:cNvCxnSpPr>
          <p:nvPr/>
        </p:nvCxnSpPr>
        <p:spPr bwMode="auto">
          <a:xfrm flipV="1">
            <a:off x="1314843" y="4310586"/>
            <a:ext cx="373280" cy="15222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hlink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14" name="AutoShape 16"/>
          <p:cNvSpPr>
            <a:spLocks noChangeArrowheads="1"/>
          </p:cNvSpPr>
          <p:nvPr/>
        </p:nvSpPr>
        <p:spPr bwMode="auto">
          <a:xfrm>
            <a:off x="1688123" y="5019693"/>
            <a:ext cx="1055077" cy="410587"/>
          </a:xfrm>
          <a:prstGeom prst="roundRect">
            <a:avLst>
              <a:gd name="adj" fmla="val 30556"/>
            </a:avLst>
          </a:prstGeom>
          <a:solidFill>
            <a:schemeClr val="accent1"/>
          </a:solidFill>
          <a:ln w="9525">
            <a:solidFill>
              <a:schemeClr val="hlink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altLang="ko-KR" sz="1600" b="0">
                <a:latin typeface="Courier" charset="0"/>
                <a:ea typeface="새굴림" pitchFamily="18" charset="-127"/>
              </a:rPr>
              <a:t>setUp()</a:t>
            </a:r>
          </a:p>
        </p:txBody>
      </p:sp>
      <p:sp>
        <p:nvSpPr>
          <p:cNvPr id="15" name="AutoShape 17"/>
          <p:cNvSpPr>
            <a:spLocks noChangeArrowheads="1"/>
          </p:cNvSpPr>
          <p:nvPr/>
        </p:nvSpPr>
        <p:spPr bwMode="auto">
          <a:xfrm>
            <a:off x="3235570" y="5019692"/>
            <a:ext cx="1333500" cy="709196"/>
          </a:xfrm>
          <a:prstGeom prst="roundRect">
            <a:avLst>
              <a:gd name="adj" fmla="val 30556"/>
            </a:avLst>
          </a:prstGeom>
          <a:solidFill>
            <a:schemeClr val="accent1"/>
          </a:solidFill>
          <a:ln w="9525">
            <a:solidFill>
              <a:schemeClr val="hlink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latin typeface="Courier" charset="0"/>
                <a:ea typeface="새굴림" pitchFamily="18" charset="-127"/>
              </a:rPr>
              <a:t>testSubtract</a:t>
            </a:r>
            <a:r>
              <a:rPr lang="en-US" altLang="ko-KR" sz="1600" b="0">
                <a:latin typeface="Courier" charset="0"/>
                <a:ea typeface="새굴림" pitchFamily="18" charset="-127"/>
              </a:rPr>
              <a:t>()</a:t>
            </a:r>
          </a:p>
        </p:txBody>
      </p:sp>
      <p:sp>
        <p:nvSpPr>
          <p:cNvPr id="16" name="AutoShape 18"/>
          <p:cNvSpPr>
            <a:spLocks noChangeArrowheads="1"/>
          </p:cNvSpPr>
          <p:nvPr/>
        </p:nvSpPr>
        <p:spPr bwMode="auto">
          <a:xfrm>
            <a:off x="5275385" y="5019693"/>
            <a:ext cx="1336431" cy="410587"/>
          </a:xfrm>
          <a:prstGeom prst="roundRect">
            <a:avLst>
              <a:gd name="adj" fmla="val 30556"/>
            </a:avLst>
          </a:prstGeom>
          <a:solidFill>
            <a:schemeClr val="accent1"/>
          </a:solidFill>
          <a:ln w="9525">
            <a:solidFill>
              <a:schemeClr val="hlink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altLang="ko-KR" sz="1600" b="0">
                <a:latin typeface="Courier" charset="0"/>
                <a:ea typeface="새굴림" pitchFamily="18" charset="-127"/>
              </a:rPr>
              <a:t>tearDown()</a:t>
            </a:r>
          </a:p>
        </p:txBody>
      </p:sp>
      <p:cxnSp>
        <p:nvCxnSpPr>
          <p:cNvPr id="17" name="AutoShape 19"/>
          <p:cNvCxnSpPr>
            <a:cxnSpLocks noChangeShapeType="1"/>
            <a:stCxn id="15" idx="3"/>
            <a:endCxn id="16" idx="1"/>
          </p:cNvCxnSpPr>
          <p:nvPr/>
        </p:nvCxnSpPr>
        <p:spPr bwMode="auto">
          <a:xfrm flipV="1">
            <a:off x="4569070" y="5224986"/>
            <a:ext cx="706315" cy="149304"/>
          </a:xfrm>
          <a:prstGeom prst="straightConnector1">
            <a:avLst/>
          </a:prstGeom>
          <a:noFill/>
          <a:ln w="9525">
            <a:solidFill>
              <a:schemeClr val="hlink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18" name="AutoShape 20"/>
          <p:cNvCxnSpPr>
            <a:cxnSpLocks noChangeShapeType="1"/>
            <a:stCxn id="8" idx="2"/>
            <a:endCxn id="14" idx="0"/>
          </p:cNvCxnSpPr>
          <p:nvPr/>
        </p:nvCxnSpPr>
        <p:spPr bwMode="auto">
          <a:xfrm rot="5400000">
            <a:off x="3827725" y="2903816"/>
            <a:ext cx="503813" cy="3727938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hlink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19" name="AutoShape 21"/>
          <p:cNvCxnSpPr>
            <a:cxnSpLocks noChangeShapeType="1"/>
            <a:stCxn id="16" idx="3"/>
            <a:endCxn id="21" idx="2"/>
          </p:cNvCxnSpPr>
          <p:nvPr/>
        </p:nvCxnSpPr>
        <p:spPr bwMode="auto">
          <a:xfrm>
            <a:off x="6611816" y="5224987"/>
            <a:ext cx="515815" cy="21384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hlink"/>
            </a:solidFill>
            <a:prstDash val="dash"/>
            <a:miter lim="800000"/>
            <a:headEnd/>
            <a:tailEnd type="triangle" w="med" len="med"/>
          </a:ln>
        </p:spPr>
      </p:cxnSp>
      <p:cxnSp>
        <p:nvCxnSpPr>
          <p:cNvPr id="20" name="AutoShape 22"/>
          <p:cNvCxnSpPr>
            <a:cxnSpLocks noChangeShapeType="1"/>
            <a:endCxn id="15" idx="1"/>
          </p:cNvCxnSpPr>
          <p:nvPr/>
        </p:nvCxnSpPr>
        <p:spPr bwMode="auto">
          <a:xfrm>
            <a:off x="2743200" y="5219718"/>
            <a:ext cx="492369" cy="154573"/>
          </a:xfrm>
          <a:prstGeom prst="straightConnector1">
            <a:avLst/>
          </a:prstGeom>
          <a:noFill/>
          <a:ln w="9525">
            <a:solidFill>
              <a:schemeClr val="hlink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1" name="Oval 23"/>
          <p:cNvSpPr>
            <a:spLocks noChangeArrowheads="1"/>
          </p:cNvSpPr>
          <p:nvPr/>
        </p:nvSpPr>
        <p:spPr bwMode="auto">
          <a:xfrm>
            <a:off x="7127631" y="5146693"/>
            <a:ext cx="140677" cy="58426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Junit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프레임워크의 이해 </a:t>
            </a:r>
            <a:r>
              <a:rPr lang="en-US" altLang="ko-KR" dirty="0" smtClean="0"/>
              <a:t>(4/7)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eaLnBrk="1" hangingPunct="1"/>
            <a:r>
              <a:rPr lang="en-US" altLang="ko-KR" dirty="0" err="1" smtClean="0"/>
              <a:t>TestSuite</a:t>
            </a:r>
            <a:endParaRPr lang="en-US" altLang="ko-KR" dirty="0" smtClean="0"/>
          </a:p>
          <a:p>
            <a:pPr lvl="1" eaLnBrk="1" hangingPunct="1"/>
            <a:r>
              <a:rPr lang="ko-KR" altLang="en-US" dirty="0" smtClean="0"/>
              <a:t>테스트의 </a:t>
            </a:r>
            <a:r>
              <a:rPr lang="en-US" altLang="ko-KR" dirty="0" smtClean="0"/>
              <a:t>Composite(</a:t>
            </a:r>
            <a:r>
              <a:rPr lang="ko-KR" altLang="en-US" dirty="0" smtClean="0"/>
              <a:t>조합</a:t>
            </a:r>
            <a:r>
              <a:rPr lang="en-US" altLang="ko-KR" dirty="0" smtClean="0"/>
              <a:t>)</a:t>
            </a:r>
          </a:p>
          <a:p>
            <a:pPr lvl="1" eaLnBrk="1" hangingPunct="1"/>
            <a:r>
              <a:rPr lang="ko-KR" altLang="en-US" dirty="0" smtClean="0"/>
              <a:t>테스트 자동화를  가능토록 하는 </a:t>
            </a:r>
            <a:r>
              <a:rPr lang="en-US" altLang="ko-KR" dirty="0" err="1" smtClean="0"/>
              <a:t>Junit</a:t>
            </a:r>
            <a:r>
              <a:rPr lang="ko-KR" altLang="en-US" dirty="0" smtClean="0"/>
              <a:t>의 요소임</a:t>
            </a:r>
          </a:p>
          <a:p>
            <a:pPr lvl="1" eaLnBrk="1" hangingPunct="1"/>
            <a:r>
              <a:rPr lang="ko-KR" altLang="en-US" dirty="0" smtClean="0"/>
              <a:t>테스트 그룹을 반환하는 </a:t>
            </a:r>
            <a:r>
              <a:rPr lang="en-US" altLang="ko-KR" dirty="0" smtClean="0"/>
              <a:t>suite() </a:t>
            </a:r>
            <a:r>
              <a:rPr lang="ko-KR" altLang="en-US" dirty="0" err="1" smtClean="0"/>
              <a:t>메서드를</a:t>
            </a:r>
            <a:r>
              <a:rPr lang="ko-KR" altLang="en-US" dirty="0" smtClean="0"/>
              <a:t> 통해 테스트 수행</a:t>
            </a:r>
          </a:p>
          <a:p>
            <a:endParaRPr lang="ko-KR" altLang="en-US" dirty="0"/>
          </a:p>
        </p:txBody>
      </p:sp>
      <p:sp>
        <p:nvSpPr>
          <p:cNvPr id="6" name="Rectangle 1046"/>
          <p:cNvSpPr>
            <a:spLocks noChangeArrowheads="1"/>
          </p:cNvSpPr>
          <p:nvPr/>
        </p:nvSpPr>
        <p:spPr bwMode="auto">
          <a:xfrm>
            <a:off x="633046" y="2847993"/>
            <a:ext cx="7315200" cy="3323987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 w="9525">
            <a:solidFill>
              <a:schemeClr val="accent4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400" dirty="0">
                <a:solidFill>
                  <a:srgbClr val="7F0055"/>
                </a:solidFill>
                <a:latin typeface="Courier New" pitchFamily="49" charset="0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400" dirty="0">
                <a:solidFill>
                  <a:srgbClr val="7F0055"/>
                </a:solidFill>
                <a:latin typeface="Courier New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latin typeface="Courier New" pitchFamily="49" charset="0"/>
              </a:rPr>
              <a:t>AllTests</a:t>
            </a:r>
            <a:r>
              <a:rPr lang="en-US" altLang="ko-KR" sz="1400" b="0" dirty="0">
                <a:solidFill>
                  <a:srgbClr val="000000"/>
                </a:solidFill>
                <a:latin typeface="Courier New" pitchFamily="49" charset="0"/>
              </a:rPr>
              <a:t> {</a:t>
            </a:r>
          </a:p>
          <a:p>
            <a:pPr algn="l">
              <a:spcBef>
                <a:spcPct val="50000"/>
              </a:spcBef>
            </a:pPr>
            <a:r>
              <a:rPr lang="en-US" altLang="ko-KR" sz="1400" b="0" dirty="0">
                <a:solidFill>
                  <a:srgbClr val="7F0055"/>
                </a:solidFill>
                <a:latin typeface="Courier New" pitchFamily="49" charset="0"/>
              </a:rPr>
              <a:t>    </a:t>
            </a:r>
            <a:r>
              <a:rPr lang="en-US" altLang="ko-KR" sz="1400" dirty="0">
                <a:solidFill>
                  <a:srgbClr val="7F0055"/>
                </a:solidFill>
                <a:latin typeface="Courier New" pitchFamily="49" charset="0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400" dirty="0">
                <a:solidFill>
                  <a:srgbClr val="7F0055"/>
                </a:solidFill>
                <a:latin typeface="Courier New" pitchFamily="49" charset="0"/>
              </a:rPr>
              <a:t>static</a:t>
            </a:r>
            <a:r>
              <a:rPr lang="en-US" altLang="ko-KR" sz="1400" b="0" dirty="0">
                <a:solidFill>
                  <a:srgbClr val="000000"/>
                </a:solidFill>
                <a:latin typeface="Courier New" pitchFamily="49" charset="0"/>
              </a:rPr>
              <a:t> Test suite() {</a:t>
            </a:r>
            <a:endParaRPr lang="en-US" altLang="ko-KR" sz="1400" b="0" dirty="0">
              <a:latin typeface="Courier New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ko-KR" sz="1400" b="0" dirty="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en-US" altLang="ko-KR" sz="1400" b="0" dirty="0" err="1">
                <a:solidFill>
                  <a:srgbClr val="000000"/>
                </a:solidFill>
                <a:latin typeface="Courier New" pitchFamily="49" charset="0"/>
              </a:rPr>
              <a:t>TestSuite</a:t>
            </a:r>
            <a:r>
              <a:rPr lang="en-US" altLang="ko-KR" sz="1400" b="0" dirty="0">
                <a:solidFill>
                  <a:srgbClr val="000000"/>
                </a:solidFill>
                <a:latin typeface="Courier New" pitchFamily="49" charset="0"/>
              </a:rPr>
              <a:t> suite = </a:t>
            </a:r>
            <a:r>
              <a:rPr lang="en-US" altLang="ko-KR" sz="1400" dirty="0">
                <a:solidFill>
                  <a:srgbClr val="7F0055"/>
                </a:solidFill>
                <a:latin typeface="Courier New" pitchFamily="49" charset="0"/>
              </a:rPr>
              <a:t>new</a:t>
            </a:r>
            <a:r>
              <a:rPr lang="en-US" altLang="ko-KR" sz="1400" b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latin typeface="Courier New" pitchFamily="49" charset="0"/>
              </a:rPr>
              <a:t>TestSuite</a:t>
            </a:r>
            <a:r>
              <a:rPr lang="en-US" altLang="ko-KR" sz="1400" b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altLang="ko-KR" sz="1400" b="0" dirty="0" err="1">
                <a:latin typeface="Courier New" pitchFamily="49" charset="0"/>
              </a:rPr>
              <a:t>JunitSampleTest.class</a:t>
            </a:r>
            <a:r>
              <a:rPr lang="en-US" altLang="ko-KR" sz="1400" b="0" dirty="0">
                <a:latin typeface="Courier New" pitchFamily="49" charset="0"/>
              </a:rPr>
              <a:t>);</a:t>
            </a:r>
          </a:p>
          <a:p>
            <a:pPr algn="l">
              <a:spcBef>
                <a:spcPct val="50000"/>
              </a:spcBef>
            </a:pPr>
            <a:r>
              <a:rPr lang="en-US" altLang="ko-KR" sz="1400" b="0" dirty="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en-US" altLang="ko-KR" sz="1400" b="0" dirty="0" err="1">
                <a:solidFill>
                  <a:srgbClr val="000000"/>
                </a:solidFill>
                <a:latin typeface="Courier New" pitchFamily="49" charset="0"/>
              </a:rPr>
              <a:t>suite.addTest</a:t>
            </a:r>
            <a:r>
              <a:rPr lang="en-US" altLang="ko-KR" sz="1400" b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latin typeface="Courier New" pitchFamily="49" charset="0"/>
              </a:rPr>
              <a:t>kr.co.nextree.tests.framework.AllTests.</a:t>
            </a:r>
            <a:r>
              <a:rPr lang="en-US" altLang="ko-KR" sz="1400" b="0" i="1" dirty="0" err="1">
                <a:solidFill>
                  <a:srgbClr val="000000"/>
                </a:solidFill>
                <a:latin typeface="Courier New" pitchFamily="49" charset="0"/>
              </a:rPr>
              <a:t>suite</a:t>
            </a:r>
            <a:r>
              <a:rPr lang="en-US" altLang="ko-KR" sz="1400" b="0" dirty="0">
                <a:solidFill>
                  <a:srgbClr val="000000"/>
                </a:solidFill>
                <a:latin typeface="Courier New" pitchFamily="49" charset="0"/>
              </a:rPr>
              <a:t>());</a:t>
            </a:r>
            <a:endParaRPr lang="en-US" altLang="ko-KR" sz="1400" b="0" dirty="0">
              <a:latin typeface="Courier New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ko-KR" sz="1400" b="0" dirty="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en-US" altLang="ko-KR" sz="1400" b="0" dirty="0" err="1">
                <a:solidFill>
                  <a:srgbClr val="000000"/>
                </a:solidFill>
                <a:latin typeface="Courier New" pitchFamily="49" charset="0"/>
              </a:rPr>
              <a:t>suite.addTest</a:t>
            </a:r>
            <a:r>
              <a:rPr lang="en-US" altLang="ko-KR" sz="1400" b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latin typeface="Courier New" pitchFamily="49" charset="0"/>
              </a:rPr>
              <a:t>kr.co.nextree.tests.runner.AllTests.</a:t>
            </a:r>
            <a:r>
              <a:rPr lang="en-US" altLang="ko-KR" sz="1400" b="0" i="1" dirty="0" err="1">
                <a:solidFill>
                  <a:srgbClr val="000000"/>
                </a:solidFill>
                <a:latin typeface="Courier New" pitchFamily="49" charset="0"/>
              </a:rPr>
              <a:t>suite</a:t>
            </a:r>
            <a:r>
              <a:rPr lang="en-US" altLang="ko-KR" sz="1400" b="0" dirty="0">
                <a:solidFill>
                  <a:srgbClr val="000000"/>
                </a:solidFill>
                <a:latin typeface="Courier New" pitchFamily="49" charset="0"/>
              </a:rPr>
              <a:t>());</a:t>
            </a:r>
            <a:endParaRPr lang="en-US" altLang="ko-KR" sz="1400" b="0" dirty="0">
              <a:latin typeface="Courier New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ko-KR" sz="1400" b="0" dirty="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en-US" altLang="ko-KR" sz="1400" b="0" dirty="0" err="1">
                <a:solidFill>
                  <a:srgbClr val="000000"/>
                </a:solidFill>
                <a:latin typeface="Courier New" pitchFamily="49" charset="0"/>
              </a:rPr>
              <a:t>suite.addTest</a:t>
            </a:r>
            <a:r>
              <a:rPr lang="en-US" altLang="ko-KR" sz="1400" b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latin typeface="Courier New" pitchFamily="49" charset="0"/>
              </a:rPr>
              <a:t>kr.co.nextree.tests.extensions.AllTests.</a:t>
            </a:r>
            <a:r>
              <a:rPr lang="en-US" altLang="ko-KR" sz="1400" b="0" i="1" dirty="0" err="1">
                <a:solidFill>
                  <a:srgbClr val="000000"/>
                </a:solidFill>
                <a:latin typeface="Courier New" pitchFamily="49" charset="0"/>
              </a:rPr>
              <a:t>suite</a:t>
            </a:r>
            <a:r>
              <a:rPr lang="en-US" altLang="ko-KR" sz="1400" b="0" dirty="0">
                <a:solidFill>
                  <a:srgbClr val="000000"/>
                </a:solidFill>
                <a:latin typeface="Courier New" pitchFamily="49" charset="0"/>
              </a:rPr>
              <a:t>());</a:t>
            </a:r>
            <a:endParaRPr lang="en-US" altLang="ko-KR" sz="1400" b="0" dirty="0">
              <a:latin typeface="Courier New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ko-KR" sz="1400" b="0" dirty="0">
                <a:solidFill>
                  <a:srgbClr val="7F0055"/>
                </a:solidFill>
                <a:latin typeface="Courier New" pitchFamily="49" charset="0"/>
              </a:rPr>
              <a:t>        </a:t>
            </a:r>
            <a:r>
              <a:rPr lang="en-US" altLang="ko-KR" sz="1400" dirty="0">
                <a:solidFill>
                  <a:srgbClr val="7F0055"/>
                </a:solidFill>
                <a:latin typeface="Courier New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latin typeface="Courier New" pitchFamily="49" charset="0"/>
              </a:rPr>
              <a:t> suite;</a:t>
            </a:r>
            <a:endParaRPr lang="en-US" altLang="ko-KR" sz="1400" b="0" dirty="0">
              <a:latin typeface="Courier New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ko-KR" sz="1400" b="0" dirty="0">
                <a:solidFill>
                  <a:srgbClr val="000000"/>
                </a:solidFill>
                <a:latin typeface="Courier New" pitchFamily="49" charset="0"/>
              </a:rPr>
              <a:t>    }</a:t>
            </a:r>
          </a:p>
          <a:p>
            <a:pPr algn="l">
              <a:spcBef>
                <a:spcPct val="50000"/>
              </a:spcBef>
            </a:pPr>
            <a:r>
              <a:rPr lang="en-US" altLang="ko-KR" sz="1400" b="0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Junit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프레임워크의 이해 </a:t>
            </a:r>
            <a:r>
              <a:rPr lang="en-US" altLang="ko-KR" dirty="0" smtClean="0"/>
              <a:t>(5/7)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eaLnBrk="1" hangingPunct="1"/>
            <a:r>
              <a:rPr lang="en-US" altLang="ko-KR" dirty="0" err="1" smtClean="0"/>
              <a:t>TestRunner</a:t>
            </a:r>
            <a:r>
              <a:rPr lang="en-US" altLang="ko-KR" dirty="0" smtClean="0"/>
              <a:t> </a:t>
            </a:r>
          </a:p>
          <a:p>
            <a:pPr lvl="1" eaLnBrk="1" hangingPunct="1"/>
            <a:r>
              <a:rPr lang="ko-KR" altLang="en-US" dirty="0" smtClean="0"/>
              <a:t>쉽고 빠른 테스트를 위해 </a:t>
            </a:r>
            <a:r>
              <a:rPr lang="en-US" altLang="ko-KR" dirty="0" err="1" smtClean="0"/>
              <a:t>JUnit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test runner</a:t>
            </a:r>
            <a:r>
              <a:rPr lang="ko-KR" altLang="en-US" dirty="0" smtClean="0"/>
              <a:t>를 제공</a:t>
            </a:r>
          </a:p>
          <a:p>
            <a:pPr lvl="1" eaLnBrk="1" hangingPunct="1"/>
            <a:r>
              <a:rPr lang="ko-KR" altLang="en-US" dirty="0" smtClean="0"/>
              <a:t>수행 및 결과에 대한 통계를 제공</a:t>
            </a:r>
          </a:p>
          <a:p>
            <a:pPr lvl="1" eaLnBrk="1" hangingPunct="1"/>
            <a:r>
              <a:rPr lang="ko-KR" altLang="en-US" dirty="0" smtClean="0"/>
              <a:t>초기에는 </a:t>
            </a:r>
            <a:r>
              <a:rPr lang="en-US" altLang="ko-KR" dirty="0" smtClean="0"/>
              <a:t>Text/Swing/AWT Test runner</a:t>
            </a:r>
            <a:r>
              <a:rPr lang="ko-KR" altLang="en-US" dirty="0" smtClean="0"/>
              <a:t>를 제공하였으나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현재는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콘솔만 제공</a:t>
            </a:r>
          </a:p>
          <a:p>
            <a:pPr lvl="1" eaLnBrk="1" hangingPunct="1"/>
            <a:r>
              <a:rPr lang="en-US" altLang="ko-KR" dirty="0" smtClean="0"/>
              <a:t>test runner </a:t>
            </a:r>
            <a:r>
              <a:rPr lang="ko-KR" altLang="en-US" dirty="0" smtClean="0"/>
              <a:t>실행 시 </a:t>
            </a:r>
            <a:r>
              <a:rPr lang="en-US" altLang="ko-KR" dirty="0" err="1" smtClean="0"/>
              <a:t>JUnit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프레임워크의 행동</a:t>
            </a:r>
          </a:p>
          <a:p>
            <a:pPr lvl="2" eaLnBrk="1" hangingPunct="1"/>
            <a:r>
              <a:rPr lang="en-US" altLang="ko-KR" dirty="0" err="1" smtClean="0">
                <a:latin typeface="굴림" pitchFamily="50" charset="-127"/>
                <a:ea typeface="굴림" pitchFamily="50" charset="-127"/>
              </a:rPr>
              <a:t>TestSuite</a:t>
            </a:r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를 생성</a:t>
            </a:r>
          </a:p>
          <a:p>
            <a:pPr lvl="2" eaLnBrk="1" hangingPunct="1"/>
            <a:r>
              <a:rPr lang="en-US" altLang="ko-KR" dirty="0" err="1" smtClean="0">
                <a:latin typeface="굴림" pitchFamily="50" charset="-127"/>
                <a:ea typeface="굴림" pitchFamily="50" charset="-127"/>
              </a:rPr>
              <a:t>TestResult</a:t>
            </a:r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를 생성</a:t>
            </a:r>
          </a:p>
          <a:p>
            <a:pPr lvl="2" eaLnBrk="1" hangingPunct="1"/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테스트 </a:t>
            </a:r>
            <a:r>
              <a:rPr lang="ko-KR" altLang="en-US" dirty="0" err="1" smtClean="0">
                <a:latin typeface="굴림" pitchFamily="50" charset="-127"/>
                <a:ea typeface="굴림" pitchFamily="50" charset="-127"/>
              </a:rPr>
              <a:t>메서드를</a:t>
            </a:r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 수행 </a:t>
            </a:r>
            <a:r>
              <a:rPr lang="en-US" altLang="ko-KR" dirty="0" smtClean="0">
                <a:latin typeface="굴림" pitchFamily="50" charset="-127"/>
                <a:ea typeface="굴림" pitchFamily="50" charset="-127"/>
              </a:rPr>
              <a:t>(</a:t>
            </a:r>
            <a:r>
              <a:rPr lang="en-US" altLang="ko-KR" dirty="0" err="1" smtClean="0">
                <a:latin typeface="굴림" pitchFamily="50" charset="-127"/>
                <a:ea typeface="굴림" pitchFamily="50" charset="-127"/>
              </a:rPr>
              <a:t>testXXX</a:t>
            </a:r>
            <a:r>
              <a:rPr lang="en-US" altLang="ko-KR" dirty="0" smtClean="0">
                <a:latin typeface="굴림" pitchFamily="50" charset="-127"/>
                <a:ea typeface="굴림" pitchFamily="50" charset="-127"/>
              </a:rPr>
              <a:t>())</a:t>
            </a:r>
          </a:p>
          <a:p>
            <a:pPr lvl="1" eaLnBrk="1" hangingPunct="1"/>
            <a:r>
              <a:rPr lang="en-US" altLang="ko-KR" dirty="0" err="1" smtClean="0"/>
              <a:t>JUnit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모토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오류 없는 코드를 위하여 초록막대를 유지해야 함</a:t>
            </a:r>
          </a:p>
          <a:p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Junit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프레임워크의 이해 </a:t>
            </a:r>
            <a:r>
              <a:rPr lang="en-US" altLang="ko-KR" dirty="0" smtClean="0"/>
              <a:t>(6/7)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eaLnBrk="1" hangingPunct="1"/>
            <a:r>
              <a:rPr lang="en-US" altLang="ko-KR" dirty="0" err="1" smtClean="0"/>
              <a:t>TestResult</a:t>
            </a:r>
            <a:endParaRPr lang="en-US" altLang="ko-KR" dirty="0" smtClean="0"/>
          </a:p>
          <a:p>
            <a:pPr lvl="1" eaLnBrk="1" hangingPunct="1"/>
            <a:r>
              <a:rPr lang="en-US" altLang="ko-KR" dirty="0" err="1" smtClean="0"/>
              <a:t>TestCase</a:t>
            </a:r>
            <a:r>
              <a:rPr lang="ko-KR" altLang="en-US" dirty="0" smtClean="0"/>
              <a:t>의 수행 결과</a:t>
            </a:r>
            <a:r>
              <a:rPr lang="en-US" altLang="ko-KR" dirty="0" smtClean="0"/>
              <a:t>(</a:t>
            </a:r>
            <a:r>
              <a:rPr lang="ko-KR" altLang="en-US" dirty="0" smtClean="0"/>
              <a:t>성공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실패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세부 내용을 수집</a:t>
            </a:r>
          </a:p>
          <a:p>
            <a:pPr lvl="1" eaLnBrk="1" hangingPunct="1"/>
            <a:r>
              <a:rPr lang="en-US" altLang="ko-KR" dirty="0" err="1" smtClean="0"/>
              <a:t>TestRunner</a:t>
            </a:r>
            <a:r>
              <a:rPr lang="ko-KR" altLang="en-US" dirty="0" smtClean="0"/>
              <a:t>는 테스트의 결과를 보고하기 위하여 </a:t>
            </a:r>
            <a:r>
              <a:rPr lang="en-US" altLang="ko-KR" dirty="0" err="1" smtClean="0"/>
              <a:t>TestResult</a:t>
            </a:r>
            <a:r>
              <a:rPr lang="ko-KR" altLang="en-US" dirty="0" smtClean="0"/>
              <a:t>를 사용함</a:t>
            </a:r>
          </a:p>
          <a:p>
            <a:pPr lvl="1" eaLnBrk="1" hangingPunct="1"/>
            <a:r>
              <a:rPr lang="ko-KR" altLang="en-US" dirty="0" smtClean="0"/>
              <a:t>테스트 결과</a:t>
            </a:r>
          </a:p>
          <a:p>
            <a:pPr lvl="2" eaLnBrk="1" hangingPunct="1"/>
            <a:r>
              <a:rPr lang="ko-KR" altLang="en-US" dirty="0" smtClean="0"/>
              <a:t>성공 </a:t>
            </a:r>
            <a:r>
              <a:rPr lang="en-US" altLang="ko-KR" dirty="0" smtClean="0">
                <a:latin typeface="Times New Roman" pitchFamily="18" charset="0"/>
              </a:rPr>
              <a:t>–</a:t>
            </a:r>
            <a:r>
              <a:rPr lang="en-US" altLang="ko-KR" dirty="0" smtClean="0"/>
              <a:t> </a:t>
            </a:r>
            <a:r>
              <a:rPr lang="ko-KR" altLang="en-US" dirty="0" smtClean="0"/>
              <a:t>초록막대</a:t>
            </a:r>
          </a:p>
          <a:p>
            <a:pPr lvl="2" eaLnBrk="1" hangingPunct="1"/>
            <a:r>
              <a:rPr lang="ko-KR" altLang="en-US" dirty="0" smtClean="0"/>
              <a:t>실패 </a:t>
            </a:r>
            <a:r>
              <a:rPr lang="en-US" altLang="ko-KR" dirty="0" smtClean="0">
                <a:latin typeface="Times New Roman" pitchFamily="18" charset="0"/>
              </a:rPr>
              <a:t>–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빨간막대</a:t>
            </a:r>
            <a:r>
              <a:rPr lang="ko-KR" altLang="en-US" dirty="0" smtClean="0"/>
              <a:t> </a:t>
            </a:r>
          </a:p>
          <a:p>
            <a:endParaRPr lang="ko-KR" altLang="en-US" dirty="0"/>
          </a:p>
        </p:txBody>
      </p:sp>
      <p:pic>
        <p:nvPicPr>
          <p:cNvPr id="5" name="Picture 6" descr="D:\01. 넥스트리\Seminar_20080223_Test\images\redbar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77" y="3300430"/>
            <a:ext cx="4079631" cy="26924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6" name="Picture 7" descr="D:\01. 넥스트리\Seminar_20080223_Test\images\greenbar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34685" y="3300430"/>
            <a:ext cx="3727938" cy="2700338"/>
          </a:xfrm>
          <a:prstGeom prst="rect">
            <a:avLst/>
          </a:prstGeom>
          <a:noFill/>
          <a:ln w="19050">
            <a:solidFill>
              <a:schemeClr val="hlink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Junit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프레임워크의 이해 </a:t>
            </a:r>
            <a:r>
              <a:rPr lang="en-US" altLang="ko-KR" dirty="0" smtClean="0"/>
              <a:t>(7/7)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eaLnBrk="1" hangingPunct="1"/>
            <a:r>
              <a:rPr lang="en-US" altLang="ko-KR" dirty="0" err="1" smtClean="0"/>
              <a:t>TestListener</a:t>
            </a:r>
            <a:endParaRPr lang="en-US" altLang="ko-KR" dirty="0" smtClean="0"/>
          </a:p>
          <a:p>
            <a:pPr lvl="1" eaLnBrk="1" hangingPunct="1"/>
            <a:r>
              <a:rPr lang="en-US" altLang="ko-KR" dirty="0" err="1" smtClean="0"/>
              <a:t>TestResult</a:t>
            </a:r>
            <a:r>
              <a:rPr lang="ko-KR" altLang="en-US" dirty="0" smtClean="0"/>
              <a:t>에 접근하는 객체를 도와주고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유용한 보고서를 작성하기 위하여 </a:t>
            </a:r>
            <a:r>
              <a:rPr lang="en-US" altLang="ko-KR" dirty="0" err="1" smtClean="0"/>
              <a:t>TestListener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인터페이스를 제공</a:t>
            </a:r>
          </a:p>
          <a:p>
            <a:pPr lvl="2" eaLnBrk="1" hangingPunct="1"/>
            <a:r>
              <a:rPr lang="en-US" altLang="ko-KR" dirty="0" err="1" smtClean="0">
                <a:solidFill>
                  <a:srgbClr val="FF0000"/>
                </a:solidFill>
              </a:rPr>
              <a:t>addError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에러 발생시 호출됨</a:t>
            </a:r>
          </a:p>
          <a:p>
            <a:pPr lvl="2" eaLnBrk="1" hangingPunct="1"/>
            <a:r>
              <a:rPr lang="en-US" altLang="ko-KR" dirty="0" err="1" smtClean="0">
                <a:solidFill>
                  <a:srgbClr val="FF0000"/>
                </a:solidFill>
              </a:rPr>
              <a:t>addFailure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실패 발생시 호출됨</a:t>
            </a:r>
          </a:p>
          <a:p>
            <a:pPr lvl="2" eaLnBrk="1" hangingPunct="1"/>
            <a:r>
              <a:rPr lang="en-US" altLang="ko-KR" dirty="0" err="1" smtClean="0">
                <a:solidFill>
                  <a:srgbClr val="FF0000"/>
                </a:solidFill>
              </a:rPr>
              <a:t>startTest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테스트 시작 시 호출됨</a:t>
            </a:r>
          </a:p>
          <a:p>
            <a:pPr lvl="2" eaLnBrk="1" hangingPunct="1"/>
            <a:r>
              <a:rPr lang="en-US" altLang="ko-KR" dirty="0" err="1" smtClean="0">
                <a:solidFill>
                  <a:srgbClr val="FF0000"/>
                </a:solidFill>
              </a:rPr>
              <a:t>endTest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테스트 종료 시 호출됨</a:t>
            </a:r>
          </a:p>
          <a:p>
            <a:pPr lvl="1" eaLnBrk="1" hangingPunct="1"/>
            <a:r>
              <a:rPr lang="en-US" altLang="ko-KR" dirty="0" err="1" smtClean="0"/>
              <a:t>TestRunner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TestListener</a:t>
            </a:r>
            <a:r>
              <a:rPr lang="ko-KR" altLang="en-US" dirty="0" smtClean="0"/>
              <a:t>을 구현</a:t>
            </a:r>
            <a:r>
              <a:rPr lang="en-US" altLang="ko-KR" dirty="0" smtClean="0"/>
              <a:t>(implement)</a:t>
            </a:r>
            <a:r>
              <a:rPr lang="ko-KR" altLang="en-US" dirty="0" smtClean="0"/>
              <a:t>한 객체임</a:t>
            </a:r>
          </a:p>
          <a:p>
            <a:pPr eaLnBrk="1" hangingPunct="1"/>
            <a:r>
              <a:rPr lang="ko-KR" altLang="en-US" dirty="0" smtClean="0"/>
              <a:t>실패와 에러  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실패</a:t>
            </a:r>
            <a:r>
              <a:rPr lang="en-US" altLang="ko-KR" dirty="0" smtClean="0">
                <a:solidFill>
                  <a:srgbClr val="0000FF"/>
                </a:solidFill>
              </a:rPr>
              <a:t>(Failure)</a:t>
            </a:r>
            <a:r>
              <a:rPr lang="en-US" altLang="ko-KR" dirty="0" smtClean="0"/>
              <a:t> :  </a:t>
            </a:r>
            <a:r>
              <a:rPr lang="ko-KR" altLang="en-US" dirty="0" smtClean="0"/>
              <a:t>테스트에 의해 예견될 수 있는 상태</a:t>
            </a:r>
          </a:p>
          <a:p>
            <a:pPr lvl="2" eaLnBrk="1" hangingPunct="1"/>
            <a:r>
              <a:rPr lang="ko-KR" altLang="en-US" dirty="0" smtClean="0"/>
              <a:t>단정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결과과</a:t>
            </a:r>
            <a:r>
              <a:rPr lang="ko-KR" altLang="en-US" dirty="0" smtClean="0"/>
              <a:t> </a:t>
            </a:r>
            <a:r>
              <a:rPr lang="ko-KR" altLang="en-US" dirty="0" smtClean="0">
                <a:latin typeface="Times New Roman" pitchFamily="18" charset="0"/>
              </a:rPr>
              <a:t>‘</a:t>
            </a:r>
            <a:r>
              <a:rPr lang="ko-KR" altLang="en-US" dirty="0" smtClean="0"/>
              <a:t>거짓</a:t>
            </a:r>
            <a:r>
              <a:rPr lang="ko-KR" altLang="en-US" dirty="0" smtClean="0">
                <a:latin typeface="Times New Roman" pitchFamily="18" charset="0"/>
              </a:rPr>
              <a:t>’</a:t>
            </a:r>
            <a:r>
              <a:rPr lang="ko-KR" altLang="en-US" dirty="0" smtClean="0"/>
              <a:t>인 경우 </a:t>
            </a:r>
          </a:p>
          <a:p>
            <a:pPr lvl="2" eaLnBrk="1" hangingPunct="1"/>
            <a:r>
              <a:rPr lang="en-US" altLang="ko-KR" dirty="0" smtClean="0"/>
              <a:t>Assert </a:t>
            </a:r>
            <a:r>
              <a:rPr lang="ko-KR" altLang="en-US" dirty="0" smtClean="0"/>
              <a:t>객체의 </a:t>
            </a:r>
            <a:r>
              <a:rPr lang="en-US" altLang="ko-KR" dirty="0" smtClean="0"/>
              <a:t>fail</a:t>
            </a:r>
            <a:r>
              <a:rPr lang="ko-KR" altLang="en-US" dirty="0" smtClean="0"/>
              <a:t>을 호출한 경우 </a:t>
            </a:r>
          </a:p>
          <a:p>
            <a:pPr lvl="1" eaLnBrk="1" hangingPunct="1"/>
            <a:r>
              <a:rPr lang="ko-KR" altLang="en-US" dirty="0" smtClean="0">
                <a:solidFill>
                  <a:srgbClr val="0000FF"/>
                </a:solidFill>
              </a:rPr>
              <a:t>에러</a:t>
            </a:r>
            <a:r>
              <a:rPr lang="en-US" altLang="ko-KR" dirty="0" smtClean="0">
                <a:solidFill>
                  <a:srgbClr val="0000FF"/>
                </a:solidFill>
              </a:rPr>
              <a:t>(error)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테스트에 의해 예견되지 못하는 상태 </a:t>
            </a:r>
          </a:p>
          <a:p>
            <a:pPr lvl="2" eaLnBrk="1" hangingPunct="1"/>
            <a:r>
              <a:rPr lang="en-US" altLang="ko-KR" dirty="0" err="1" smtClean="0"/>
              <a:t>RuntimeException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등과 같이 단정문에 의한 예외가 아닌 경우 </a:t>
            </a:r>
          </a:p>
          <a:p>
            <a:endParaRPr lang="ko-KR" altLang="en-US" dirty="0"/>
          </a:p>
        </p:txBody>
      </p:sp>
      <p:pic>
        <p:nvPicPr>
          <p:cNvPr id="5" name="Picture 6" descr="D:\01. 넥스트리\Seminar_20080223_Test\images\JunitGUI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7752" y="5715016"/>
            <a:ext cx="4290646" cy="693738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 코드 위치</a:t>
            </a:r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sz="1600" dirty="0" smtClean="0"/>
              <a:t>Q. </a:t>
            </a:r>
            <a:r>
              <a:rPr lang="ko-KR" altLang="en-US" sz="1600" dirty="0" smtClean="0"/>
              <a:t>중요 기능 부분이 </a:t>
            </a:r>
            <a:r>
              <a:rPr lang="en-US" altLang="ko-KR" sz="1600" dirty="0" smtClean="0"/>
              <a:t>private, default, </a:t>
            </a:r>
            <a:r>
              <a:rPr lang="en-US" altLang="ko-KR" sz="1600" dirty="0" err="1" smtClean="0"/>
              <a:t>prodected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접근 </a:t>
            </a:r>
            <a:r>
              <a:rPr lang="ko-KR" altLang="en-US" sz="1600" dirty="0" err="1" smtClean="0"/>
              <a:t>권한자를</a:t>
            </a:r>
            <a:r>
              <a:rPr lang="ko-KR" altLang="en-US" sz="1600" dirty="0" smtClean="0"/>
              <a:t> 갖는다면 어떻게 테스트 할 것인가</a:t>
            </a:r>
            <a:r>
              <a:rPr lang="en-US" altLang="ko-KR" sz="1600" dirty="0" smtClean="0"/>
              <a:t>?</a:t>
            </a:r>
          </a:p>
          <a:p>
            <a:endParaRPr lang="ko-KR" altLang="en-US" dirty="0"/>
          </a:p>
        </p:txBody>
      </p:sp>
      <p:sp>
        <p:nvSpPr>
          <p:cNvPr id="5" name="Rectangle 13"/>
          <p:cNvSpPr txBox="1">
            <a:spLocks noChangeArrowheads="1"/>
          </p:cNvSpPr>
          <p:nvPr/>
        </p:nvSpPr>
        <p:spPr bwMode="auto">
          <a:xfrm>
            <a:off x="351693" y="2438400"/>
            <a:ext cx="7852997" cy="257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t" anchorCtr="0" compatLnSpc="1">
            <a:prstTxWarp prst="textNoShape">
              <a:avLst/>
            </a:prstTxWarp>
            <a:spAutoFit/>
          </a:bodyPr>
          <a:lstStyle/>
          <a:p>
            <a:pPr marL="388938" marR="0" lvl="0" indent="-388938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Char char="q"/>
              <a:tabLst/>
              <a:defRPr/>
            </a:pP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protected </a:t>
            </a: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메서드의 접근이 가능한 테스트 코드의 위치 </a:t>
            </a:r>
          </a:p>
          <a:p>
            <a:pPr marL="966788" marR="0" lvl="1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제품코드와 테스트코드를 같은 디렉터리에 위치시키는 방법</a:t>
            </a:r>
          </a:p>
          <a:p>
            <a:pPr marL="1443038" marR="0" lvl="2" indent="-26035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Char char="•"/>
              <a:tabLst/>
              <a:defRPr/>
            </a:pP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테스트코드가 제품코드와 분리되지 않아 지저분하며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, 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배포판 생성시에 문제될 수도 있음</a:t>
            </a:r>
          </a:p>
          <a:p>
            <a:pPr marL="1443038" marR="0" lvl="2" indent="-26035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Char char="•"/>
              <a:tabLst/>
              <a:defRPr/>
            </a:pPr>
            <a:endParaRPr kumimoji="1" lang="ko-KR" altLang="en-US" sz="16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966788" marR="0" lvl="1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1" lang="ko-KR" altLang="en-US" sz="1800" b="0" i="0" u="sng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</a:rPr>
              <a:t>제품코드와 테스트코드를 같은 패키지</a:t>
            </a:r>
            <a:r>
              <a:rPr kumimoji="1" lang="en-US" altLang="ko-KR" sz="1800" b="0" i="0" u="sng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</a:rPr>
              <a:t>,</a:t>
            </a:r>
          </a:p>
          <a:p>
            <a:pPr marL="966788" marR="0" lvl="1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</a:rPr>
              <a:t>     </a:t>
            </a:r>
            <a:r>
              <a:rPr kumimoji="1" lang="ko-KR" altLang="en-US" sz="1800" b="0" i="0" u="sng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</a:rPr>
              <a:t>다른 소스 디렉터리에 위치시키는 방법</a:t>
            </a:r>
          </a:p>
          <a:p>
            <a:pPr marL="966788" marR="0" lvl="1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§"/>
              <a:tabLst/>
              <a:defRPr/>
            </a:pPr>
            <a:endParaRPr kumimoji="1" lang="en-US" altLang="ko-KR" sz="1800" b="0" i="0" u="sng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51693" y="1809750"/>
            <a:ext cx="7852997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20000"/>
              </a:lnSpc>
              <a:spcBef>
                <a:spcPct val="10000"/>
              </a:spcBef>
              <a:buClr>
                <a:srgbClr val="09136F"/>
              </a:buClr>
            </a:pPr>
            <a:r>
              <a:rPr lang="en-US" altLang="ko-KR" sz="1600" b="0" dirty="0">
                <a:latin typeface="Arial Black" pitchFamily="34" charset="0"/>
                <a:ea typeface="굴림" pitchFamily="50" charset="-127"/>
              </a:rPr>
              <a:t>A. ‘</a:t>
            </a:r>
            <a:r>
              <a:rPr lang="ko-KR" altLang="en-US" sz="1600" b="0" dirty="0">
                <a:latin typeface="Arial Black" pitchFamily="34" charset="0"/>
                <a:ea typeface="굴림" pitchFamily="50" charset="-127"/>
              </a:rPr>
              <a:t>제대로 동작 안하고 테스트 안 된 코드를 잘 캡슐화하는 것보다는</a:t>
            </a:r>
            <a:r>
              <a:rPr lang="en-US" altLang="ko-KR" sz="1600" b="0" dirty="0">
                <a:latin typeface="Arial Black" pitchFamily="34" charset="0"/>
                <a:ea typeface="굴림" pitchFamily="50" charset="-127"/>
              </a:rPr>
              <a:t>, </a:t>
            </a:r>
            <a:r>
              <a:rPr lang="ko-KR" altLang="en-US" sz="1600" b="0" dirty="0">
                <a:latin typeface="Arial Black" pitchFamily="34" charset="0"/>
                <a:ea typeface="굴림" pitchFamily="50" charset="-127"/>
              </a:rPr>
              <a:t>제대로 동작하고 테스트된 캡슐화를 깨뜨리는 것이 더 낫다’ 는 의견이 일반적이다</a:t>
            </a:r>
            <a:r>
              <a:rPr lang="en-US" altLang="ko-KR" sz="1600" b="0" dirty="0">
                <a:latin typeface="Arial Black" pitchFamily="34" charset="0"/>
                <a:ea typeface="굴림" pitchFamily="50" charset="-127"/>
              </a:rPr>
              <a:t>. </a:t>
            </a:r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4052521" y="3638552"/>
            <a:ext cx="4853354" cy="2987675"/>
            <a:chOff x="2208" y="2208"/>
            <a:chExt cx="3312" cy="1882"/>
          </a:xfrm>
        </p:grpSpPr>
        <p:pic>
          <p:nvPicPr>
            <p:cNvPr id="9" name="Picture 8" descr="D:\01. 넥스트리\Seminar_20080223_Test\images\테스트 파일위치.g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456" y="2208"/>
              <a:ext cx="2064" cy="1882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</p:spPr>
        </p:pic>
        <p:sp>
          <p:nvSpPr>
            <p:cNvPr id="10" name="Line 15"/>
            <p:cNvSpPr>
              <a:spLocks noChangeShapeType="1"/>
            </p:cNvSpPr>
            <p:nvPr/>
          </p:nvSpPr>
          <p:spPr bwMode="auto">
            <a:xfrm flipH="1">
              <a:off x="2208" y="3456"/>
              <a:ext cx="3120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1" name="Text Box 16"/>
            <p:cNvSpPr txBox="1">
              <a:spLocks noChangeArrowheads="1"/>
            </p:cNvSpPr>
            <p:nvPr/>
          </p:nvSpPr>
          <p:spPr bwMode="auto">
            <a:xfrm>
              <a:off x="2352" y="3168"/>
              <a:ext cx="1440" cy="24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  <a:buClr>
                  <a:srgbClr val="09136F"/>
                </a:buClr>
              </a:pPr>
              <a:r>
                <a:rPr lang="ko-KR" altLang="en-US" sz="1400" b="0">
                  <a:latin typeface="새굴림" pitchFamily="18" charset="-127"/>
                  <a:ea typeface="새굴림" pitchFamily="18" charset="-127"/>
                </a:rPr>
                <a:t>제품코드</a:t>
              </a:r>
              <a:r>
                <a:rPr lang="ko-KR" altLang="en-US" sz="1600" b="0">
                  <a:latin typeface="새굴림" pitchFamily="18" charset="-127"/>
                  <a:ea typeface="새굴림" pitchFamily="18" charset="-127"/>
                </a:rPr>
                <a:t> </a:t>
              </a:r>
            </a:p>
          </p:txBody>
        </p:sp>
        <p:sp>
          <p:nvSpPr>
            <p:cNvPr id="12" name="Text Box 17"/>
            <p:cNvSpPr txBox="1">
              <a:spLocks noChangeArrowheads="1"/>
            </p:cNvSpPr>
            <p:nvPr/>
          </p:nvSpPr>
          <p:spPr bwMode="auto">
            <a:xfrm>
              <a:off x="2304" y="3456"/>
              <a:ext cx="1440" cy="24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  <a:buClr>
                  <a:srgbClr val="09136F"/>
                </a:buClr>
              </a:pPr>
              <a:r>
                <a:rPr lang="ko-KR" altLang="en-US" sz="1400" b="0">
                  <a:latin typeface="새굴림" pitchFamily="18" charset="-127"/>
                  <a:ea typeface="새굴림" pitchFamily="18" charset="-127"/>
                </a:rPr>
                <a:t>테스트코드</a:t>
              </a:r>
              <a:r>
                <a:rPr lang="ko-KR" altLang="en-US" sz="1600" b="0">
                  <a:latin typeface="새굴림" pitchFamily="18" charset="-127"/>
                  <a:ea typeface="새굴림" pitchFamily="18" charset="-127"/>
                </a:rPr>
                <a:t> 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  <p:bldP spid="7" grpId="0" autoUpdateAnimBg="0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 빈도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>
                <a:solidFill>
                  <a:srgbClr val="0000FF"/>
                </a:solidFill>
                <a:latin typeface="돋움" pitchFamily="50" charset="-127"/>
                <a:ea typeface="돋움" pitchFamily="50" charset="-127"/>
              </a:rPr>
              <a:t>자주</a:t>
            </a:r>
            <a:r>
              <a:rPr lang="en-US" altLang="ko-KR" dirty="0" smtClean="0">
                <a:solidFill>
                  <a:srgbClr val="0000FF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dirty="0" smtClean="0">
                <a:solidFill>
                  <a:srgbClr val="0000FF"/>
                </a:solidFill>
                <a:latin typeface="돋움" pitchFamily="50" charset="-127"/>
                <a:ea typeface="돋움" pitchFamily="50" charset="-127"/>
              </a:rPr>
              <a:t>일찍</a:t>
            </a:r>
            <a:r>
              <a:rPr lang="en-US" altLang="ko-KR" dirty="0" smtClean="0">
                <a:solidFill>
                  <a:srgbClr val="0000FF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dirty="0" smtClean="0">
                <a:solidFill>
                  <a:srgbClr val="0000FF"/>
                </a:solidFill>
                <a:latin typeface="돋움" pitchFamily="50" charset="-127"/>
                <a:ea typeface="돋움" pitchFamily="50" charset="-127"/>
              </a:rPr>
              <a:t>자동화</a:t>
            </a:r>
            <a:r>
              <a:rPr lang="ko-KR" altLang="en-US" dirty="0" smtClean="0">
                <a:latin typeface="돋움" pitchFamily="50" charset="-127"/>
                <a:ea typeface="돋움" pitchFamily="50" charset="-127"/>
              </a:rPr>
              <a:t>된 테스트</a:t>
            </a:r>
          </a:p>
          <a:p>
            <a:pPr lvl="1" eaLnBrk="1" hangingPunct="1"/>
            <a:r>
              <a:rPr lang="ko-KR" altLang="en-US" dirty="0" smtClean="0">
                <a:latin typeface="돋움" pitchFamily="50" charset="-127"/>
                <a:ea typeface="돋움" pitchFamily="50" charset="-127"/>
              </a:rPr>
              <a:t>신규 </a:t>
            </a:r>
            <a:r>
              <a:rPr lang="ko-KR" altLang="en-US" dirty="0" err="1" smtClean="0">
                <a:latin typeface="돋움" pitchFamily="50" charset="-127"/>
                <a:ea typeface="돋움" pitchFamily="50" charset="-127"/>
              </a:rPr>
              <a:t>메서드</a:t>
            </a:r>
            <a:r>
              <a:rPr lang="ko-KR" altLang="en-US" dirty="0" smtClean="0">
                <a:latin typeface="돋움" pitchFamily="50" charset="-127"/>
                <a:ea typeface="돋움" pitchFamily="50" charset="-127"/>
              </a:rPr>
              <a:t> 추가 시</a:t>
            </a:r>
          </a:p>
          <a:p>
            <a:pPr lvl="1" eaLnBrk="1" hangingPunct="1"/>
            <a:r>
              <a:rPr lang="ko-KR" altLang="en-US" dirty="0" smtClean="0">
                <a:latin typeface="돋움" pitchFamily="50" charset="-127"/>
                <a:ea typeface="돋움" pitchFamily="50" charset="-127"/>
              </a:rPr>
              <a:t>프로그램의 버그 수정 시</a:t>
            </a:r>
          </a:p>
          <a:p>
            <a:pPr lvl="1" eaLnBrk="1" hangingPunct="1"/>
            <a:r>
              <a:rPr lang="ko-KR" altLang="en-US" dirty="0" smtClean="0">
                <a:latin typeface="돋움" pitchFamily="50" charset="-127"/>
                <a:ea typeface="돋움" pitchFamily="50" charset="-127"/>
              </a:rPr>
              <a:t>성공적으로 컴파일 할 때마다</a:t>
            </a:r>
          </a:p>
          <a:p>
            <a:pPr lvl="1" eaLnBrk="1" hangingPunct="1"/>
            <a:r>
              <a:rPr lang="ko-KR" altLang="en-US" dirty="0" smtClean="0">
                <a:latin typeface="돋움" pitchFamily="50" charset="-127"/>
                <a:ea typeface="돋움" pitchFamily="50" charset="-127"/>
              </a:rPr>
              <a:t>버전 관리 시스템에 체크인할 때마다 </a:t>
            </a:r>
          </a:p>
          <a:p>
            <a:pPr lvl="1" eaLnBrk="1" hangingPunct="1"/>
            <a:r>
              <a:rPr lang="ko-KR" altLang="en-US" dirty="0" smtClean="0">
                <a:latin typeface="돋움" pitchFamily="50" charset="-127"/>
                <a:ea typeface="돋움" pitchFamily="50" charset="-127"/>
              </a:rPr>
              <a:t>끊임없이</a:t>
            </a:r>
          </a:p>
          <a:p>
            <a:pPr lvl="2" eaLnBrk="1" hangingPunct="1"/>
            <a:r>
              <a:rPr lang="ko-KR" altLang="en-US" dirty="0" smtClean="0">
                <a:latin typeface="돋움" pitchFamily="50" charset="-127"/>
                <a:ea typeface="돋움" pitchFamily="50" charset="-127"/>
              </a:rPr>
              <a:t>따로 배정된 특정 컴퓨터가 자동으로 하루 종일</a:t>
            </a:r>
          </a:p>
          <a:p>
            <a:pPr lvl="2" eaLnBrk="1" hangingPunct="1"/>
            <a:r>
              <a:rPr lang="ko-KR" altLang="en-US" dirty="0" smtClean="0">
                <a:latin typeface="돋움" pitchFamily="50" charset="-127"/>
                <a:ea typeface="돋움" pitchFamily="50" charset="-127"/>
              </a:rPr>
              <a:t>주기적으로 또는 버전 관리 시스템에 체크인 할 때마다 전체 </a:t>
            </a:r>
            <a:r>
              <a:rPr lang="ko-KR" altLang="en-US" dirty="0" err="1" smtClean="0">
                <a:latin typeface="돋움" pitchFamily="50" charset="-127"/>
                <a:ea typeface="돋움" pitchFamily="50" charset="-127"/>
              </a:rPr>
              <a:t>빌드</a:t>
            </a:r>
            <a:r>
              <a:rPr lang="ko-KR" altLang="en-US" dirty="0" smtClean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dirty="0" smtClean="0">
                <a:latin typeface="돋움" pitchFamily="50" charset="-127"/>
                <a:ea typeface="돋움" pitchFamily="50" charset="-127"/>
              </a:rPr>
              <a:t>&amp; </a:t>
            </a:r>
            <a:r>
              <a:rPr lang="ko-KR" altLang="en-US" dirty="0" smtClean="0">
                <a:latin typeface="돋움" pitchFamily="50" charset="-127"/>
                <a:ea typeface="돋움" pitchFamily="50" charset="-127"/>
              </a:rPr>
              <a:t>테스트 수행 </a:t>
            </a:r>
          </a:p>
          <a:p>
            <a:endParaRPr lang="ko-KR" altLang="en-US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688124" y="3886203"/>
            <a:ext cx="4220307" cy="2145859"/>
            <a:chOff x="1200" y="2160"/>
            <a:chExt cx="2928" cy="1518"/>
          </a:xfrm>
        </p:grpSpPr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776" y="2736"/>
              <a:ext cx="768" cy="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sz="1600">
                  <a:ea typeface="돋움" pitchFamily="50" charset="-127"/>
                </a:rPr>
                <a:t>스트레스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3312" y="3264"/>
              <a:ext cx="816" cy="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sz="1600" dirty="0">
                  <a:ea typeface="돋움" pitchFamily="50" charset="-127"/>
                </a:rPr>
                <a:t>테스트 실행</a:t>
              </a:r>
            </a:p>
          </p:txBody>
        </p:sp>
        <p:cxnSp>
          <p:nvCxnSpPr>
            <p:cNvPr id="8" name="AutoShape 7"/>
            <p:cNvCxnSpPr>
              <a:cxnSpLocks noChangeShapeType="1"/>
              <a:stCxn id="6" idx="3"/>
              <a:endCxn id="7" idx="0"/>
            </p:cNvCxnSpPr>
            <p:nvPr/>
          </p:nvCxnSpPr>
          <p:spPr bwMode="auto">
            <a:xfrm>
              <a:off x="2544" y="2855"/>
              <a:ext cx="1176" cy="409"/>
            </a:xfrm>
            <a:prstGeom prst="curvedConnector2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</p:spPr>
        </p:cxnSp>
        <p:cxnSp>
          <p:nvCxnSpPr>
            <p:cNvPr id="9" name="AutoShape 8"/>
            <p:cNvCxnSpPr>
              <a:cxnSpLocks noChangeShapeType="1"/>
              <a:stCxn id="7" idx="1"/>
              <a:endCxn id="6" idx="2"/>
            </p:cNvCxnSpPr>
            <p:nvPr/>
          </p:nvCxnSpPr>
          <p:spPr bwMode="auto">
            <a:xfrm rot="10800000">
              <a:off x="2160" y="2974"/>
              <a:ext cx="1152" cy="497"/>
            </a:xfrm>
            <a:prstGeom prst="curvedConnector2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</p:spPr>
        </p:cxn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200" y="2160"/>
              <a:ext cx="240" cy="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cxnSp>
          <p:nvCxnSpPr>
            <p:cNvPr id="11" name="AutoShape 10"/>
            <p:cNvCxnSpPr>
              <a:cxnSpLocks noChangeShapeType="1"/>
              <a:stCxn id="10" idx="3"/>
              <a:endCxn id="6" idx="0"/>
            </p:cNvCxnSpPr>
            <p:nvPr/>
          </p:nvCxnSpPr>
          <p:spPr bwMode="auto">
            <a:xfrm>
              <a:off x="1440" y="2307"/>
              <a:ext cx="720" cy="429"/>
            </a:xfrm>
            <a:prstGeom prst="curvedConnector2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</p:spPr>
        </p:cxn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568" y="3200"/>
              <a:ext cx="180" cy="398"/>
            </a:xfrm>
            <a:prstGeom prst="ellips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3120" y="2856"/>
              <a:ext cx="180" cy="398"/>
            </a:xfrm>
            <a:prstGeom prst="ellips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 테스트와 테스트 자동화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>
                <a:latin typeface="돋움" pitchFamily="50" charset="-127"/>
                <a:ea typeface="돋움" pitchFamily="50" charset="-127"/>
              </a:rPr>
              <a:t>회귀</a:t>
            </a:r>
            <a:r>
              <a:rPr lang="en-US" altLang="ko-KR" dirty="0" smtClean="0">
                <a:latin typeface="돋움" pitchFamily="50" charset="-127"/>
                <a:ea typeface="돋움" pitchFamily="50" charset="-127"/>
              </a:rPr>
              <a:t>(regression) </a:t>
            </a:r>
            <a:r>
              <a:rPr lang="ko-KR" altLang="en-US" dirty="0" smtClean="0">
                <a:latin typeface="돋움" pitchFamily="50" charset="-127"/>
                <a:ea typeface="돋움" pitchFamily="50" charset="-127"/>
              </a:rPr>
              <a:t>테스트</a:t>
            </a:r>
          </a:p>
          <a:p>
            <a:pPr lvl="1" eaLnBrk="1" hangingPunct="1"/>
            <a:r>
              <a:rPr lang="ko-KR" altLang="en-US" b="1" dirty="0" smtClean="0">
                <a:solidFill>
                  <a:srgbClr val="0000FF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dirty="0" smtClean="0"/>
              <a:t>모듈을 수정한 후에 동작에 이상이 없는지 확인하는 테스트 </a:t>
            </a:r>
          </a:p>
          <a:p>
            <a:pPr lvl="1" eaLnBrk="1" hangingPunct="1"/>
            <a:endParaRPr lang="ko-KR" altLang="en-US" dirty="0" smtClean="0"/>
          </a:p>
          <a:p>
            <a:pPr eaLnBrk="1" hangingPunct="1"/>
            <a:r>
              <a:rPr lang="ko-KR" altLang="en-US" dirty="0" smtClean="0">
                <a:latin typeface="돋움" pitchFamily="50" charset="-127"/>
                <a:ea typeface="돋움" pitchFamily="50" charset="-127"/>
              </a:rPr>
              <a:t>자동화된 테스트 </a:t>
            </a:r>
          </a:p>
          <a:p>
            <a:pPr lvl="1" eaLnBrk="1" hangingPunct="1"/>
            <a:r>
              <a:rPr lang="ko-KR" altLang="en-US" dirty="0" smtClean="0"/>
              <a:t>회귀 테스트를 관리하기 위한 유일한 현실적인 방법</a:t>
            </a:r>
          </a:p>
          <a:p>
            <a:pPr lvl="1" eaLnBrk="1" hangingPunct="1"/>
            <a:r>
              <a:rPr lang="ko-KR" altLang="en-US" dirty="0" smtClean="0"/>
              <a:t>개발자가 수동적으로 같은 테스트를 반복 수행하다 보면 실수를 범하게 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막기위한 방법으로 자동화된 테스트의 수행이 필요</a:t>
            </a:r>
          </a:p>
          <a:p>
            <a:pPr lvl="1" eaLnBrk="1" hangingPunct="1"/>
            <a:r>
              <a:rPr lang="ko-KR" altLang="en-US" dirty="0" smtClean="0"/>
              <a:t>문제를 초기에 발견 가능하며 안정성을 높임 </a:t>
            </a:r>
          </a:p>
          <a:p>
            <a:pPr lvl="1" eaLnBrk="1" hangingPunct="1"/>
            <a:r>
              <a:rPr lang="en-US" altLang="ko-KR" dirty="0" smtClean="0"/>
              <a:t>Agile </a:t>
            </a:r>
            <a:r>
              <a:rPr lang="ko-KR" altLang="en-US" dirty="0" smtClean="0"/>
              <a:t>소프트웨어 개발에서 시스템의 결함을 줄이기 위한 방법으로 테스트 우선 개발과 빈번한 테스트를 가능하게 하는 자동화된 테스트를 강조  </a:t>
            </a:r>
          </a:p>
          <a:p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테스트 전략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Test Double</a:t>
            </a:r>
          </a:p>
          <a:p>
            <a:r>
              <a:rPr lang="en-US" dirty="0" smtClean="0"/>
              <a:t>Stub </a:t>
            </a:r>
            <a:r>
              <a:rPr lang="ko-KR" altLang="en-US" dirty="0" smtClean="0"/>
              <a:t>테스트</a:t>
            </a:r>
            <a:endParaRPr lang="en-US" altLang="ko-KR" dirty="0" smtClean="0"/>
          </a:p>
          <a:p>
            <a:r>
              <a:rPr lang="ko-KR" altLang="en-US" dirty="0" smtClean="0"/>
              <a:t>모의객체</a:t>
            </a:r>
            <a:r>
              <a:rPr lang="en-US" dirty="0" smtClean="0"/>
              <a:t>(Mock Object) </a:t>
            </a:r>
            <a:r>
              <a:rPr lang="ko-KR" altLang="en-US" dirty="0" smtClean="0"/>
              <a:t>활용한 테스트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Test Double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Test Double</a:t>
            </a:r>
          </a:p>
          <a:p>
            <a:pPr lvl="1"/>
            <a:r>
              <a:rPr lang="en-US" altLang="ko-KR" dirty="0" smtClean="0"/>
              <a:t>Gerard </a:t>
            </a:r>
            <a:r>
              <a:rPr lang="en-US" altLang="ko-KR" dirty="0" err="1" smtClean="0"/>
              <a:t>Meszaros</a:t>
            </a:r>
            <a:r>
              <a:rPr lang="ko-KR" altLang="en-US" dirty="0" smtClean="0"/>
              <a:t>의 테스트 분류 기준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대용 객체를 </a:t>
            </a:r>
            <a:r>
              <a:rPr lang="en-US" altLang="ko-KR" dirty="0" smtClean="0"/>
              <a:t>Dummy, Stub, Mock, Fake </a:t>
            </a:r>
            <a:r>
              <a:rPr lang="ko-KR" altLang="en-US" dirty="0" smtClean="0"/>
              <a:t>같은 모두 다른 이름으로 부름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스턴트맨이라 하는 대역을 </a:t>
            </a:r>
            <a:r>
              <a:rPr lang="en-US" altLang="ko-KR" dirty="0" smtClean="0"/>
              <a:t>stunt double, </a:t>
            </a:r>
            <a:r>
              <a:rPr lang="ko-KR" altLang="en-US" dirty="0" smtClean="0"/>
              <a:t>실제 객체의 대신은 </a:t>
            </a:r>
            <a:r>
              <a:rPr lang="en-US" altLang="ko-KR" dirty="0" smtClean="0"/>
              <a:t>Test Double</a:t>
            </a:r>
          </a:p>
        </p:txBody>
      </p:sp>
      <p:pic>
        <p:nvPicPr>
          <p:cNvPr id="5" name="Picture 5" descr="D:\01. 넥스트리\2008.02.23_세미나\images\testDouble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4290" y="2928934"/>
            <a:ext cx="4945707" cy="314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263779" y="1905013"/>
            <a:ext cx="395653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프로젝트 이해 </a:t>
            </a:r>
            <a:r>
              <a:rPr lang="en-US" altLang="ko-KR" smtClean="0"/>
              <a:t>- </a:t>
            </a:r>
            <a:r>
              <a:rPr lang="ko-KR" altLang="en-US" smtClean="0"/>
              <a:t>특별 </a:t>
            </a:r>
            <a:r>
              <a:rPr lang="ko-KR" altLang="en-US"/>
              <a:t>요구사항</a:t>
            </a:r>
          </a:p>
        </p:txBody>
      </p:sp>
      <p:sp>
        <p:nvSpPr>
          <p:cNvPr id="583683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불명확한 시스템 명세서</a:t>
            </a:r>
          </a:p>
          <a:p>
            <a:r>
              <a:rPr lang="ko-KR" altLang="en-US"/>
              <a:t>단계적인 접근을 통한 명세확장</a:t>
            </a:r>
          </a:p>
          <a:p>
            <a:r>
              <a:rPr lang="ko-KR" altLang="en-US"/>
              <a:t>개발된 시스템의 확인을 통해 명세확장 </a:t>
            </a:r>
          </a:p>
          <a:p>
            <a:r>
              <a:rPr lang="ko-KR" altLang="en-US"/>
              <a:t>빠른 시일 내에 시스템 확인</a:t>
            </a:r>
          </a:p>
          <a:p>
            <a:r>
              <a:rPr lang="ko-KR" altLang="en-US"/>
              <a:t>프로젝트를 통해 고객측 엔지니어 기술 향상</a:t>
            </a:r>
          </a:p>
          <a:p>
            <a:r>
              <a:rPr lang="ko-KR" altLang="en-US"/>
              <a:t>철저한 코드 리뷰로 품질 </a:t>
            </a:r>
            <a:r>
              <a:rPr lang="ko-KR" altLang="en-US" smtClean="0"/>
              <a:t>확보</a:t>
            </a:r>
            <a:endParaRPr lang="ko-KR" altLang="en-US"/>
          </a:p>
        </p:txBody>
      </p:sp>
    </p:spTree>
  </p:cSld>
  <p:clrMapOvr>
    <a:masterClrMapping/>
  </p:clrMapOvr>
  <p:transition spd="med">
    <p:fade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Test Double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b="1" dirty="0" smtClean="0"/>
              <a:t>Dummy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객체의 전달에만 사용되고 실제로 이를 사용하지 않는 것이다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대개 매개변수 목록을 채우는데 쓰임</a:t>
            </a:r>
            <a:endParaRPr lang="en-US" altLang="ko-KR" dirty="0" smtClean="0"/>
          </a:p>
          <a:p>
            <a:r>
              <a:rPr lang="en-US" altLang="ko-KR" dirty="0" smtClean="0"/>
              <a:t>Fake</a:t>
            </a:r>
          </a:p>
          <a:p>
            <a:pPr lvl="1"/>
            <a:r>
              <a:rPr lang="ko-KR" altLang="en-US" dirty="0" smtClean="0"/>
              <a:t>객체는 실제로 동작하도록 구현되지만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보통 빠른 구현을 위해 실제환경과는 조금 다르게 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실제 사용할 </a:t>
            </a:r>
            <a:r>
              <a:rPr lang="en-US" altLang="ko-KR" dirty="0" smtClean="0"/>
              <a:t>RDBMS </a:t>
            </a:r>
            <a:r>
              <a:rPr lang="ko-KR" altLang="en-US" dirty="0" smtClean="0"/>
              <a:t>대신 </a:t>
            </a:r>
            <a:r>
              <a:rPr lang="en-US" altLang="ko-KR" dirty="0" smtClean="0"/>
              <a:t>Memory DB</a:t>
            </a:r>
            <a:r>
              <a:rPr lang="ko-KR" altLang="en-US" dirty="0" smtClean="0"/>
              <a:t>를 사용하는 것이 적절한 예</a:t>
            </a:r>
            <a:endParaRPr lang="en-US" altLang="ko-KR" dirty="0" smtClean="0"/>
          </a:p>
          <a:p>
            <a:r>
              <a:rPr lang="en-US" altLang="ko-KR" dirty="0" smtClean="0"/>
              <a:t>Stub</a:t>
            </a:r>
          </a:p>
          <a:p>
            <a:pPr lvl="1"/>
            <a:r>
              <a:rPr lang="ko-KR" altLang="en-US" dirty="0" smtClean="0"/>
              <a:t>테스트를 위해 미리 준비한 응답만을 제공하는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 외의 상황에 대해서는 정상적으로 작동하지 못하는 것이 일반적</a:t>
            </a:r>
            <a:endParaRPr lang="en-US" altLang="ko-KR" dirty="0" smtClean="0"/>
          </a:p>
          <a:p>
            <a:r>
              <a:rPr lang="en-US" altLang="ko-KR" dirty="0" smtClean="0"/>
              <a:t>Mock</a:t>
            </a:r>
          </a:p>
          <a:p>
            <a:pPr lvl="1"/>
            <a:r>
              <a:rPr lang="ko-KR" altLang="en-US" dirty="0" err="1" smtClean="0"/>
              <a:t>스펙을</a:t>
            </a:r>
            <a:r>
              <a:rPr lang="ko-KR" altLang="en-US" dirty="0" smtClean="0"/>
              <a:t> 통해 정의된 응답을 받게 되어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응답을 받게 되면 예외를 발생하도록 구현되어서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응답에 대한 확인 기능을 수행하는 역할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</p:cSld>
  <p:clrMapOvr>
    <a:masterClrMapping/>
  </p:clrMapOvr>
  <p:transition spd="med">
    <p:fad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Stub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Stub 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실제 코드의 행위를 흉내내기 위한 </a:t>
            </a:r>
            <a:r>
              <a:rPr lang="ko-KR" altLang="en-US" dirty="0" err="1" smtClean="0"/>
              <a:t>매커니즘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아직 가용하지 않은 코드를 제외한 </a:t>
            </a:r>
            <a:r>
              <a:rPr lang="ko-KR" altLang="en-US" dirty="0" err="1" smtClean="0"/>
              <a:t>부분를</a:t>
            </a:r>
            <a:r>
              <a:rPr lang="ko-KR" altLang="en-US" dirty="0" smtClean="0"/>
              <a:t> 테스트할 수 있도록 해줌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실제 코드의 일부를 독립적으로 테스트할 수 있게 해줌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언제 </a:t>
            </a:r>
            <a:r>
              <a:rPr lang="en-US" altLang="ko-KR" dirty="0" smtClean="0"/>
              <a:t>Stub</a:t>
            </a:r>
            <a:r>
              <a:rPr lang="ko-KR" altLang="en-US" dirty="0" smtClean="0"/>
              <a:t>을 사용하나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코드가 너무 복잡하거나 변경에 취약하여 변경을 가할 수 없을 때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두 시스템의 통합 테스트같이 복잡도가 높은 테스트를 할 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만들기 대체로 어려움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스텁을</a:t>
            </a:r>
            <a:r>
              <a:rPr lang="ko-KR" altLang="en-US" dirty="0" smtClean="0"/>
              <a:t> 디버깅해야 하는 경우도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상황마다 다른 전략이 필요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</p:cSld>
  <p:clrMapOvr>
    <a:masterClrMapping/>
  </p:clrMapOvr>
  <p:transition spd="med">
    <p:fade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HTTP Connection </a:t>
            </a:r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테스트할  코드 조각</a:t>
            </a:r>
            <a:endParaRPr lang="ko-KR" altLang="en-US" dirty="0"/>
          </a:p>
        </p:txBody>
      </p:sp>
      <p:sp>
        <p:nvSpPr>
          <p:cNvPr id="6" name="Rectangle 1046"/>
          <p:cNvSpPr>
            <a:spLocks noChangeArrowheads="1"/>
          </p:cNvSpPr>
          <p:nvPr/>
        </p:nvSpPr>
        <p:spPr bwMode="auto">
          <a:xfrm>
            <a:off x="751767" y="1571614"/>
            <a:ext cx="8106513" cy="5032147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>
            <a:solidFill>
              <a:schemeClr val="accent4">
                <a:lumMod val="25000"/>
                <a:lumOff val="75000"/>
              </a:schemeClr>
            </a:solidFill>
            <a:miter lim="800000"/>
            <a:headEnd/>
            <a:tailEnd/>
          </a:ln>
        </p:spPr>
        <p:txBody>
          <a:bodyPr wrap="square" anchor="t" anchorCtr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1pPr>
            <a:lvl2pPr marL="4572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2pPr>
            <a:lvl3pPr marL="9144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3pPr>
            <a:lvl4pPr marL="13716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4pPr>
            <a:lvl5pPr marL="18288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9pPr>
          </a:lstStyle>
          <a:p>
            <a:pPr algn="l"/>
            <a:r>
              <a:rPr lang="en-US" altLang="ko-KR" sz="1500" b="0" dirty="0" smtClean="0"/>
              <a:t>public class </a:t>
            </a:r>
            <a:r>
              <a:rPr lang="en-US" altLang="ko-KR" sz="1500" b="0" dirty="0" err="1" smtClean="0"/>
              <a:t>WebClient</a:t>
            </a:r>
            <a:endParaRPr lang="en-US" altLang="ko-KR" sz="1500" b="0" dirty="0" smtClean="0"/>
          </a:p>
          <a:p>
            <a:pPr algn="l"/>
            <a:r>
              <a:rPr lang="en-US" altLang="ko-KR" sz="1500" b="0" dirty="0" smtClean="0"/>
              <a:t>{</a:t>
            </a:r>
          </a:p>
          <a:p>
            <a:pPr algn="l"/>
            <a:r>
              <a:rPr lang="en-US" altLang="ko-KR" sz="1500" b="0" dirty="0" smtClean="0"/>
              <a:t>     public String </a:t>
            </a:r>
            <a:r>
              <a:rPr lang="en-US" altLang="ko-KR" sz="1500" b="0" dirty="0" err="1" smtClean="0"/>
              <a:t>getContent</a:t>
            </a:r>
            <a:r>
              <a:rPr lang="en-US" altLang="ko-KR" sz="1500" b="0" dirty="0" smtClean="0"/>
              <a:t>(URL </a:t>
            </a:r>
            <a:r>
              <a:rPr lang="en-US" altLang="ko-KR" sz="1500" b="0" dirty="0" err="1" smtClean="0"/>
              <a:t>url</a:t>
            </a:r>
            <a:r>
              <a:rPr lang="en-US" altLang="ko-KR" sz="1500" b="0" dirty="0" smtClean="0"/>
              <a:t>)     {</a:t>
            </a:r>
          </a:p>
          <a:p>
            <a:pPr algn="l"/>
            <a:r>
              <a:rPr lang="en-US" altLang="ko-KR" sz="1500" b="0" dirty="0" smtClean="0"/>
              <a:t>	</a:t>
            </a:r>
            <a:r>
              <a:rPr lang="en-US" altLang="ko-KR" sz="1500" b="0" dirty="0" err="1" smtClean="0"/>
              <a:t>StringBuffer</a:t>
            </a:r>
            <a:r>
              <a:rPr lang="en-US" altLang="ko-KR" sz="1500" b="0" dirty="0" smtClean="0"/>
              <a:t> content = new </a:t>
            </a:r>
            <a:r>
              <a:rPr lang="en-US" altLang="ko-KR" sz="1500" b="0" dirty="0" err="1" smtClean="0"/>
              <a:t>StringBuffer</a:t>
            </a:r>
            <a:r>
              <a:rPr lang="en-US" altLang="ko-KR" sz="1500" b="0" dirty="0" smtClean="0"/>
              <a:t>();</a:t>
            </a:r>
          </a:p>
          <a:p>
            <a:pPr algn="l"/>
            <a:r>
              <a:rPr lang="en-US" altLang="ko-KR" sz="1500" b="0" dirty="0" smtClean="0"/>
              <a:t>	try {</a:t>
            </a:r>
          </a:p>
          <a:p>
            <a:pPr algn="l"/>
            <a:r>
              <a:rPr lang="en-US" altLang="ko-KR" sz="1500" b="0" dirty="0" smtClean="0"/>
              <a:t>	      </a:t>
            </a:r>
            <a:r>
              <a:rPr lang="en-US" altLang="ko-KR" sz="1500" b="0" dirty="0" err="1" smtClean="0"/>
              <a:t>HttpURLConnection</a:t>
            </a:r>
            <a:r>
              <a:rPr lang="en-US" altLang="ko-KR" sz="1500" b="0" dirty="0" smtClean="0"/>
              <a:t> connection = (</a:t>
            </a:r>
            <a:r>
              <a:rPr lang="en-US" altLang="ko-KR" sz="1500" b="0" dirty="0" err="1" smtClean="0"/>
              <a:t>HttpURLConnection</a:t>
            </a:r>
            <a:r>
              <a:rPr lang="en-US" altLang="ko-KR" sz="1500" b="0" dirty="0" smtClean="0"/>
              <a:t>) </a:t>
            </a:r>
            <a:r>
              <a:rPr lang="en-US" altLang="ko-KR" sz="1500" b="0" dirty="0" err="1" smtClean="0"/>
              <a:t>url.openConnection</a:t>
            </a:r>
            <a:r>
              <a:rPr lang="en-US" altLang="ko-KR" sz="1500" b="0" dirty="0" smtClean="0"/>
              <a:t>();</a:t>
            </a:r>
          </a:p>
          <a:p>
            <a:pPr algn="l"/>
            <a:r>
              <a:rPr lang="en-US" altLang="ko-KR" sz="1500" b="0" dirty="0" smtClean="0"/>
              <a:t>	      </a:t>
            </a:r>
            <a:r>
              <a:rPr lang="en-US" altLang="ko-KR" sz="1500" b="0" dirty="0" err="1" smtClean="0"/>
              <a:t>connection.setDoInput</a:t>
            </a:r>
            <a:r>
              <a:rPr lang="en-US" altLang="ko-KR" sz="1500" b="0" dirty="0" smtClean="0"/>
              <a:t>(true);</a:t>
            </a:r>
          </a:p>
          <a:p>
            <a:pPr algn="l"/>
            <a:r>
              <a:rPr lang="en-US" altLang="ko-KR" sz="1500" b="0" dirty="0" smtClean="0"/>
              <a:t>	      </a:t>
            </a:r>
            <a:r>
              <a:rPr lang="en-US" altLang="ko-KR" sz="1500" b="0" dirty="0" err="1" smtClean="0"/>
              <a:t>InputStream</a:t>
            </a:r>
            <a:r>
              <a:rPr lang="en-US" altLang="ko-KR" sz="1500" b="0" dirty="0" smtClean="0"/>
              <a:t> is = </a:t>
            </a:r>
            <a:r>
              <a:rPr lang="en-US" altLang="ko-KR" sz="1500" b="0" dirty="0" err="1" smtClean="0"/>
              <a:t>connection.getInputStream</a:t>
            </a:r>
            <a:r>
              <a:rPr lang="en-US" altLang="ko-KR" sz="1500" b="0" dirty="0" smtClean="0"/>
              <a:t>();</a:t>
            </a:r>
          </a:p>
          <a:p>
            <a:pPr algn="l"/>
            <a:r>
              <a:rPr lang="en-US" altLang="ko-KR" sz="1500" b="0" dirty="0" smtClean="0"/>
              <a:t>	      byte[] buffer = new byte[2048];</a:t>
            </a:r>
          </a:p>
          <a:p>
            <a:pPr algn="l"/>
            <a:r>
              <a:rPr lang="en-US" altLang="ko-KR" sz="1500" b="0" dirty="0" smtClean="0"/>
              <a:t>	      </a:t>
            </a:r>
            <a:r>
              <a:rPr lang="en-US" altLang="ko-KR" sz="1500" b="0" dirty="0" err="1" smtClean="0"/>
              <a:t>int</a:t>
            </a:r>
            <a:r>
              <a:rPr lang="en-US" altLang="ko-KR" sz="1500" b="0" dirty="0" smtClean="0"/>
              <a:t> count;</a:t>
            </a:r>
          </a:p>
          <a:p>
            <a:pPr algn="l"/>
            <a:r>
              <a:rPr lang="en-US" altLang="ko-KR" sz="1500" b="0" dirty="0" smtClean="0"/>
              <a:t>	      while (-1 != (count = </a:t>
            </a:r>
            <a:r>
              <a:rPr lang="en-US" altLang="ko-KR" sz="1500" b="0" dirty="0" err="1" smtClean="0"/>
              <a:t>is.read</a:t>
            </a:r>
            <a:r>
              <a:rPr lang="en-US" altLang="ko-KR" sz="1500" b="0" dirty="0" smtClean="0"/>
              <a:t>(buffer))) {</a:t>
            </a:r>
          </a:p>
          <a:p>
            <a:pPr algn="l"/>
            <a:r>
              <a:rPr lang="en-US" altLang="ko-KR" sz="1500" b="0" dirty="0" smtClean="0"/>
              <a:t>		</a:t>
            </a:r>
            <a:r>
              <a:rPr lang="en-US" altLang="ko-KR" sz="1500" b="0" dirty="0" err="1" smtClean="0"/>
              <a:t>content.append</a:t>
            </a:r>
            <a:r>
              <a:rPr lang="en-US" altLang="ko-KR" sz="1500" b="0" dirty="0" smtClean="0"/>
              <a:t>(new String(buffer, 0, count));</a:t>
            </a:r>
          </a:p>
          <a:p>
            <a:pPr algn="l"/>
            <a:r>
              <a:rPr lang="en-US" altLang="ko-KR" sz="1500" b="0" dirty="0" smtClean="0"/>
              <a:t>	      }</a:t>
            </a:r>
          </a:p>
          <a:p>
            <a:pPr algn="l"/>
            <a:r>
              <a:rPr lang="en-US" altLang="ko-KR" sz="1500" b="0" dirty="0" smtClean="0"/>
              <a:t>	}</a:t>
            </a:r>
          </a:p>
          <a:p>
            <a:pPr algn="l"/>
            <a:r>
              <a:rPr lang="en-US" altLang="ko-KR" sz="1500" b="0" dirty="0" smtClean="0"/>
              <a:t>	catch (</a:t>
            </a:r>
            <a:r>
              <a:rPr lang="en-US" altLang="ko-KR" sz="1500" b="0" dirty="0" err="1" smtClean="0"/>
              <a:t>IOException</a:t>
            </a:r>
            <a:r>
              <a:rPr lang="en-US" altLang="ko-KR" sz="1500" b="0" dirty="0" smtClean="0"/>
              <a:t> e) {   return null;  }</a:t>
            </a:r>
          </a:p>
          <a:p>
            <a:pPr algn="l"/>
            <a:r>
              <a:rPr lang="en-US" altLang="ko-KR" sz="1500" b="0" dirty="0" smtClean="0"/>
              <a:t>	return </a:t>
            </a:r>
            <a:r>
              <a:rPr lang="en-US" altLang="ko-KR" sz="1500" b="0" dirty="0" err="1" smtClean="0"/>
              <a:t>content.toString</a:t>
            </a:r>
            <a:r>
              <a:rPr lang="en-US" altLang="ko-KR" sz="1500" b="0" dirty="0" smtClean="0"/>
              <a:t>();</a:t>
            </a:r>
          </a:p>
          <a:p>
            <a:pPr algn="l"/>
            <a:r>
              <a:rPr lang="en-US" altLang="ko-KR" sz="1500" b="0" dirty="0" smtClean="0"/>
              <a:t>     }</a:t>
            </a:r>
          </a:p>
          <a:p>
            <a:pPr algn="l"/>
            <a:r>
              <a:rPr lang="en-US" altLang="ko-KR" sz="1500" b="0" dirty="0" smtClean="0"/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HTTP Connection </a:t>
            </a:r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테스트 목표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서버에서  접속해서 </a:t>
            </a:r>
            <a:r>
              <a:rPr lang="ko-KR" altLang="en-US" dirty="0" err="1" smtClean="0"/>
              <a:t>컨텐츠를</a:t>
            </a:r>
            <a:r>
              <a:rPr lang="ko-KR" altLang="en-US" dirty="0" smtClean="0"/>
              <a:t>  읽어오는 코드를  테스트 하려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코드를 테스트하기 위해서는 어떤 방법이 존재할까</a:t>
            </a:r>
            <a:r>
              <a:rPr lang="en-US" altLang="ko-KR" dirty="0" smtClean="0"/>
              <a:t>?</a:t>
            </a:r>
          </a:p>
          <a:p>
            <a:pPr lvl="1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879205" y="2928934"/>
            <a:ext cx="3297138" cy="18573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Public String </a:t>
            </a:r>
            <a:r>
              <a:rPr lang="en-US" altLang="ko-KR" sz="14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getContent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(URL </a:t>
            </a:r>
            <a:r>
              <a:rPr lang="en-US" altLang="ko-KR" sz="14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url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{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	[…]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	</a:t>
            </a:r>
            <a:r>
              <a:rPr kumimoji="1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url.openConnection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();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	[…]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}</a:t>
            </a: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6049128" y="3371856"/>
            <a:ext cx="2176111" cy="12858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Public void 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doGet</a:t>
            </a:r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(…) 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{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	//Generate HTML</a:t>
            </a:r>
            <a:endParaRPr kumimoji="1" lang="en-US" altLang="ko-KR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}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5693027" y="3071810"/>
            <a:ext cx="2637711" cy="3077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algn="l"/>
            <a:endParaRPr lang="ko-KR" altLang="en-US" sz="1400" b="0">
              <a:solidFill>
                <a:srgbClr val="000000"/>
              </a:solidFill>
              <a:latin typeface="Courier New" pitchFamily="49" charset="0"/>
            </a:endParaRPr>
          </a:p>
        </p:txBody>
      </p:sp>
      <p:cxnSp>
        <p:nvCxnSpPr>
          <p:cNvPr id="10" name="직선 화살표 연결선 9"/>
          <p:cNvCxnSpPr/>
          <p:nvPr/>
        </p:nvCxnSpPr>
        <p:spPr bwMode="auto">
          <a:xfrm>
            <a:off x="3121259" y="3857628"/>
            <a:ext cx="2769597" cy="1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37"/>
          <p:cNvSpPr txBox="1"/>
          <p:nvPr/>
        </p:nvSpPr>
        <p:spPr>
          <a:xfrm>
            <a:off x="4176344" y="3523481"/>
            <a:ext cx="1516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1pPr>
            <a:lvl2pPr marL="4572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2pPr>
            <a:lvl3pPr marL="9144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3pPr>
            <a:lvl4pPr marL="13716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4pPr>
            <a:lvl5pPr marL="18288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9pPr>
          </a:lstStyle>
          <a:p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HTTP Connection</a:t>
            </a:r>
            <a:endParaRPr lang="ko-KR" altLang="en-US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37"/>
          <p:cNvSpPr txBox="1"/>
          <p:nvPr/>
        </p:nvSpPr>
        <p:spPr>
          <a:xfrm>
            <a:off x="5495199" y="2651937"/>
            <a:ext cx="1516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1pPr>
            <a:lvl2pPr marL="4572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2pPr>
            <a:lvl3pPr marL="9144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3pPr>
            <a:lvl4pPr marL="13716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4pPr>
            <a:lvl5pPr marL="18288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Web Server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37"/>
          <p:cNvSpPr txBox="1"/>
          <p:nvPr/>
        </p:nvSpPr>
        <p:spPr>
          <a:xfrm>
            <a:off x="5956799" y="3080565"/>
            <a:ext cx="1516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1pPr>
            <a:lvl2pPr marL="4572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2pPr>
            <a:lvl3pPr marL="9144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3pPr>
            <a:lvl4pPr marL="13716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4pPr>
            <a:lvl5pPr marL="18288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Web Resource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37"/>
          <p:cNvSpPr txBox="1"/>
          <p:nvPr/>
        </p:nvSpPr>
        <p:spPr>
          <a:xfrm>
            <a:off x="681377" y="2621159"/>
            <a:ext cx="1516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1pPr>
            <a:lvl2pPr marL="4572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2pPr>
            <a:lvl3pPr marL="9144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3pPr>
            <a:lvl4pPr marL="13716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4pPr>
            <a:lvl5pPr marL="18288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Web Client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오른쪽 중괄호 23"/>
          <p:cNvSpPr/>
          <p:nvPr/>
        </p:nvSpPr>
        <p:spPr bwMode="auto">
          <a:xfrm rot="5400000">
            <a:off x="2433806" y="3378993"/>
            <a:ext cx="214314" cy="3429024"/>
          </a:xfrm>
          <a:prstGeom prst="rightBrace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1pPr>
            <a:lvl2pPr marL="4572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2pPr>
            <a:lvl3pPr marL="9144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3pPr>
            <a:lvl4pPr marL="13716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4pPr>
            <a:lvl5pPr marL="18288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945149" y="5429264"/>
            <a:ext cx="3363081" cy="571504"/>
          </a:xfrm>
          <a:prstGeom prst="roundRect">
            <a:avLst/>
          </a:prstGeom>
          <a:solidFill>
            <a:srgbClr val="FFECC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1pPr>
            <a:lvl2pPr marL="4572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2pPr>
            <a:lvl3pPr marL="9144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3pPr>
            <a:lvl4pPr marL="13716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4pPr>
            <a:lvl5pPr marL="18288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9pPr>
          </a:lstStyle>
          <a:p>
            <a:pPr marR="0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테스트 </a:t>
            </a:r>
            <a:r>
              <a:rPr kumimoji="1" lang="ko-KR" altLang="en-US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타겟</a:t>
            </a: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이 코드의 테스트에 관심이 있음</a:t>
            </a:r>
          </a:p>
        </p:txBody>
      </p:sp>
    </p:spTree>
  </p:cSld>
  <p:clrMapOvr>
    <a:masterClrMapping/>
  </p:clrMapOvr>
  <p:transition spd="med">
    <p:fad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HTTP Connection </a:t>
            </a:r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제약 조건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리소스 구현과 독립적으로 </a:t>
            </a:r>
            <a:r>
              <a:rPr lang="en-US" altLang="ko-KR" dirty="0" err="1" smtClean="0"/>
              <a:t>getContent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메서드를</a:t>
            </a:r>
            <a:r>
              <a:rPr lang="ko-KR" altLang="en-US" dirty="0" smtClean="0"/>
              <a:t> 테스트 해야 함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getContent</a:t>
            </a:r>
            <a:r>
              <a:rPr lang="en-US" altLang="ko-KR" dirty="0" smtClean="0"/>
              <a:t>  </a:t>
            </a:r>
            <a:r>
              <a:rPr lang="ko-KR" altLang="en-US" dirty="0" err="1" smtClean="0"/>
              <a:t>메서드에</a:t>
            </a:r>
            <a:r>
              <a:rPr lang="ko-KR" altLang="en-US" dirty="0" smtClean="0"/>
              <a:t> 변경을 가하면 안됨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테스트 코드는 외부 환경에 독립적으로 실행되어 </a:t>
            </a:r>
            <a:r>
              <a:rPr lang="ko-KR" altLang="en-US" dirty="0" err="1" smtClean="0"/>
              <a:t>햠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879205" y="2928934"/>
            <a:ext cx="3297138" cy="157163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Public String </a:t>
            </a:r>
            <a:r>
              <a:rPr lang="en-US" altLang="ko-KR" sz="14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getContent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(URL </a:t>
            </a:r>
            <a:r>
              <a:rPr lang="en-US" altLang="ko-KR" sz="14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url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{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	[…]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	</a:t>
            </a:r>
            <a:r>
              <a:rPr kumimoji="1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url.openConnection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();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	[…]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}</a:t>
            </a: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6049128" y="3371856"/>
            <a:ext cx="2176111" cy="12858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&lt;html&gt;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	&lt;head/&gt;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	&lt;body/&gt;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&lt;/html&gt;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5693027" y="3033710"/>
            <a:ext cx="2637711" cy="3077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algn="l"/>
            <a:endParaRPr lang="ko-KR" altLang="en-US" sz="1400" b="0">
              <a:solidFill>
                <a:srgbClr val="000000"/>
              </a:solidFill>
              <a:latin typeface="Courier New" pitchFamily="49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 bwMode="auto">
          <a:xfrm>
            <a:off x="3121259" y="3857628"/>
            <a:ext cx="2769597" cy="1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37"/>
          <p:cNvSpPr txBox="1"/>
          <p:nvPr/>
        </p:nvSpPr>
        <p:spPr>
          <a:xfrm>
            <a:off x="4176344" y="3523481"/>
            <a:ext cx="1516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1pPr>
            <a:lvl2pPr marL="4572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2pPr>
            <a:lvl3pPr marL="9144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3pPr>
            <a:lvl4pPr marL="13716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4pPr>
            <a:lvl5pPr marL="18288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9pPr>
          </a:lstStyle>
          <a:p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HTTP Connection</a:t>
            </a:r>
            <a:endParaRPr lang="ko-KR" altLang="en-US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37"/>
          <p:cNvSpPr txBox="1"/>
          <p:nvPr/>
        </p:nvSpPr>
        <p:spPr>
          <a:xfrm>
            <a:off x="5495199" y="2651937"/>
            <a:ext cx="1516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1pPr>
            <a:lvl2pPr marL="4572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2pPr>
            <a:lvl3pPr marL="9144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3pPr>
            <a:lvl4pPr marL="13716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4pPr>
            <a:lvl5pPr marL="18288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Web Server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37"/>
          <p:cNvSpPr txBox="1"/>
          <p:nvPr/>
        </p:nvSpPr>
        <p:spPr>
          <a:xfrm>
            <a:off x="5956798" y="3080565"/>
            <a:ext cx="2179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1pPr>
            <a:lvl2pPr marL="4572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2pPr>
            <a:lvl3pPr marL="9144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3pPr>
            <a:lvl4pPr marL="13716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4pPr>
            <a:lvl5pPr marL="18288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Web Resource Stub 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37"/>
          <p:cNvSpPr txBox="1"/>
          <p:nvPr/>
        </p:nvSpPr>
        <p:spPr>
          <a:xfrm>
            <a:off x="681377" y="2621159"/>
            <a:ext cx="1516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1pPr>
            <a:lvl2pPr marL="4572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2pPr>
            <a:lvl3pPr marL="9144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3pPr>
            <a:lvl4pPr marL="13716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4pPr>
            <a:lvl5pPr marL="18288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Web Client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879205" y="5000636"/>
            <a:ext cx="4681937" cy="13849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Public </a:t>
            </a:r>
            <a:r>
              <a:rPr lang="en-US" altLang="ko-KR" sz="14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TestWebClient</a:t>
            </a:r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extends </a:t>
            </a:r>
            <a:r>
              <a:rPr lang="en-US" altLang="ko-KR" sz="1400" b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TestCase</a:t>
            </a:r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{</a:t>
            </a:r>
          </a:p>
          <a:p>
            <a:pPr algn="l"/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[…]</a:t>
            </a:r>
          </a:p>
          <a:p>
            <a:pPr algn="l"/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public void </a:t>
            </a:r>
            <a:r>
              <a:rPr lang="en-US" altLang="ko-KR" sz="14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testGetConnect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() {</a:t>
            </a:r>
          </a:p>
          <a:p>
            <a:pPr algn="l"/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[…]</a:t>
            </a:r>
          </a:p>
          <a:p>
            <a:pPr algn="l"/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en-US" altLang="ko-KR" sz="1400" b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}</a:t>
            </a:r>
          </a:p>
          <a:p>
            <a:pPr algn="l"/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}</a:t>
            </a:r>
            <a:endParaRPr lang="ko-KR" altLang="en-US" sz="1400" b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37"/>
          <p:cNvSpPr txBox="1"/>
          <p:nvPr/>
        </p:nvSpPr>
        <p:spPr>
          <a:xfrm>
            <a:off x="615434" y="4692861"/>
            <a:ext cx="1516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1pPr>
            <a:lvl2pPr marL="4572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2pPr>
            <a:lvl3pPr marL="9144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3pPr>
            <a:lvl4pPr marL="13716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4pPr>
            <a:lvl5pPr marL="18288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Test Case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 bwMode="auto">
          <a:xfrm rot="5400000" flipH="1" flipV="1">
            <a:off x="2501031" y="4642714"/>
            <a:ext cx="714380" cy="1466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Box 37"/>
          <p:cNvSpPr txBox="1"/>
          <p:nvPr/>
        </p:nvSpPr>
        <p:spPr>
          <a:xfrm>
            <a:off x="2395889" y="4643448"/>
            <a:ext cx="1516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1pPr>
            <a:lvl2pPr marL="4572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2pPr>
            <a:lvl3pPr marL="9144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3pPr>
            <a:lvl4pPr marL="13716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4pPr>
            <a:lvl5pPr marL="18288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test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HTTP Connection </a:t>
            </a:r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해결책 </a:t>
            </a:r>
            <a:r>
              <a:rPr lang="en-US" altLang="ko-KR" dirty="0" smtClean="0"/>
              <a:t>(Solution)</a:t>
            </a:r>
          </a:p>
          <a:p>
            <a:pPr lvl="1"/>
            <a:r>
              <a:rPr lang="ko-KR" altLang="en-US" dirty="0" smtClean="0"/>
              <a:t>웹 리소스 </a:t>
            </a:r>
            <a:r>
              <a:rPr lang="ko-KR" altLang="en-US" dirty="0" err="1" smtClean="0"/>
              <a:t>스터빙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WebServer</a:t>
            </a:r>
            <a:r>
              <a:rPr lang="en-US" altLang="ko-KR" dirty="0" smtClean="0"/>
              <a:t> Resource Stubbing)</a:t>
            </a:r>
          </a:p>
          <a:p>
            <a:pPr lvl="1"/>
            <a:r>
              <a:rPr lang="en-US" altLang="ko-KR" dirty="0" smtClean="0"/>
              <a:t>HTTP </a:t>
            </a:r>
            <a:r>
              <a:rPr lang="ko-KR" altLang="en-US" dirty="0" smtClean="0"/>
              <a:t>연결 </a:t>
            </a:r>
            <a:r>
              <a:rPr lang="ko-KR" altLang="en-US" dirty="0" err="1" smtClean="0"/>
              <a:t>스터빙</a:t>
            </a:r>
            <a:r>
              <a:rPr lang="en-US" altLang="ko-KR" dirty="0" smtClean="0"/>
              <a:t>(HTTP Connection Stubbing)</a:t>
            </a:r>
          </a:p>
          <a:p>
            <a:pPr lvl="1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879205" y="2928934"/>
            <a:ext cx="3297138" cy="18573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Public String </a:t>
            </a:r>
            <a:r>
              <a:rPr lang="en-US" altLang="ko-KR" sz="14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getContent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(URL </a:t>
            </a:r>
            <a:r>
              <a:rPr lang="en-US" altLang="ko-KR" sz="14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url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{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	[…]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	</a:t>
            </a:r>
            <a:r>
              <a:rPr kumimoji="1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url.openConnection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();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	[…]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}</a:t>
            </a: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6049128" y="3371856"/>
            <a:ext cx="2176111" cy="12858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Public void 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doGet</a:t>
            </a:r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(…) 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{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	//Generate HTML</a:t>
            </a:r>
            <a:endParaRPr kumimoji="1" lang="en-US" altLang="ko-KR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}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5693027" y="3033710"/>
            <a:ext cx="2637711" cy="3077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algn="l"/>
            <a:endParaRPr lang="ko-KR" altLang="en-US" sz="1400" b="0">
              <a:solidFill>
                <a:srgbClr val="000000"/>
              </a:solidFill>
              <a:latin typeface="Courier New" pitchFamily="49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 bwMode="auto">
          <a:xfrm>
            <a:off x="3121259" y="3857628"/>
            <a:ext cx="2769597" cy="1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37"/>
          <p:cNvSpPr txBox="1"/>
          <p:nvPr/>
        </p:nvSpPr>
        <p:spPr>
          <a:xfrm>
            <a:off x="4176344" y="3523481"/>
            <a:ext cx="1516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1pPr>
            <a:lvl2pPr marL="4572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2pPr>
            <a:lvl3pPr marL="9144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3pPr>
            <a:lvl4pPr marL="13716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4pPr>
            <a:lvl5pPr marL="18288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9pPr>
          </a:lstStyle>
          <a:p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HTTP Connection</a:t>
            </a:r>
            <a:endParaRPr lang="ko-KR" altLang="en-US" sz="12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37"/>
          <p:cNvSpPr txBox="1"/>
          <p:nvPr/>
        </p:nvSpPr>
        <p:spPr>
          <a:xfrm>
            <a:off x="5495199" y="2651937"/>
            <a:ext cx="1516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1pPr>
            <a:lvl2pPr marL="4572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2pPr>
            <a:lvl3pPr marL="9144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3pPr>
            <a:lvl4pPr marL="13716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4pPr>
            <a:lvl5pPr marL="18288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9pPr>
          </a:lstStyle>
          <a:p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Web Server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37"/>
          <p:cNvSpPr txBox="1"/>
          <p:nvPr/>
        </p:nvSpPr>
        <p:spPr>
          <a:xfrm>
            <a:off x="5956799" y="3080565"/>
            <a:ext cx="1516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1pPr>
            <a:lvl2pPr marL="4572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2pPr>
            <a:lvl3pPr marL="9144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3pPr>
            <a:lvl4pPr marL="13716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4pPr>
            <a:lvl5pPr marL="18288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Web Resource</a:t>
            </a:r>
            <a:endParaRPr lang="ko-KR" altLang="en-US" sz="14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리소스 </a:t>
            </a:r>
            <a:r>
              <a:rPr lang="ko-KR" altLang="en-US" dirty="0" err="1" smtClean="0"/>
              <a:t>스터빙</a:t>
            </a:r>
            <a:r>
              <a:rPr lang="en-US" altLang="ko-KR" dirty="0" smtClean="0"/>
              <a:t>(Stubbing)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Web Resource Stubbing</a:t>
            </a:r>
          </a:p>
          <a:p>
            <a:pPr lvl="1"/>
            <a:r>
              <a:rPr lang="ko-KR" altLang="en-US" dirty="0" smtClean="0"/>
              <a:t>테스트를 위해 웹 서버를 설치 </a:t>
            </a:r>
            <a:r>
              <a:rPr lang="en-US" altLang="ko-KR" dirty="0" smtClean="0"/>
              <a:t>VS </a:t>
            </a:r>
            <a:r>
              <a:rPr lang="ko-KR" altLang="en-US" dirty="0" err="1" smtClean="0"/>
              <a:t>임베디드</a:t>
            </a:r>
            <a:r>
              <a:rPr lang="en-US" altLang="ko-KR" dirty="0" smtClean="0"/>
              <a:t>(Embedded) </a:t>
            </a:r>
            <a:r>
              <a:rPr lang="ko-KR" altLang="en-US" dirty="0" smtClean="0"/>
              <a:t>웹 서버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실제 웹 서버  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테스트를 실행하기 전에 테스트 환경을 완벽하게 구축해야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테스트 실패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테스트 실패의 원인을 찾기가 어려움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테스트가 반복 가능하기 위해서는 내부적으로 환경을 제어할 수 있어야 함</a:t>
            </a:r>
            <a:endParaRPr lang="en-US" altLang="ko-KR" dirty="0" smtClean="0"/>
          </a:p>
          <a:p>
            <a:pPr lvl="1"/>
            <a:r>
              <a:rPr lang="ko-KR" altLang="en-US" b="1" dirty="0" smtClean="0">
                <a:solidFill>
                  <a:srgbClr val="FF0000"/>
                </a:solidFill>
              </a:rPr>
              <a:t>결국</a:t>
            </a:r>
            <a:r>
              <a:rPr lang="en-US" altLang="ko-KR" b="1" dirty="0" smtClean="0">
                <a:solidFill>
                  <a:srgbClr val="FF0000"/>
                </a:solidFill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</a:rPr>
              <a:t>테스트 원칙에 위배됨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b="1" dirty="0" err="1" smtClean="0"/>
              <a:t>임베디드</a:t>
            </a:r>
            <a:r>
              <a:rPr lang="ko-KR" altLang="en-US" b="1" dirty="0" smtClean="0"/>
              <a:t> 웹 서버 사용</a:t>
            </a:r>
            <a:endParaRPr lang="en-US" altLang="ko-KR" b="1" dirty="0" smtClean="0"/>
          </a:p>
          <a:p>
            <a:pPr lvl="1"/>
            <a:r>
              <a:rPr lang="en-US" altLang="ko-KR" b="1" dirty="0" smtClean="0"/>
              <a:t>Jetty </a:t>
            </a:r>
            <a:r>
              <a:rPr lang="ko-KR" altLang="en-US" b="1" dirty="0" smtClean="0"/>
              <a:t>같은 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경량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임베디드</a:t>
            </a:r>
            <a:r>
              <a:rPr lang="ko-KR" altLang="en-US" b="1" dirty="0" smtClean="0"/>
              <a:t> 웹 서버 사용</a:t>
            </a:r>
            <a:endParaRPr lang="en-US" altLang="ko-KR" b="1" dirty="0" smtClean="0"/>
          </a:p>
          <a:p>
            <a:pPr lvl="1"/>
            <a:r>
              <a:rPr lang="ko-KR" altLang="en-US" b="1" dirty="0" smtClean="0"/>
              <a:t>테스트 케이스 내에서 자바 코드로 웹 서버를 제어할 수 있음</a:t>
            </a:r>
            <a:endParaRPr lang="en-US" altLang="ko-KR" b="1" dirty="0" smtClean="0"/>
          </a:p>
          <a:p>
            <a:pPr lvl="1"/>
            <a:r>
              <a:rPr lang="ko-KR" altLang="en-US" b="1" dirty="0" smtClean="0"/>
              <a:t>따라서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원하는 응답 설정이 가능</a:t>
            </a:r>
            <a:endParaRPr lang="en-US" altLang="ko-KR" b="1" dirty="0" smtClean="0"/>
          </a:p>
        </p:txBody>
      </p:sp>
    </p:spTree>
  </p:cSld>
  <p:clrMapOvr>
    <a:masterClrMapping/>
  </p:clrMapOvr>
  <p:transition spd="med">
    <p:fad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리소스 </a:t>
            </a:r>
            <a:r>
              <a:rPr lang="ko-KR" altLang="en-US" dirty="0" err="1" smtClean="0"/>
              <a:t>스터빙</a:t>
            </a:r>
            <a:r>
              <a:rPr lang="en-US" altLang="ko-KR" dirty="0" smtClean="0"/>
              <a:t>(Stubbing)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Jetty Sample</a:t>
            </a:r>
            <a:endParaRPr lang="ko-KR" altLang="en-US" dirty="0"/>
          </a:p>
        </p:txBody>
      </p:sp>
      <p:sp>
        <p:nvSpPr>
          <p:cNvPr id="5" name="Rectangle 1046"/>
          <p:cNvSpPr>
            <a:spLocks noChangeArrowheads="1"/>
          </p:cNvSpPr>
          <p:nvPr/>
        </p:nvSpPr>
        <p:spPr bwMode="auto">
          <a:xfrm>
            <a:off x="751767" y="1571612"/>
            <a:ext cx="7315200" cy="4755148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>
            <a:solidFill>
              <a:schemeClr val="accent4">
                <a:lumMod val="25000"/>
                <a:lumOff val="75000"/>
              </a:schemeClr>
            </a:solidFill>
            <a:miter lim="800000"/>
            <a:headEnd/>
            <a:tailEnd/>
          </a:ln>
        </p:spPr>
        <p:txBody>
          <a:bodyPr anchor="t" anchorCtr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1pPr>
            <a:lvl2pPr marL="4572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2pPr>
            <a:lvl3pPr marL="9144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3pPr>
            <a:lvl4pPr marL="13716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4pPr>
            <a:lvl5pPr marL="18288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9pPr>
          </a:lstStyle>
          <a:p>
            <a:pPr algn="l"/>
            <a:r>
              <a:rPr lang="en-US" altLang="ko-KR" sz="1500" b="0" dirty="0" smtClean="0"/>
              <a:t>public class </a:t>
            </a:r>
            <a:r>
              <a:rPr lang="en-US" altLang="ko-KR" sz="1500" b="0" dirty="0" err="1" smtClean="0"/>
              <a:t>JettySample</a:t>
            </a:r>
            <a:endParaRPr lang="en-US" altLang="ko-KR" sz="1500" b="0" dirty="0" smtClean="0"/>
          </a:p>
          <a:p>
            <a:pPr algn="l"/>
            <a:r>
              <a:rPr lang="en-US" altLang="ko-KR" sz="1500" b="0" dirty="0" smtClean="0"/>
              <a:t>{</a:t>
            </a:r>
          </a:p>
          <a:p>
            <a:pPr algn="l"/>
            <a:r>
              <a:rPr lang="en-US" altLang="ko-KR" sz="1500" b="0" dirty="0" smtClean="0"/>
              <a:t>    public static void main(String[] </a:t>
            </a:r>
            <a:r>
              <a:rPr lang="en-US" altLang="ko-KR" sz="1500" b="0" dirty="0" err="1" smtClean="0"/>
              <a:t>args</a:t>
            </a:r>
            <a:r>
              <a:rPr lang="en-US" altLang="ko-KR" sz="1500" b="0" dirty="0" smtClean="0"/>
              <a:t>) throws Exception</a:t>
            </a:r>
          </a:p>
          <a:p>
            <a:pPr algn="l"/>
            <a:r>
              <a:rPr lang="en-US" altLang="ko-KR" sz="1500" b="0" dirty="0" smtClean="0"/>
              <a:t>    {</a:t>
            </a:r>
          </a:p>
          <a:p>
            <a:pPr algn="l"/>
            <a:r>
              <a:rPr lang="en-US" altLang="ko-KR" sz="1500" b="0" dirty="0" smtClean="0"/>
              <a:t>	</a:t>
            </a:r>
            <a:r>
              <a:rPr lang="en-US" altLang="ko-KR" sz="1500" b="0" dirty="0" err="1" smtClean="0"/>
              <a:t>HttpServer</a:t>
            </a:r>
            <a:r>
              <a:rPr lang="en-US" altLang="ko-KR" sz="1500" b="0" dirty="0" smtClean="0"/>
              <a:t> server = new </a:t>
            </a:r>
            <a:r>
              <a:rPr lang="en-US" altLang="ko-KR" sz="1500" b="0" dirty="0" err="1" smtClean="0"/>
              <a:t>HttpServer</a:t>
            </a:r>
            <a:r>
              <a:rPr lang="en-US" altLang="ko-KR" sz="1500" b="0" dirty="0" smtClean="0"/>
              <a:t>(); </a:t>
            </a:r>
          </a:p>
          <a:p>
            <a:pPr algn="l"/>
            <a:r>
              <a:rPr lang="en-US" altLang="ko-KR" sz="1500" b="0" dirty="0" smtClean="0"/>
              <a:t>	</a:t>
            </a:r>
            <a:r>
              <a:rPr lang="en-US" altLang="ko-KR" sz="1500" b="0" dirty="0" err="1" smtClean="0"/>
              <a:t>SocketListener</a:t>
            </a:r>
            <a:r>
              <a:rPr lang="en-US" altLang="ko-KR" sz="1500" b="0" dirty="0" smtClean="0"/>
              <a:t> listener = new </a:t>
            </a:r>
            <a:r>
              <a:rPr lang="en-US" altLang="ko-KR" sz="1500" b="0" dirty="0" err="1" smtClean="0"/>
              <a:t>SocketListener</a:t>
            </a:r>
            <a:r>
              <a:rPr lang="en-US" altLang="ko-KR" sz="1500" b="0" dirty="0" smtClean="0"/>
              <a:t>();</a:t>
            </a:r>
          </a:p>
          <a:p>
            <a:pPr algn="l"/>
            <a:r>
              <a:rPr lang="en-US" altLang="ko-KR" sz="1500" b="0" dirty="0" smtClean="0"/>
              <a:t>	</a:t>
            </a:r>
            <a:r>
              <a:rPr lang="en-US" altLang="ko-KR" sz="1500" b="0" dirty="0" err="1" smtClean="0"/>
              <a:t>listener.setPort</a:t>
            </a:r>
            <a:r>
              <a:rPr lang="en-US" altLang="ko-KR" sz="1500" b="0" dirty="0" smtClean="0"/>
              <a:t>(8080);</a:t>
            </a:r>
          </a:p>
          <a:p>
            <a:pPr algn="l"/>
            <a:r>
              <a:rPr lang="en-US" altLang="ko-KR" sz="1500" b="0" dirty="0" smtClean="0"/>
              <a:t>	</a:t>
            </a:r>
            <a:r>
              <a:rPr lang="en-US" altLang="ko-KR" sz="1500" b="0" dirty="0" err="1" smtClean="0"/>
              <a:t>server.addListener</a:t>
            </a:r>
            <a:r>
              <a:rPr lang="en-US" altLang="ko-KR" sz="1500" b="0" dirty="0" smtClean="0"/>
              <a:t>(listener);</a:t>
            </a:r>
          </a:p>
          <a:p>
            <a:pPr algn="l"/>
            <a:endParaRPr lang="en-US" altLang="ko-KR" sz="1500" b="0" dirty="0" smtClean="0"/>
          </a:p>
          <a:p>
            <a:pPr algn="l"/>
            <a:r>
              <a:rPr lang="en-US" altLang="ko-KR" sz="1500" b="0" dirty="0" smtClean="0"/>
              <a:t>	</a:t>
            </a:r>
            <a:r>
              <a:rPr lang="en-US" altLang="ko-KR" sz="1500" b="0" dirty="0" err="1" smtClean="0"/>
              <a:t>HttpContext</a:t>
            </a:r>
            <a:r>
              <a:rPr lang="en-US" altLang="ko-KR" sz="1500" b="0" dirty="0" smtClean="0"/>
              <a:t> context = new </a:t>
            </a:r>
            <a:r>
              <a:rPr lang="en-US" altLang="ko-KR" sz="1500" b="0" dirty="0" err="1" smtClean="0"/>
              <a:t>HttpContext</a:t>
            </a:r>
            <a:r>
              <a:rPr lang="en-US" altLang="ko-KR" sz="1500" b="0" dirty="0" smtClean="0"/>
              <a:t>();</a:t>
            </a:r>
          </a:p>
          <a:p>
            <a:pPr algn="l"/>
            <a:r>
              <a:rPr lang="en-US" altLang="ko-KR" sz="1500" b="0" dirty="0" smtClean="0"/>
              <a:t>	</a:t>
            </a:r>
            <a:r>
              <a:rPr lang="en-US" altLang="ko-KR" sz="1500" b="0" dirty="0" err="1" smtClean="0"/>
              <a:t>context.setContextPath</a:t>
            </a:r>
            <a:r>
              <a:rPr lang="en-US" altLang="ko-KR" sz="1500" b="0" dirty="0" smtClean="0"/>
              <a:t>("/");</a:t>
            </a:r>
          </a:p>
          <a:p>
            <a:pPr algn="l"/>
            <a:r>
              <a:rPr lang="en-US" altLang="ko-KR" sz="1500" b="0" dirty="0" smtClean="0"/>
              <a:t>	</a:t>
            </a:r>
            <a:r>
              <a:rPr lang="en-US" altLang="ko-KR" sz="1500" b="0" dirty="0" err="1" smtClean="0"/>
              <a:t>context.setResourceBase</a:t>
            </a:r>
            <a:r>
              <a:rPr lang="en-US" altLang="ko-KR" sz="1500" b="0" dirty="0" smtClean="0"/>
              <a:t>("./");</a:t>
            </a:r>
          </a:p>
          <a:p>
            <a:pPr algn="l"/>
            <a:r>
              <a:rPr lang="en-US" altLang="ko-KR" sz="1500" b="0" dirty="0" smtClean="0"/>
              <a:t>	</a:t>
            </a:r>
            <a:r>
              <a:rPr lang="en-US" altLang="ko-KR" sz="1500" b="0" dirty="0" err="1" smtClean="0"/>
              <a:t>context.addHandler</a:t>
            </a:r>
            <a:r>
              <a:rPr lang="en-US" altLang="ko-KR" sz="1500" b="0" dirty="0" smtClean="0"/>
              <a:t>(new </a:t>
            </a:r>
            <a:r>
              <a:rPr lang="en-US" altLang="ko-KR" sz="1500" b="0" dirty="0" err="1" smtClean="0"/>
              <a:t>TestGetContentOkHandler</a:t>
            </a:r>
            <a:r>
              <a:rPr lang="en-US" altLang="ko-KR" sz="1500" b="0" dirty="0" smtClean="0"/>
              <a:t>()); </a:t>
            </a:r>
          </a:p>
          <a:p>
            <a:pPr algn="l"/>
            <a:r>
              <a:rPr lang="en-US" altLang="ko-KR" sz="1500" b="0" dirty="0" smtClean="0"/>
              <a:t>	</a:t>
            </a:r>
            <a:r>
              <a:rPr lang="en-US" altLang="ko-KR" sz="1500" b="0" dirty="0" err="1" smtClean="0"/>
              <a:t>server.addContext</a:t>
            </a:r>
            <a:r>
              <a:rPr lang="en-US" altLang="ko-KR" sz="1500" b="0" dirty="0" smtClean="0"/>
              <a:t>(context); </a:t>
            </a:r>
          </a:p>
          <a:p>
            <a:pPr algn="l"/>
            <a:r>
              <a:rPr lang="en-US" altLang="ko-KR" sz="1500" b="0" dirty="0" smtClean="0"/>
              <a:t>	</a:t>
            </a:r>
            <a:r>
              <a:rPr lang="en-US" altLang="ko-KR" sz="1500" b="0" dirty="0" err="1" smtClean="0"/>
              <a:t>server.start</a:t>
            </a:r>
            <a:r>
              <a:rPr lang="en-US" altLang="ko-KR" sz="1500" b="0" dirty="0" smtClean="0"/>
              <a:t>(); </a:t>
            </a:r>
          </a:p>
          <a:p>
            <a:pPr algn="l"/>
            <a:r>
              <a:rPr lang="en-US" altLang="ko-KR" sz="1500" b="0" dirty="0" smtClean="0"/>
              <a:t>    }</a:t>
            </a:r>
          </a:p>
          <a:p>
            <a:pPr algn="l"/>
            <a:r>
              <a:rPr lang="en-US" altLang="ko-KR" sz="1500" b="0" dirty="0" smtClean="0"/>
              <a:t>}</a:t>
            </a:r>
            <a:endParaRPr lang="en-US" altLang="ko-KR" sz="1500" b="0" dirty="0">
              <a:solidFill>
                <a:srgbClr val="000000"/>
              </a:solidFill>
              <a:latin typeface="Courier New" pitchFamily="49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HTTP Connection </a:t>
            </a:r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Jetty </a:t>
            </a:r>
            <a:r>
              <a:rPr lang="ko-KR" altLang="en-US" dirty="0" smtClean="0"/>
              <a:t>응답 처리 </a:t>
            </a:r>
            <a:r>
              <a:rPr lang="en-US" altLang="ko-KR" dirty="0" smtClean="0"/>
              <a:t>Handler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Rectangle 1046"/>
          <p:cNvSpPr>
            <a:spLocks noChangeArrowheads="1"/>
          </p:cNvSpPr>
          <p:nvPr/>
        </p:nvSpPr>
        <p:spPr bwMode="auto">
          <a:xfrm>
            <a:off x="751767" y="1809739"/>
            <a:ext cx="7974627" cy="4478149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>
            <a:solidFill>
              <a:schemeClr val="accent4">
                <a:lumMod val="25000"/>
                <a:lumOff val="75000"/>
              </a:schemeClr>
            </a:solidFill>
            <a:miter lim="800000"/>
            <a:headEnd/>
            <a:tailEnd/>
          </a:ln>
        </p:spPr>
        <p:txBody>
          <a:bodyPr wrap="square" anchor="t" anchorCtr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1pPr>
            <a:lvl2pPr marL="4572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2pPr>
            <a:lvl3pPr marL="9144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3pPr>
            <a:lvl4pPr marL="13716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4pPr>
            <a:lvl5pPr marL="18288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9pPr>
          </a:lstStyle>
          <a:p>
            <a:pPr algn="l"/>
            <a:r>
              <a:rPr lang="en-US" altLang="ko-KR" sz="1500" b="0" dirty="0" smtClean="0"/>
              <a:t>private class </a:t>
            </a:r>
            <a:r>
              <a:rPr lang="en-US" altLang="ko-KR" sz="1500" b="0" dirty="0" err="1" smtClean="0"/>
              <a:t>TestGetContentOkHandler</a:t>
            </a:r>
            <a:r>
              <a:rPr lang="en-US" altLang="ko-KR" sz="1500" b="0" dirty="0" smtClean="0"/>
              <a:t> extends </a:t>
            </a:r>
            <a:r>
              <a:rPr lang="en-US" altLang="ko-KR" sz="1500" b="0" dirty="0" err="1" smtClean="0"/>
              <a:t>AbstractHttpHandler</a:t>
            </a:r>
            <a:endParaRPr lang="en-US" altLang="ko-KR" sz="1500" b="0" dirty="0" smtClean="0"/>
          </a:p>
          <a:p>
            <a:pPr algn="l"/>
            <a:r>
              <a:rPr lang="en-US" altLang="ko-KR" sz="1500" b="0" dirty="0" smtClean="0"/>
              <a:t>{</a:t>
            </a:r>
          </a:p>
          <a:p>
            <a:pPr algn="l"/>
            <a:r>
              <a:rPr lang="en-US" altLang="ko-KR" sz="1500" b="0" dirty="0" smtClean="0"/>
              <a:t>     public void handle(String </a:t>
            </a:r>
            <a:r>
              <a:rPr lang="en-US" altLang="ko-KR" sz="1500" b="0" dirty="0" err="1" smtClean="0"/>
              <a:t>pathInContext</a:t>
            </a:r>
            <a:r>
              <a:rPr lang="en-US" altLang="ko-KR" sz="1500" b="0" dirty="0" smtClean="0"/>
              <a:t>, String </a:t>
            </a:r>
            <a:r>
              <a:rPr lang="en-US" altLang="ko-KR" sz="1500" b="0" dirty="0" err="1" smtClean="0"/>
              <a:t>pathParams</a:t>
            </a:r>
            <a:r>
              <a:rPr lang="en-US" altLang="ko-KR" sz="1500" b="0" dirty="0" smtClean="0"/>
              <a:t>, </a:t>
            </a:r>
          </a:p>
          <a:p>
            <a:pPr algn="l"/>
            <a:r>
              <a:rPr lang="en-US" altLang="ko-KR" sz="1500" b="0" dirty="0" smtClean="0"/>
              <a:t>                               </a:t>
            </a:r>
            <a:r>
              <a:rPr lang="en-US" altLang="ko-KR" sz="1500" b="0" dirty="0" err="1" smtClean="0"/>
              <a:t>HttpRequest</a:t>
            </a:r>
            <a:r>
              <a:rPr lang="en-US" altLang="ko-KR" sz="1500" b="0" dirty="0" smtClean="0"/>
              <a:t> request, </a:t>
            </a:r>
            <a:r>
              <a:rPr lang="en-US" altLang="ko-KR" sz="1500" b="0" dirty="0" err="1" smtClean="0"/>
              <a:t>HttpResponse</a:t>
            </a:r>
            <a:r>
              <a:rPr lang="en-US" altLang="ko-KR" sz="1500" b="0" dirty="0" smtClean="0"/>
              <a:t> response) throws </a:t>
            </a:r>
            <a:r>
              <a:rPr lang="en-US" altLang="ko-KR" sz="1500" b="0" dirty="0" err="1" smtClean="0"/>
              <a:t>IOException</a:t>
            </a:r>
            <a:endParaRPr lang="en-US" altLang="ko-KR" sz="1500" b="0" dirty="0" smtClean="0"/>
          </a:p>
          <a:p>
            <a:pPr algn="l"/>
            <a:r>
              <a:rPr lang="en-US" altLang="ko-KR" sz="1500" b="0" dirty="0" smtClean="0"/>
              <a:t>     {</a:t>
            </a:r>
          </a:p>
          <a:p>
            <a:pPr algn="l"/>
            <a:r>
              <a:rPr lang="en-US" altLang="ko-KR" sz="1500" b="0" dirty="0" smtClean="0"/>
              <a:t>	</a:t>
            </a:r>
            <a:r>
              <a:rPr lang="en-US" altLang="ko-KR" sz="1500" b="0" dirty="0" err="1" smtClean="0"/>
              <a:t>OutputStream</a:t>
            </a:r>
            <a:r>
              <a:rPr lang="en-US" altLang="ko-KR" sz="1500" b="0" dirty="0" smtClean="0"/>
              <a:t> out = </a:t>
            </a:r>
            <a:r>
              <a:rPr lang="en-US" altLang="ko-KR" sz="1500" b="0" dirty="0" err="1" smtClean="0"/>
              <a:t>response.getOutputStream</a:t>
            </a:r>
            <a:r>
              <a:rPr lang="en-US" altLang="ko-KR" sz="1500" b="0" dirty="0" smtClean="0"/>
              <a:t>();</a:t>
            </a:r>
          </a:p>
          <a:p>
            <a:pPr algn="l"/>
            <a:r>
              <a:rPr lang="en-US" altLang="ko-KR" sz="1500" b="0" dirty="0" smtClean="0"/>
              <a:t>	ByteArrayISO8859Writer writer = new ByteArrayISO8859Writer();</a:t>
            </a:r>
          </a:p>
          <a:p>
            <a:pPr algn="l"/>
            <a:r>
              <a:rPr lang="en-US" altLang="ko-KR" sz="1500" b="0" dirty="0" smtClean="0"/>
              <a:t>	</a:t>
            </a:r>
            <a:r>
              <a:rPr lang="en-US" altLang="ko-KR" sz="1500" b="0" dirty="0" err="1" smtClean="0"/>
              <a:t>writer.write</a:t>
            </a:r>
            <a:r>
              <a:rPr lang="en-US" altLang="ko-KR" sz="1500" b="0" dirty="0" smtClean="0"/>
              <a:t>("It works");</a:t>
            </a:r>
          </a:p>
          <a:p>
            <a:pPr algn="l"/>
            <a:r>
              <a:rPr lang="en-US" altLang="ko-KR" sz="1500" b="0" dirty="0" smtClean="0"/>
              <a:t>	</a:t>
            </a:r>
            <a:r>
              <a:rPr lang="en-US" altLang="ko-KR" sz="1500" b="0" dirty="0" err="1" smtClean="0"/>
              <a:t>writer.flush</a:t>
            </a:r>
            <a:r>
              <a:rPr lang="en-US" altLang="ko-KR" sz="1500" b="0" dirty="0" smtClean="0"/>
              <a:t>();</a:t>
            </a:r>
          </a:p>
          <a:p>
            <a:pPr algn="l"/>
            <a:r>
              <a:rPr lang="en-US" altLang="ko-KR" sz="1500" b="0" dirty="0" smtClean="0"/>
              <a:t>	</a:t>
            </a:r>
            <a:r>
              <a:rPr lang="en-US" altLang="ko-KR" sz="1500" b="0" dirty="0" err="1" smtClean="0"/>
              <a:t>response.setIntField</a:t>
            </a:r>
            <a:r>
              <a:rPr lang="en-US" altLang="ko-KR" sz="1500" b="0" dirty="0" smtClean="0"/>
              <a:t>(</a:t>
            </a:r>
            <a:r>
              <a:rPr lang="en-US" altLang="ko-KR" sz="1500" b="0" dirty="0" err="1" smtClean="0"/>
              <a:t>HttpFields.__ContentLength</a:t>
            </a:r>
            <a:r>
              <a:rPr lang="en-US" altLang="ko-KR" sz="1500" b="0" dirty="0" smtClean="0"/>
              <a:t>,</a:t>
            </a:r>
          </a:p>
          <a:p>
            <a:pPr algn="l"/>
            <a:r>
              <a:rPr lang="en-US" altLang="ko-KR" sz="1500" b="0" dirty="0" smtClean="0"/>
              <a:t>	</a:t>
            </a:r>
            <a:r>
              <a:rPr lang="en-US" altLang="ko-KR" sz="1500" b="0" dirty="0" err="1" smtClean="0"/>
              <a:t>writer.size</a:t>
            </a:r>
            <a:r>
              <a:rPr lang="en-US" altLang="ko-KR" sz="1500" b="0" dirty="0" smtClean="0"/>
              <a:t>());</a:t>
            </a:r>
          </a:p>
          <a:p>
            <a:pPr algn="l"/>
            <a:r>
              <a:rPr lang="en-US" altLang="ko-KR" sz="1500" b="0" dirty="0" smtClean="0"/>
              <a:t>	</a:t>
            </a:r>
            <a:r>
              <a:rPr lang="en-US" altLang="ko-KR" sz="1500" b="0" dirty="0" err="1" smtClean="0"/>
              <a:t>writer.writeTo</a:t>
            </a:r>
            <a:r>
              <a:rPr lang="en-US" altLang="ko-KR" sz="1500" b="0" dirty="0" smtClean="0"/>
              <a:t>(out);</a:t>
            </a:r>
          </a:p>
          <a:p>
            <a:pPr algn="l"/>
            <a:r>
              <a:rPr lang="en-US" altLang="ko-KR" sz="1500" b="0" dirty="0" smtClean="0"/>
              <a:t>	</a:t>
            </a:r>
            <a:r>
              <a:rPr lang="en-US" altLang="ko-KR" sz="1500" b="0" dirty="0" err="1" smtClean="0"/>
              <a:t>out.flush</a:t>
            </a:r>
            <a:r>
              <a:rPr lang="en-US" altLang="ko-KR" sz="1500" b="0" dirty="0" smtClean="0"/>
              <a:t>();</a:t>
            </a:r>
          </a:p>
          <a:p>
            <a:pPr algn="l"/>
            <a:r>
              <a:rPr lang="en-US" altLang="ko-KR" sz="1500" b="0" dirty="0" smtClean="0"/>
              <a:t>	</a:t>
            </a:r>
            <a:r>
              <a:rPr lang="en-US" altLang="ko-KR" sz="1500" b="0" dirty="0" err="1" smtClean="0"/>
              <a:t>request.setHandled</a:t>
            </a:r>
            <a:r>
              <a:rPr lang="en-US" altLang="ko-KR" sz="1500" b="0" dirty="0" smtClean="0"/>
              <a:t>(true); </a:t>
            </a:r>
          </a:p>
          <a:p>
            <a:pPr algn="l"/>
            <a:r>
              <a:rPr lang="en-US" altLang="ko-KR" sz="1500" b="0" dirty="0" smtClean="0">
                <a:solidFill>
                  <a:srgbClr val="000000"/>
                </a:solidFill>
                <a:latin typeface="+mn-lt"/>
              </a:rPr>
              <a:t>     }</a:t>
            </a:r>
          </a:p>
          <a:p>
            <a:pPr algn="l"/>
            <a:r>
              <a:rPr lang="en-US" altLang="ko-KR" sz="1500" b="0" dirty="0" smtClean="0">
                <a:solidFill>
                  <a:srgbClr val="000000"/>
                </a:solidFill>
                <a:latin typeface="+mn-lt"/>
              </a:rPr>
              <a:t>}</a:t>
            </a:r>
            <a:endParaRPr lang="en-US" altLang="ko-KR" sz="1500" b="0" dirty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spd="med">
    <p:fade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리소스 </a:t>
            </a:r>
            <a:r>
              <a:rPr lang="ko-KR" altLang="en-US" dirty="0" err="1" smtClean="0"/>
              <a:t>스터빙</a:t>
            </a:r>
            <a:r>
              <a:rPr lang="en-US" altLang="ko-KR" dirty="0" smtClean="0"/>
              <a:t>(Stubbing)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Jetty </a:t>
            </a:r>
            <a:r>
              <a:rPr lang="ko-KR" altLang="en-US" dirty="0" smtClean="0"/>
              <a:t>를 이용하여  작성할 </a:t>
            </a:r>
            <a:r>
              <a:rPr lang="en-US" altLang="ko-KR" dirty="0" err="1" smtClean="0"/>
              <a:t>Junit</a:t>
            </a:r>
            <a:r>
              <a:rPr lang="en-US" altLang="ko-KR" dirty="0" smtClean="0"/>
              <a:t> Test </a:t>
            </a:r>
            <a:r>
              <a:rPr lang="ko-KR" altLang="en-US" dirty="0" smtClean="0"/>
              <a:t> </a:t>
            </a:r>
            <a:r>
              <a:rPr lang="en-US" altLang="ko-KR" dirty="0" smtClean="0"/>
              <a:t>Case</a:t>
            </a:r>
            <a:r>
              <a:rPr lang="ko-KR" altLang="en-US" dirty="0" smtClean="0"/>
              <a:t>의 구조</a:t>
            </a:r>
            <a:endParaRPr lang="ko-KR" altLang="en-US" dirty="0"/>
          </a:p>
        </p:txBody>
      </p:sp>
      <p:sp>
        <p:nvSpPr>
          <p:cNvPr id="5" name="Rectangle 1046"/>
          <p:cNvSpPr>
            <a:spLocks noChangeArrowheads="1"/>
          </p:cNvSpPr>
          <p:nvPr/>
        </p:nvSpPr>
        <p:spPr bwMode="auto">
          <a:xfrm>
            <a:off x="751767" y="1819264"/>
            <a:ext cx="7974627" cy="470898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>
            <a:solidFill>
              <a:schemeClr val="accent4">
                <a:lumMod val="25000"/>
                <a:lumOff val="75000"/>
              </a:schemeClr>
            </a:solidFill>
            <a:miter lim="800000"/>
            <a:headEnd/>
            <a:tailEnd/>
          </a:ln>
        </p:spPr>
        <p:txBody>
          <a:bodyPr wrap="square" anchor="t" anchorCtr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1pPr>
            <a:lvl2pPr marL="4572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2pPr>
            <a:lvl3pPr marL="9144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3pPr>
            <a:lvl4pPr marL="13716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4pPr>
            <a:lvl5pPr marL="18288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9pPr>
          </a:lstStyle>
          <a:p>
            <a:pPr algn="l"/>
            <a:r>
              <a:rPr lang="en-US" altLang="ko-KR" sz="1500" b="0" dirty="0" smtClean="0">
                <a:latin typeface="+mn-lt"/>
              </a:rPr>
              <a:t>public class </a:t>
            </a:r>
            <a:r>
              <a:rPr lang="en-US" altLang="ko-KR" sz="1500" b="0" dirty="0" err="1" smtClean="0">
                <a:latin typeface="+mn-lt"/>
              </a:rPr>
              <a:t>TestWebClientSkeleton</a:t>
            </a:r>
            <a:r>
              <a:rPr lang="en-US" altLang="ko-KR" sz="1500" b="0" dirty="0" smtClean="0">
                <a:latin typeface="+mn-lt"/>
              </a:rPr>
              <a:t> extends </a:t>
            </a:r>
            <a:r>
              <a:rPr lang="en-US" altLang="ko-KR" sz="1500" b="0" dirty="0" err="1" smtClean="0">
                <a:latin typeface="+mn-lt"/>
              </a:rPr>
              <a:t>TestCase</a:t>
            </a:r>
            <a:endParaRPr lang="en-US" altLang="ko-KR" sz="1500" b="0" dirty="0" smtClean="0">
              <a:latin typeface="+mn-lt"/>
            </a:endParaRPr>
          </a:p>
          <a:p>
            <a:pPr algn="l"/>
            <a:r>
              <a:rPr lang="en-US" altLang="ko-KR" sz="1500" b="0" dirty="0" smtClean="0">
                <a:latin typeface="+mn-lt"/>
              </a:rPr>
              <a:t>{</a:t>
            </a:r>
          </a:p>
          <a:p>
            <a:pPr algn="l"/>
            <a:r>
              <a:rPr lang="en-US" altLang="ko-KR" sz="1500" b="0" dirty="0" smtClean="0">
                <a:latin typeface="+mn-lt"/>
              </a:rPr>
              <a:t>     protected void </a:t>
            </a:r>
            <a:r>
              <a:rPr lang="en-US" altLang="ko-KR" sz="1500" dirty="0" err="1" smtClean="0">
                <a:latin typeface="+mn-lt"/>
              </a:rPr>
              <a:t>setUp</a:t>
            </a:r>
            <a:r>
              <a:rPr lang="en-US" altLang="ko-KR" sz="1500" b="0" dirty="0" smtClean="0">
                <a:latin typeface="+mn-lt"/>
              </a:rPr>
              <a:t>()     {</a:t>
            </a:r>
          </a:p>
          <a:p>
            <a:pPr algn="l"/>
            <a:r>
              <a:rPr lang="en-US" altLang="ko-KR" sz="1500" b="0" dirty="0" smtClean="0">
                <a:latin typeface="+mn-lt"/>
              </a:rPr>
              <a:t>	//</a:t>
            </a:r>
            <a:r>
              <a:rPr lang="ko-KR" altLang="en-US" sz="1500" b="0" dirty="0" smtClean="0">
                <a:latin typeface="+mn-lt"/>
              </a:rPr>
              <a:t>여기에서 </a:t>
            </a:r>
            <a:r>
              <a:rPr lang="en-US" altLang="ko-KR" sz="1500" b="0" dirty="0" smtClean="0">
                <a:latin typeface="+mn-lt"/>
              </a:rPr>
              <a:t>Jetty </a:t>
            </a:r>
            <a:r>
              <a:rPr lang="ko-KR" altLang="en-US" sz="1500" b="0" dirty="0" smtClean="0">
                <a:latin typeface="+mn-lt"/>
              </a:rPr>
              <a:t>서버 시작</a:t>
            </a:r>
            <a:endParaRPr lang="en-US" altLang="ko-KR" sz="1500" b="0" dirty="0" smtClean="0">
              <a:latin typeface="+mn-lt"/>
            </a:endParaRPr>
          </a:p>
          <a:p>
            <a:pPr algn="l"/>
            <a:r>
              <a:rPr lang="en-US" altLang="ko-KR" sz="1500" b="0" dirty="0" smtClean="0">
                <a:latin typeface="+mn-lt"/>
              </a:rPr>
              <a:t>      }</a:t>
            </a:r>
          </a:p>
          <a:p>
            <a:pPr algn="l"/>
            <a:endParaRPr lang="en-US" altLang="ko-KR" sz="1500" b="0" dirty="0" smtClean="0">
              <a:latin typeface="+mn-lt"/>
            </a:endParaRPr>
          </a:p>
          <a:p>
            <a:pPr algn="l"/>
            <a:r>
              <a:rPr lang="en-US" altLang="ko-KR" sz="1500" b="0" dirty="0" smtClean="0">
                <a:latin typeface="+mn-lt"/>
              </a:rPr>
              <a:t>      protected void </a:t>
            </a:r>
            <a:r>
              <a:rPr lang="en-US" altLang="ko-KR" sz="1500" dirty="0" err="1" smtClean="0">
                <a:latin typeface="+mn-lt"/>
              </a:rPr>
              <a:t>tearDown</a:t>
            </a:r>
            <a:r>
              <a:rPr lang="en-US" altLang="ko-KR" sz="1500" b="0" dirty="0" smtClean="0">
                <a:latin typeface="+mn-lt"/>
              </a:rPr>
              <a:t>()      {</a:t>
            </a:r>
          </a:p>
          <a:p>
            <a:pPr algn="l"/>
            <a:r>
              <a:rPr lang="en-US" altLang="ko-KR" sz="1500" b="0" dirty="0" smtClean="0">
                <a:latin typeface="+mn-lt"/>
              </a:rPr>
              <a:t>	//Jetty </a:t>
            </a:r>
            <a:r>
              <a:rPr lang="ko-KR" altLang="en-US" sz="1500" b="0" dirty="0" smtClean="0">
                <a:latin typeface="+mn-lt"/>
              </a:rPr>
              <a:t>종료</a:t>
            </a:r>
            <a:endParaRPr lang="en-US" altLang="ko-KR" sz="1500" b="0" dirty="0" smtClean="0">
              <a:latin typeface="+mn-lt"/>
            </a:endParaRPr>
          </a:p>
          <a:p>
            <a:pPr algn="l"/>
            <a:r>
              <a:rPr lang="en-US" altLang="ko-KR" sz="1500" b="0" dirty="0" smtClean="0">
                <a:latin typeface="+mn-lt"/>
              </a:rPr>
              <a:t>      }</a:t>
            </a:r>
          </a:p>
          <a:p>
            <a:pPr algn="l"/>
            <a:endParaRPr lang="en-US" altLang="ko-KR" sz="1500" b="0" dirty="0" smtClean="0">
              <a:latin typeface="+mn-lt"/>
            </a:endParaRPr>
          </a:p>
          <a:p>
            <a:pPr algn="l"/>
            <a:r>
              <a:rPr lang="en-US" altLang="ko-KR" sz="1500" b="0" dirty="0" smtClean="0">
                <a:latin typeface="+mn-lt"/>
              </a:rPr>
              <a:t>      public void </a:t>
            </a:r>
            <a:r>
              <a:rPr lang="en-US" altLang="ko-KR" sz="1500" dirty="0" err="1" smtClean="0">
                <a:latin typeface="+mn-lt"/>
              </a:rPr>
              <a:t>testGetContentOk</a:t>
            </a:r>
            <a:r>
              <a:rPr lang="en-US" altLang="ko-KR" sz="1500" b="0" dirty="0" smtClean="0">
                <a:latin typeface="+mn-lt"/>
              </a:rPr>
              <a:t>() throws Exception {</a:t>
            </a:r>
          </a:p>
          <a:p>
            <a:pPr algn="l"/>
            <a:r>
              <a:rPr lang="en-US" altLang="ko-KR" sz="1500" b="0" dirty="0" smtClean="0">
                <a:latin typeface="+mn-lt"/>
              </a:rPr>
              <a:t>	</a:t>
            </a:r>
            <a:r>
              <a:rPr lang="en-US" altLang="ko-KR" sz="1500" b="0" dirty="0" err="1" smtClean="0">
                <a:latin typeface="+mn-lt"/>
              </a:rPr>
              <a:t>WebClient</a:t>
            </a:r>
            <a:r>
              <a:rPr lang="en-US" altLang="ko-KR" sz="1500" b="0" dirty="0" smtClean="0">
                <a:latin typeface="+mn-lt"/>
              </a:rPr>
              <a:t> client = new </a:t>
            </a:r>
            <a:r>
              <a:rPr lang="en-US" altLang="ko-KR" sz="1500" b="0" dirty="0" err="1" smtClean="0">
                <a:latin typeface="+mn-lt"/>
              </a:rPr>
              <a:t>WebClient</a:t>
            </a:r>
            <a:r>
              <a:rPr lang="en-US" altLang="ko-KR" sz="1500" b="0" dirty="0" smtClean="0">
                <a:latin typeface="+mn-lt"/>
              </a:rPr>
              <a:t>();</a:t>
            </a:r>
          </a:p>
          <a:p>
            <a:pPr algn="l"/>
            <a:r>
              <a:rPr lang="en-US" altLang="ko-KR" sz="1500" b="0" dirty="0" smtClean="0">
                <a:latin typeface="+mn-lt"/>
              </a:rPr>
              <a:t>	String result = </a:t>
            </a:r>
            <a:r>
              <a:rPr lang="en-US" altLang="ko-KR" sz="1500" b="0" dirty="0" err="1" smtClean="0">
                <a:latin typeface="+mn-lt"/>
              </a:rPr>
              <a:t>client.getContent</a:t>
            </a:r>
            <a:r>
              <a:rPr lang="en-US" altLang="ko-KR" sz="1500" b="0" dirty="0" smtClean="0">
                <a:latin typeface="+mn-lt"/>
              </a:rPr>
              <a:t>(new URL(	"http://localhost:8080/testGetContentOk"));</a:t>
            </a:r>
          </a:p>
          <a:p>
            <a:pPr algn="l"/>
            <a:r>
              <a:rPr lang="en-US" altLang="ko-KR" sz="1500" b="0" dirty="0" smtClean="0">
                <a:latin typeface="+mn-lt"/>
              </a:rPr>
              <a:t>	</a:t>
            </a:r>
            <a:r>
              <a:rPr lang="en-US" altLang="ko-KR" sz="1500" b="0" dirty="0" err="1" smtClean="0">
                <a:latin typeface="+mn-lt"/>
              </a:rPr>
              <a:t>assertEquals</a:t>
            </a:r>
            <a:r>
              <a:rPr lang="en-US" altLang="ko-KR" sz="1500" b="0" dirty="0" smtClean="0">
                <a:latin typeface="+mn-lt"/>
              </a:rPr>
              <a:t> ("It works", result);</a:t>
            </a:r>
          </a:p>
          <a:p>
            <a:pPr algn="l"/>
            <a:r>
              <a:rPr lang="en-US" altLang="ko-KR" sz="1500" b="0" dirty="0" smtClean="0">
                <a:latin typeface="+mn-lt"/>
              </a:rPr>
              <a:t>       }</a:t>
            </a:r>
          </a:p>
          <a:p>
            <a:pPr algn="l"/>
            <a:r>
              <a:rPr lang="en-US" altLang="ko-KR" sz="1500" b="0" dirty="0" smtClean="0">
                <a:latin typeface="+mn-lt"/>
              </a:rPr>
              <a:t>}</a:t>
            </a:r>
            <a:endParaRPr lang="en-US" altLang="ko-KR" sz="1500" b="0" dirty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프로젝트 이해 </a:t>
            </a:r>
            <a:r>
              <a:rPr lang="en-US" altLang="ko-KR" smtClean="0"/>
              <a:t>- </a:t>
            </a:r>
            <a:r>
              <a:rPr lang="ko-KR" altLang="en-US" smtClean="0"/>
              <a:t>프로젝트 팀</a:t>
            </a:r>
            <a:r>
              <a:rPr lang="en-US" altLang="ko-KR" smtClean="0"/>
              <a:t> </a:t>
            </a:r>
            <a:r>
              <a:rPr lang="ko-KR" altLang="en-US" smtClean="0"/>
              <a:t>프로젝트와 </a:t>
            </a:r>
            <a:r>
              <a:rPr lang="en-US" altLang="ko-KR" smtClean="0"/>
              <a:t>XP</a:t>
            </a:r>
            <a:endParaRPr lang="ko-KR" altLang="en-US"/>
          </a:p>
        </p:txBody>
      </p:sp>
      <p:sp>
        <p:nvSpPr>
          <p:cNvPr id="584707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프로젝트 팀 </a:t>
            </a:r>
            <a:r>
              <a:rPr lang="en-US" altLang="ko-KR"/>
              <a:t>: 8</a:t>
            </a:r>
            <a:r>
              <a:rPr lang="ko-KR" altLang="en-US"/>
              <a:t>명</a:t>
            </a:r>
          </a:p>
          <a:p>
            <a:r>
              <a:rPr lang="ko-KR" altLang="en-US"/>
              <a:t>기술 세트 </a:t>
            </a:r>
            <a:r>
              <a:rPr lang="en-US" altLang="ko-KR"/>
              <a:t>: Java, XML, EJB, OOAD</a:t>
            </a:r>
          </a:p>
          <a:p>
            <a:r>
              <a:rPr lang="ko-KR" altLang="en-US"/>
              <a:t>방법론 </a:t>
            </a:r>
            <a:r>
              <a:rPr lang="en-US" altLang="ko-KR"/>
              <a:t>: RUP</a:t>
            </a:r>
          </a:p>
          <a:p>
            <a:r>
              <a:rPr lang="ko-KR" altLang="en-US"/>
              <a:t>엔지니어 구성 </a:t>
            </a:r>
            <a:r>
              <a:rPr lang="en-US" altLang="ko-KR"/>
              <a:t>: </a:t>
            </a:r>
            <a:r>
              <a:rPr lang="ko-KR" altLang="en-US"/>
              <a:t>고급 </a:t>
            </a:r>
            <a:r>
              <a:rPr lang="en-US" altLang="ko-KR"/>
              <a:t>1(Coach), </a:t>
            </a:r>
            <a:r>
              <a:rPr lang="ko-KR" altLang="en-US"/>
              <a:t>중급 </a:t>
            </a:r>
            <a:r>
              <a:rPr lang="en-US" altLang="ko-KR"/>
              <a:t>3, </a:t>
            </a:r>
            <a:r>
              <a:rPr lang="ko-KR" altLang="en-US"/>
              <a:t>초급 </a:t>
            </a:r>
            <a:r>
              <a:rPr lang="en-US" altLang="ko-KR" smtClean="0"/>
              <a:t>5</a:t>
            </a:r>
            <a:endParaRPr lang="en-US" altLang="ko-KR"/>
          </a:p>
        </p:txBody>
      </p:sp>
    </p:spTree>
  </p:cSld>
  <p:clrMapOvr>
    <a:masterClrMapping/>
  </p:clrMapOvr>
  <p:transition spd="med">
    <p:fade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리소스 </a:t>
            </a:r>
            <a:r>
              <a:rPr lang="ko-KR" altLang="en-US" dirty="0" err="1" smtClean="0"/>
              <a:t>스터빙</a:t>
            </a:r>
            <a:r>
              <a:rPr lang="en-US" altLang="ko-KR" dirty="0" smtClean="0"/>
              <a:t>(Stubbing) - </a:t>
            </a:r>
            <a:r>
              <a:rPr lang="ko-KR" altLang="en-US" dirty="0" smtClean="0"/>
              <a:t>고려사항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테스트 독립성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테스트는 깔끔함과 단정함을 유지해야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환경과 다른 개발자들에게서 독립적인 상태를 유지해야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테스트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단위에서도 독립성을 유지해야 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성능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테스트를 실행하는 데 너무 오랜 시간이 걸려서는 안됨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너무 오래 걸리는 테스트는 개발에 심각한 부담을 줄 수 있음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테스트 독립성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성능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깨끗한 환경의 오래 걸리는 테스트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</a:t>
            </a:r>
            <a:r>
              <a:rPr lang="ko-KR" altLang="en-US" dirty="0" smtClean="0"/>
              <a:t>일부 환경을 재사용하는 빠른 테스트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주어진 상황에 맞는 적절한 해결책을 선택하는 것이 중요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</p:cSld>
  <p:clrMapOvr>
    <a:masterClrMapping/>
  </p:clrMapOvr>
  <p:transition spd="med">
    <p:fad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리소스 </a:t>
            </a:r>
            <a:r>
              <a:rPr lang="ko-KR" altLang="en-US" dirty="0" err="1" smtClean="0"/>
              <a:t>스터빙</a:t>
            </a:r>
            <a:r>
              <a:rPr lang="en-US" altLang="ko-KR" dirty="0" smtClean="0"/>
              <a:t>(Stubbing) </a:t>
            </a:r>
            <a:r>
              <a:rPr lang="ko-KR" altLang="en-US" dirty="0" smtClean="0"/>
              <a:t>회고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웹 리소스 </a:t>
            </a:r>
            <a:r>
              <a:rPr lang="ko-KR" altLang="en-US" dirty="0" err="1" smtClean="0"/>
              <a:t>스터빙</a:t>
            </a:r>
            <a:r>
              <a:rPr lang="ko-KR" altLang="en-US" dirty="0" smtClean="0"/>
              <a:t> 회고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리소스 </a:t>
            </a:r>
            <a:r>
              <a:rPr lang="ko-KR" altLang="en-US" dirty="0" err="1" smtClean="0"/>
              <a:t>스터빙으로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getContent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메서드의</a:t>
            </a:r>
            <a:r>
              <a:rPr lang="ko-KR" altLang="en-US" dirty="0" smtClean="0"/>
              <a:t> 독립적 </a:t>
            </a:r>
            <a:r>
              <a:rPr lang="ko-KR" altLang="en-US" dirty="0" err="1" smtClean="0"/>
              <a:t>유닛</a:t>
            </a:r>
            <a:r>
              <a:rPr lang="ko-KR" altLang="en-US" dirty="0" smtClean="0"/>
              <a:t> 테스트 보장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getContent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더하여 </a:t>
            </a:r>
            <a:r>
              <a:rPr lang="en-US" altLang="ko-KR" dirty="0" err="1" smtClean="0"/>
              <a:t>HttpURLConnection</a:t>
            </a:r>
            <a:r>
              <a:rPr lang="ko-KR" altLang="en-US" dirty="0" smtClean="0"/>
              <a:t>까지 테스트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결국은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통합테스트까지 실행한 것이 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문제 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유닛</a:t>
            </a:r>
            <a:r>
              <a:rPr lang="ko-KR" altLang="en-US" dirty="0" smtClean="0"/>
              <a:t> 테스트 단계에서 통합테스트까지 할 필요가 없음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스텁을</a:t>
            </a:r>
            <a:r>
              <a:rPr lang="ko-KR" altLang="en-US" dirty="0" smtClean="0"/>
              <a:t> 작성하는 데 오랜 시간이 걸림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테스트케이스마다 서버에 다른 값을 기대할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이럴 경우 전체 테스트가 너무 무거워짐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5" name="구름 4"/>
          <p:cNvSpPr/>
          <p:nvPr/>
        </p:nvSpPr>
        <p:spPr bwMode="auto">
          <a:xfrm>
            <a:off x="1604576" y="4500570"/>
            <a:ext cx="5539193" cy="1857388"/>
          </a:xfrm>
          <a:prstGeom prst="cloud">
            <a:avLst/>
          </a:prstGeom>
          <a:solidFill>
            <a:srgbClr val="DEEFFE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1pPr>
            <a:lvl2pPr marL="4572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2pPr>
            <a:lvl3pPr marL="9144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3pPr>
            <a:lvl4pPr marL="13716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4pPr>
            <a:lvl5pPr marL="18288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9pPr>
          </a:lstStyle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스텁은</a:t>
            </a: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되도록 간단해야 하며</a:t>
            </a: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스텁을</a:t>
            </a: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유지보수하는데</a:t>
            </a: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많은 노력이 들어가면 안됨</a:t>
            </a:r>
          </a:p>
        </p:txBody>
      </p:sp>
      <p:pic>
        <p:nvPicPr>
          <p:cNvPr id="6" name="Picture 8" descr="C:\Users\Nextree Soft\AppData\Local\Microsoft\Windows\Temporary Internet Files\Content.IE5\RZNH410D\MMj02866700000[1]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0519" y="4429132"/>
            <a:ext cx="945931" cy="9906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HTTP Connection </a:t>
            </a:r>
            <a:r>
              <a:rPr lang="ko-KR" altLang="en-US" dirty="0" err="1" smtClean="0"/>
              <a:t>스터빙</a:t>
            </a:r>
            <a:r>
              <a:rPr lang="en-US" altLang="ko-KR" dirty="0" smtClean="0"/>
              <a:t>(Stubbing)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HTTP Connection </a:t>
            </a:r>
            <a:r>
              <a:rPr lang="ko-KR" altLang="en-US" dirty="0" err="1" smtClean="0"/>
              <a:t>스터빙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리소스 자체를 </a:t>
            </a:r>
            <a:r>
              <a:rPr lang="ko-KR" altLang="en-US" dirty="0" err="1" smtClean="0"/>
              <a:t>스터빙하지</a:t>
            </a:r>
            <a:r>
              <a:rPr lang="ko-KR" altLang="en-US" dirty="0" smtClean="0"/>
              <a:t> 않고 </a:t>
            </a:r>
            <a:r>
              <a:rPr lang="en-US" altLang="ko-KR" dirty="0" smtClean="0"/>
              <a:t>HTTP Connection</a:t>
            </a:r>
            <a:r>
              <a:rPr lang="ko-KR" altLang="en-US" dirty="0" smtClean="0"/>
              <a:t>을 스터빙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서버가 필요 없음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getContent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테스트에만 집중할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작성하기 쉽고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실패 시 오류 발견의 쉬움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작성방법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URL </a:t>
            </a:r>
            <a:r>
              <a:rPr lang="ko-KR" altLang="en-US" dirty="0" smtClean="0"/>
              <a:t>객체의 인터페이스 이용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URL </a:t>
            </a:r>
            <a:r>
              <a:rPr lang="ko-KR" altLang="en-US" dirty="0" smtClean="0"/>
              <a:t>객체가 </a:t>
            </a:r>
            <a:r>
              <a:rPr lang="ko-KR" altLang="en-US" dirty="0" err="1" smtClean="0"/>
              <a:t>커스텀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HttpURLConnection</a:t>
            </a:r>
            <a:r>
              <a:rPr lang="ko-KR" altLang="en-US" dirty="0" smtClean="0"/>
              <a:t>객체를 반환하도록 설정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커스텀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HttpURLConnection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객체가 우리가 원하는 결과를 반환하도록 함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1538633" y="4929198"/>
            <a:ext cx="6594277" cy="12144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1pPr>
            <a:lvl2pPr marL="4572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2pPr>
            <a:lvl3pPr marL="9144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3pPr>
            <a:lvl4pPr marL="13716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4pPr>
            <a:lvl5pPr marL="18288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9pPr>
          </a:lstStyle>
          <a:p>
            <a:pPr marL="360363" marR="0" indent="-360363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우리의 관심 대상이 되는 </a:t>
            </a:r>
            <a:r>
              <a:rPr kumimoji="1" lang="ko-KR" altLang="en-US" sz="16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메서드</a:t>
            </a: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인터페이스</a:t>
            </a: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만을 구현해야 함</a:t>
            </a: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</a:rPr>
              <a:t>!!</a:t>
            </a:r>
          </a:p>
          <a:p>
            <a:pPr marL="360363" marR="0" indent="-360363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6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스텁의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복잡도 관리가 관건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!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HTTP Connection </a:t>
            </a:r>
            <a:r>
              <a:rPr lang="ko-KR" altLang="en-US" dirty="0" err="1" smtClean="0"/>
              <a:t>스터빙</a:t>
            </a:r>
            <a:r>
              <a:rPr lang="en-US" altLang="ko-KR" dirty="0" smtClean="0"/>
              <a:t>(Stubbing)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Custom URL Protocol Handler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5" name="Rectangle 1046"/>
          <p:cNvSpPr>
            <a:spLocks noChangeArrowheads="1"/>
          </p:cNvSpPr>
          <p:nvPr/>
        </p:nvSpPr>
        <p:spPr bwMode="auto">
          <a:xfrm>
            <a:off x="751767" y="1571615"/>
            <a:ext cx="7974627" cy="4487382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>
            <a:solidFill>
              <a:schemeClr val="accent4">
                <a:lumMod val="25000"/>
                <a:lumOff val="75000"/>
              </a:schemeClr>
            </a:solidFill>
            <a:miter lim="800000"/>
            <a:headEnd/>
            <a:tailEnd/>
          </a:ln>
        </p:spPr>
        <p:txBody>
          <a:bodyPr wrap="square" anchor="t" anchorCtr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1pPr>
            <a:lvl2pPr marL="4572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2pPr>
            <a:lvl3pPr marL="9144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3pPr>
            <a:lvl4pPr marL="13716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4pPr>
            <a:lvl5pPr marL="18288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9pPr>
          </a:lstStyle>
          <a:p>
            <a:pPr algn="l"/>
            <a:r>
              <a:rPr lang="en-US" altLang="ko-KR" sz="1200" b="0" dirty="0" smtClean="0">
                <a:latin typeface="+mn-lt"/>
              </a:rPr>
              <a:t>public class TestWebClient1 extends </a:t>
            </a:r>
            <a:r>
              <a:rPr lang="en-US" altLang="ko-KR" sz="1200" b="0" dirty="0" err="1" smtClean="0">
                <a:latin typeface="+mn-lt"/>
              </a:rPr>
              <a:t>TestCase</a:t>
            </a:r>
            <a:r>
              <a:rPr lang="en-US" altLang="ko-KR" sz="1200" b="0" dirty="0" smtClean="0">
                <a:latin typeface="+mn-lt"/>
              </a:rPr>
              <a:t> {</a:t>
            </a:r>
          </a:p>
          <a:p>
            <a:pPr algn="l"/>
            <a:r>
              <a:rPr lang="en-US" altLang="ko-KR" sz="1200" b="0" dirty="0" smtClean="0"/>
              <a:t>     protected void </a:t>
            </a:r>
            <a:r>
              <a:rPr lang="en-US" altLang="ko-KR" sz="1200" b="0" dirty="0" err="1" smtClean="0"/>
              <a:t>setUp</a:t>
            </a:r>
            <a:r>
              <a:rPr lang="en-US" altLang="ko-KR" sz="1200" b="0" dirty="0" smtClean="0"/>
              <a:t>()    {</a:t>
            </a:r>
          </a:p>
          <a:p>
            <a:pPr algn="l"/>
            <a:r>
              <a:rPr lang="en-US" altLang="ko-KR" sz="1200" b="0" dirty="0" smtClean="0"/>
              <a:t>	</a:t>
            </a:r>
            <a:r>
              <a:rPr lang="en-US" altLang="ko-KR" sz="1200" b="0" dirty="0" err="1" smtClean="0"/>
              <a:t>URL.setURLStreamHandlerFactory</a:t>
            </a:r>
            <a:r>
              <a:rPr lang="en-US" altLang="ko-KR" sz="1200" b="0" dirty="0" smtClean="0"/>
              <a:t>(new </a:t>
            </a:r>
            <a:r>
              <a:rPr lang="en-US" altLang="ko-KR" sz="1200" b="0" dirty="0" err="1" smtClean="0"/>
              <a:t>StubStreamHandlerFactory</a:t>
            </a:r>
            <a:r>
              <a:rPr lang="en-US" altLang="ko-KR" sz="1200" b="0" dirty="0" smtClean="0"/>
              <a:t>());</a:t>
            </a:r>
          </a:p>
          <a:p>
            <a:pPr algn="l"/>
            <a:r>
              <a:rPr lang="en-US" altLang="ko-KR" sz="1200" b="0" dirty="0" smtClean="0"/>
              <a:t>     }</a:t>
            </a:r>
          </a:p>
          <a:p>
            <a:pPr algn="l"/>
            <a:r>
              <a:rPr lang="en-US" altLang="ko-KR" sz="1200" b="0" dirty="0" smtClean="0"/>
              <a:t>     private class </a:t>
            </a:r>
            <a:r>
              <a:rPr lang="en-US" altLang="ko-KR" sz="1200" dirty="0" err="1" smtClean="0"/>
              <a:t>StubStreamHandlerFactory</a:t>
            </a:r>
            <a:r>
              <a:rPr lang="en-US" altLang="ko-KR" sz="1200" b="0" dirty="0" smtClean="0"/>
              <a:t> implements </a:t>
            </a:r>
            <a:r>
              <a:rPr lang="en-US" altLang="ko-KR" sz="1200" b="0" dirty="0" err="1" smtClean="0"/>
              <a:t>URLStreamHandlerFactory</a:t>
            </a:r>
            <a:r>
              <a:rPr lang="en-US" altLang="ko-KR" sz="1200" b="0" dirty="0" smtClean="0"/>
              <a:t>  {</a:t>
            </a:r>
          </a:p>
          <a:p>
            <a:pPr algn="l"/>
            <a:r>
              <a:rPr lang="en-US" altLang="ko-KR" sz="1200" b="0" dirty="0" smtClean="0"/>
              <a:t>	public </a:t>
            </a:r>
            <a:r>
              <a:rPr lang="en-US" altLang="ko-KR" sz="1200" b="0" dirty="0" err="1" smtClean="0"/>
              <a:t>URLStreamHandler</a:t>
            </a:r>
            <a:r>
              <a:rPr lang="en-US" altLang="ko-KR" sz="1200" b="0" dirty="0" smtClean="0"/>
              <a:t> </a:t>
            </a:r>
            <a:r>
              <a:rPr lang="en-US" altLang="ko-KR" sz="1200" dirty="0" err="1" smtClean="0">
                <a:solidFill>
                  <a:srgbClr val="800080"/>
                </a:solidFill>
              </a:rPr>
              <a:t>createURLStreamHandler</a:t>
            </a:r>
            <a:r>
              <a:rPr lang="en-US" altLang="ko-KR" sz="1200" b="0" dirty="0" smtClean="0">
                <a:solidFill>
                  <a:srgbClr val="800080"/>
                </a:solidFill>
              </a:rPr>
              <a:t>(String</a:t>
            </a:r>
            <a:r>
              <a:rPr lang="en-US" altLang="ko-KR" sz="1200" b="0" dirty="0" smtClean="0"/>
              <a:t> protocol) {</a:t>
            </a:r>
          </a:p>
          <a:p>
            <a:pPr algn="l"/>
            <a:r>
              <a:rPr lang="en-US" altLang="ko-KR" sz="1200" b="0" dirty="0" smtClean="0"/>
              <a:t>		return new </a:t>
            </a:r>
            <a:r>
              <a:rPr lang="en-US" altLang="ko-KR" sz="1200" b="0" dirty="0" err="1" smtClean="0"/>
              <a:t>StubHttpURLStreamHandler</a:t>
            </a:r>
            <a:r>
              <a:rPr lang="en-US" altLang="ko-KR" sz="1200" b="0" dirty="0" smtClean="0"/>
              <a:t>();</a:t>
            </a:r>
          </a:p>
          <a:p>
            <a:pPr algn="l"/>
            <a:r>
              <a:rPr lang="en-US" altLang="ko-KR" sz="1200" b="0" dirty="0" smtClean="0"/>
              <a:t>	}</a:t>
            </a:r>
          </a:p>
          <a:p>
            <a:pPr algn="l"/>
            <a:r>
              <a:rPr lang="en-US" altLang="ko-KR" sz="1200" b="0" dirty="0" smtClean="0"/>
              <a:t>     }</a:t>
            </a:r>
          </a:p>
          <a:p>
            <a:pPr algn="l"/>
            <a:r>
              <a:rPr lang="en-US" altLang="ko-KR" sz="1200" b="0" dirty="0" smtClean="0"/>
              <a:t>     private class </a:t>
            </a:r>
            <a:r>
              <a:rPr lang="en-US" altLang="ko-KR" sz="1200" dirty="0" err="1" smtClean="0"/>
              <a:t>StubHttpURLStreamHandler</a:t>
            </a:r>
            <a:r>
              <a:rPr lang="en-US" altLang="ko-KR" sz="1200" b="0" dirty="0" smtClean="0"/>
              <a:t> extends </a:t>
            </a:r>
            <a:r>
              <a:rPr lang="en-US" altLang="ko-KR" sz="1200" b="0" dirty="0" err="1" smtClean="0"/>
              <a:t>URLStreamHandler</a:t>
            </a:r>
            <a:r>
              <a:rPr lang="en-US" altLang="ko-KR" sz="1200" b="0" dirty="0" smtClean="0"/>
              <a:t> {</a:t>
            </a:r>
          </a:p>
          <a:p>
            <a:pPr algn="l"/>
            <a:r>
              <a:rPr lang="en-US" altLang="ko-KR" sz="1200" b="0" dirty="0" smtClean="0"/>
              <a:t>	protected </a:t>
            </a:r>
            <a:r>
              <a:rPr lang="en-US" altLang="ko-KR" sz="1200" b="0" dirty="0" err="1" smtClean="0"/>
              <a:t>URLConnection</a:t>
            </a:r>
            <a:r>
              <a:rPr lang="en-US" altLang="ko-KR" sz="1200" b="0" dirty="0" smtClean="0"/>
              <a:t> </a:t>
            </a:r>
            <a:r>
              <a:rPr lang="en-US" altLang="ko-KR" sz="1200" dirty="0" err="1" smtClean="0">
                <a:solidFill>
                  <a:srgbClr val="800080"/>
                </a:solidFill>
              </a:rPr>
              <a:t>openConnection</a:t>
            </a:r>
            <a:r>
              <a:rPr lang="en-US" altLang="ko-KR" sz="1200" b="0" dirty="0" smtClean="0"/>
              <a:t>(URL </a:t>
            </a:r>
            <a:r>
              <a:rPr lang="en-US" altLang="ko-KR" sz="1200" b="0" dirty="0" err="1" smtClean="0"/>
              <a:t>url</a:t>
            </a:r>
            <a:r>
              <a:rPr lang="en-US" altLang="ko-KR" sz="1200" b="0" dirty="0" smtClean="0"/>
              <a:t>) throws </a:t>
            </a:r>
            <a:r>
              <a:rPr lang="en-US" altLang="ko-KR" sz="1200" b="0" dirty="0" err="1" smtClean="0"/>
              <a:t>IOException</a:t>
            </a:r>
            <a:r>
              <a:rPr lang="en-US" altLang="ko-KR" sz="1200" b="0" dirty="0" smtClean="0"/>
              <a:t> {</a:t>
            </a:r>
          </a:p>
          <a:p>
            <a:pPr algn="l"/>
            <a:r>
              <a:rPr lang="en-US" altLang="ko-KR" sz="1200" b="0" dirty="0" smtClean="0"/>
              <a:t>		return new </a:t>
            </a:r>
            <a:r>
              <a:rPr lang="en-US" altLang="ko-KR" sz="1200" dirty="0" err="1" smtClean="0"/>
              <a:t>StubHttpURLConnection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url</a:t>
            </a:r>
            <a:r>
              <a:rPr lang="en-US" altLang="ko-KR" sz="1200" b="0" dirty="0" smtClean="0"/>
              <a:t>);</a:t>
            </a:r>
          </a:p>
          <a:p>
            <a:pPr algn="l"/>
            <a:r>
              <a:rPr lang="en-US" altLang="ko-KR" sz="1200" b="0" dirty="0" smtClean="0"/>
              <a:t> 	}</a:t>
            </a:r>
          </a:p>
          <a:p>
            <a:pPr algn="l"/>
            <a:r>
              <a:rPr lang="en-US" altLang="ko-KR" sz="1200" b="0" dirty="0" smtClean="0"/>
              <a:t>     }</a:t>
            </a:r>
          </a:p>
          <a:p>
            <a:pPr algn="l"/>
            <a:r>
              <a:rPr lang="en-US" altLang="ko-KR" sz="1200" b="0" dirty="0" smtClean="0">
                <a:latin typeface="+mn-lt"/>
              </a:rPr>
              <a:t>     public void </a:t>
            </a:r>
            <a:r>
              <a:rPr lang="en-US" altLang="ko-KR" sz="1200" b="0" dirty="0" err="1" smtClean="0">
                <a:latin typeface="+mn-lt"/>
              </a:rPr>
              <a:t>testGetContentOk</a:t>
            </a:r>
            <a:r>
              <a:rPr lang="en-US" altLang="ko-KR" sz="1200" b="0" dirty="0" smtClean="0">
                <a:latin typeface="+mn-lt"/>
              </a:rPr>
              <a:t>() throws Exception {</a:t>
            </a:r>
          </a:p>
          <a:p>
            <a:pPr algn="l"/>
            <a:r>
              <a:rPr lang="en-US" altLang="ko-KR" sz="1200" b="0" dirty="0" smtClean="0">
                <a:latin typeface="+mn-lt"/>
              </a:rPr>
              <a:t>	</a:t>
            </a:r>
            <a:r>
              <a:rPr lang="en-US" altLang="ko-KR" sz="1200" b="0" dirty="0" err="1" smtClean="0">
                <a:latin typeface="+mn-lt"/>
              </a:rPr>
              <a:t>WebClient</a:t>
            </a:r>
            <a:r>
              <a:rPr lang="en-US" altLang="ko-KR" sz="1200" b="0" dirty="0" smtClean="0">
                <a:latin typeface="+mn-lt"/>
              </a:rPr>
              <a:t> client = new </a:t>
            </a:r>
            <a:r>
              <a:rPr lang="en-US" altLang="ko-KR" sz="1200" b="0" dirty="0" err="1" smtClean="0">
                <a:latin typeface="+mn-lt"/>
              </a:rPr>
              <a:t>WebClient</a:t>
            </a:r>
            <a:r>
              <a:rPr lang="en-US" altLang="ko-KR" sz="1200" b="0" dirty="0" smtClean="0">
                <a:latin typeface="+mn-lt"/>
              </a:rPr>
              <a:t>();</a:t>
            </a:r>
          </a:p>
          <a:p>
            <a:pPr algn="l"/>
            <a:r>
              <a:rPr lang="en-US" altLang="ko-KR" sz="1200" b="0" dirty="0" smtClean="0">
                <a:latin typeface="+mn-lt"/>
              </a:rPr>
              <a:t>	String result = </a:t>
            </a:r>
            <a:r>
              <a:rPr lang="en-US" altLang="ko-KR" sz="1200" b="0" dirty="0" err="1" smtClean="0">
                <a:latin typeface="+mn-lt"/>
              </a:rPr>
              <a:t>client.getContent</a:t>
            </a:r>
            <a:r>
              <a:rPr lang="en-US" altLang="ko-KR" sz="1200" b="0" dirty="0" smtClean="0">
                <a:latin typeface="+mn-lt"/>
              </a:rPr>
              <a:t>(new URL(	"http://localhost:8080/testGetContentOk"));</a:t>
            </a:r>
          </a:p>
          <a:p>
            <a:pPr algn="l"/>
            <a:r>
              <a:rPr lang="en-US" altLang="ko-KR" sz="1200" b="0" dirty="0" smtClean="0">
                <a:latin typeface="+mn-lt"/>
              </a:rPr>
              <a:t>	</a:t>
            </a:r>
            <a:r>
              <a:rPr lang="en-US" altLang="ko-KR" sz="1200" b="0" dirty="0" err="1" smtClean="0">
                <a:latin typeface="+mn-lt"/>
              </a:rPr>
              <a:t>assertEquals</a:t>
            </a:r>
            <a:r>
              <a:rPr lang="en-US" altLang="ko-KR" sz="1200" b="0" dirty="0" smtClean="0">
                <a:latin typeface="+mn-lt"/>
              </a:rPr>
              <a:t>("It works", result);</a:t>
            </a:r>
          </a:p>
          <a:p>
            <a:pPr algn="l"/>
            <a:r>
              <a:rPr lang="en-US" altLang="ko-KR" sz="1200" b="0" dirty="0" smtClean="0">
                <a:latin typeface="+mn-lt"/>
              </a:rPr>
              <a:t>     }</a:t>
            </a:r>
          </a:p>
          <a:p>
            <a:pPr algn="l"/>
            <a:r>
              <a:rPr lang="en-US" altLang="ko-KR" sz="1200" b="0" dirty="0" smtClean="0">
                <a:latin typeface="+mn-lt"/>
              </a:rPr>
              <a:t>}</a:t>
            </a:r>
            <a:endParaRPr lang="ko-KR" altLang="en-US" sz="1200" b="0" dirty="0" smtClean="0">
              <a:latin typeface="+mn-lt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7143768" y="1214422"/>
            <a:ext cx="1780455" cy="714380"/>
          </a:xfrm>
          <a:prstGeom prst="roundRect">
            <a:avLst/>
          </a:prstGeom>
          <a:solidFill>
            <a:srgbClr val="FFECC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1pPr>
            <a:lvl2pPr marL="4572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2pPr>
            <a:lvl3pPr marL="9144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3pPr>
            <a:lvl4pPr marL="13716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4pPr>
            <a:lvl5pPr marL="18288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9pPr>
          </a:lstStyle>
          <a:p>
            <a:pPr marL="360363" marR="0" indent="-360363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dirty="0" smtClean="0">
                <a:solidFill>
                  <a:srgbClr val="800080"/>
                </a:solidFill>
                <a:latin typeface="맑은 고딕" pitchFamily="50" charset="-127"/>
                <a:ea typeface="맑은 고딕" pitchFamily="50" charset="-127"/>
              </a:rPr>
              <a:t>필요한 </a:t>
            </a:r>
            <a:r>
              <a:rPr lang="ko-KR" altLang="en-US" sz="1400" b="1" dirty="0" err="1" smtClean="0">
                <a:solidFill>
                  <a:srgbClr val="800080"/>
                </a:solidFill>
                <a:latin typeface="맑은 고딕" pitchFamily="50" charset="-127"/>
                <a:ea typeface="맑은 고딕" pitchFamily="50" charset="-127"/>
              </a:rPr>
              <a:t>메서드만</a:t>
            </a:r>
            <a:endParaRPr lang="en-US" altLang="ko-KR" sz="1400" b="1" dirty="0" smtClean="0">
              <a:solidFill>
                <a:srgbClr val="80008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dirty="0" smtClean="0">
                <a:solidFill>
                  <a:srgbClr val="800080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rgbClr val="80008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HTTP Connection </a:t>
            </a:r>
            <a:r>
              <a:rPr lang="ko-KR" altLang="en-US" dirty="0" err="1" smtClean="0"/>
              <a:t>스터빙</a:t>
            </a:r>
            <a:r>
              <a:rPr lang="en-US" altLang="ko-KR" dirty="0" smtClean="0"/>
              <a:t>(Stubbing)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HttpURLConnection</a:t>
            </a:r>
            <a:r>
              <a:rPr lang="en-US" altLang="ko-KR" dirty="0" smtClean="0"/>
              <a:t> Stub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5" name="Rectangle 1046"/>
          <p:cNvSpPr>
            <a:spLocks noChangeArrowheads="1"/>
          </p:cNvSpPr>
          <p:nvPr/>
        </p:nvSpPr>
        <p:spPr bwMode="auto">
          <a:xfrm>
            <a:off x="751768" y="1704965"/>
            <a:ext cx="7563558" cy="4487382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>
            <a:solidFill>
              <a:schemeClr val="accent4">
                <a:lumMod val="25000"/>
                <a:lumOff val="75000"/>
              </a:schemeClr>
            </a:solidFill>
            <a:miter lim="800000"/>
            <a:headEnd/>
            <a:tailEnd/>
          </a:ln>
        </p:spPr>
        <p:txBody>
          <a:bodyPr wrap="square" anchor="t" anchorCtr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1pPr>
            <a:lvl2pPr marL="4572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2pPr>
            <a:lvl3pPr marL="9144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3pPr>
            <a:lvl4pPr marL="13716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4pPr>
            <a:lvl5pPr marL="18288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9pPr>
          </a:lstStyle>
          <a:p>
            <a:pPr algn="l"/>
            <a:r>
              <a:rPr lang="en-US" altLang="ko-KR" sz="1200" b="0" dirty="0" smtClean="0"/>
              <a:t>public class </a:t>
            </a:r>
            <a:r>
              <a:rPr lang="en-US" altLang="ko-KR" sz="1200" b="0" dirty="0" err="1" smtClean="0"/>
              <a:t>StubHttpURLConnection</a:t>
            </a:r>
            <a:r>
              <a:rPr lang="en-US" altLang="ko-KR" sz="1200" b="0" dirty="0" smtClean="0"/>
              <a:t> extends </a:t>
            </a:r>
            <a:r>
              <a:rPr lang="en-US" altLang="ko-KR" sz="1200" b="0" dirty="0" err="1" smtClean="0"/>
              <a:t>HttpURLConnection</a:t>
            </a:r>
            <a:endParaRPr lang="en-US" altLang="ko-KR" sz="1200" b="0" dirty="0" smtClean="0"/>
          </a:p>
          <a:p>
            <a:pPr algn="l"/>
            <a:r>
              <a:rPr lang="en-US" altLang="ko-KR" sz="1200" b="0" dirty="0" smtClean="0"/>
              <a:t>{</a:t>
            </a:r>
          </a:p>
          <a:p>
            <a:pPr algn="l"/>
            <a:r>
              <a:rPr lang="en-US" altLang="ko-KR" sz="1200" b="0" dirty="0" smtClean="0"/>
              <a:t>     private </a:t>
            </a:r>
            <a:r>
              <a:rPr lang="en-US" altLang="ko-KR" sz="1200" b="0" dirty="0" err="1" smtClean="0"/>
              <a:t>boolean</a:t>
            </a:r>
            <a:r>
              <a:rPr lang="en-US" altLang="ko-KR" sz="1200" b="0" dirty="0" smtClean="0"/>
              <a:t> </a:t>
            </a:r>
            <a:r>
              <a:rPr lang="en-US" altLang="ko-KR" sz="1200" b="0" dirty="0" err="1" smtClean="0"/>
              <a:t>isInput</a:t>
            </a:r>
            <a:r>
              <a:rPr lang="en-US" altLang="ko-KR" sz="1200" b="0" dirty="0" smtClean="0"/>
              <a:t> = true;</a:t>
            </a:r>
          </a:p>
          <a:p>
            <a:pPr algn="l"/>
            <a:r>
              <a:rPr lang="en-US" altLang="ko-KR" sz="1200" b="0" dirty="0" smtClean="0"/>
              <a:t>     protected </a:t>
            </a:r>
            <a:r>
              <a:rPr lang="en-US" altLang="ko-KR" sz="1200" b="0" dirty="0" err="1" smtClean="0"/>
              <a:t>StubHttpURLConnection</a:t>
            </a:r>
            <a:r>
              <a:rPr lang="en-US" altLang="ko-KR" sz="1200" b="0" dirty="0" smtClean="0"/>
              <a:t>(URL </a:t>
            </a:r>
            <a:r>
              <a:rPr lang="en-US" altLang="ko-KR" sz="1200" b="0" dirty="0" err="1" smtClean="0"/>
              <a:t>url</a:t>
            </a:r>
            <a:r>
              <a:rPr lang="en-US" altLang="ko-KR" sz="1200" b="0" dirty="0" smtClean="0"/>
              <a:t>)  {</a:t>
            </a:r>
          </a:p>
          <a:p>
            <a:pPr algn="l"/>
            <a:r>
              <a:rPr lang="en-US" altLang="ko-KR" sz="1200" b="0" dirty="0" smtClean="0"/>
              <a:t>	super(</a:t>
            </a:r>
            <a:r>
              <a:rPr lang="en-US" altLang="ko-KR" sz="1200" b="0" dirty="0" err="1" smtClean="0"/>
              <a:t>url</a:t>
            </a:r>
            <a:r>
              <a:rPr lang="en-US" altLang="ko-KR" sz="1200" b="0" dirty="0" smtClean="0"/>
              <a:t>);</a:t>
            </a:r>
          </a:p>
          <a:p>
            <a:pPr algn="l"/>
            <a:r>
              <a:rPr lang="en-US" altLang="ko-KR" sz="1200" b="0" dirty="0" smtClean="0"/>
              <a:t>     }</a:t>
            </a:r>
          </a:p>
          <a:p>
            <a:pPr algn="l"/>
            <a:r>
              <a:rPr lang="en-US" altLang="ko-KR" sz="1200" b="0" dirty="0" smtClean="0"/>
              <a:t>     public </a:t>
            </a:r>
            <a:r>
              <a:rPr lang="en-US" altLang="ko-KR" sz="1200" b="0" dirty="0" err="1" smtClean="0"/>
              <a:t>InputStream</a:t>
            </a:r>
            <a:r>
              <a:rPr lang="en-US" altLang="ko-KR" sz="1200" b="0" dirty="0" smtClean="0"/>
              <a:t> </a:t>
            </a:r>
            <a:r>
              <a:rPr lang="en-US" altLang="ko-KR" sz="1200" dirty="0" err="1" smtClean="0">
                <a:solidFill>
                  <a:srgbClr val="800080"/>
                </a:solidFill>
              </a:rPr>
              <a:t>getInputStream</a:t>
            </a:r>
            <a:r>
              <a:rPr lang="en-US" altLang="ko-KR" sz="1200" b="0" dirty="0" smtClean="0"/>
              <a:t>() throws </a:t>
            </a:r>
            <a:r>
              <a:rPr lang="en-US" altLang="ko-KR" sz="1200" b="0" dirty="0" err="1" smtClean="0"/>
              <a:t>IOException</a:t>
            </a:r>
            <a:r>
              <a:rPr lang="en-US" altLang="ko-KR" sz="1200" b="0" dirty="0" smtClean="0"/>
              <a:t>  {</a:t>
            </a:r>
          </a:p>
          <a:p>
            <a:pPr algn="l"/>
            <a:r>
              <a:rPr lang="en-US" altLang="ko-KR" sz="1200" b="0" dirty="0" smtClean="0"/>
              <a:t>	if (!</a:t>
            </a:r>
            <a:r>
              <a:rPr lang="en-US" altLang="ko-KR" sz="1200" b="0" dirty="0" err="1" smtClean="0"/>
              <a:t>isInput</a:t>
            </a:r>
            <a:r>
              <a:rPr lang="en-US" altLang="ko-KR" sz="1200" b="0" dirty="0" smtClean="0"/>
              <a:t>) {</a:t>
            </a:r>
          </a:p>
          <a:p>
            <a:pPr algn="l"/>
            <a:r>
              <a:rPr lang="en-US" altLang="ko-KR" sz="1200" b="0" dirty="0" smtClean="0"/>
              <a:t>	    throw new </a:t>
            </a:r>
            <a:r>
              <a:rPr lang="en-US" altLang="ko-KR" sz="1200" b="0" dirty="0" err="1" smtClean="0"/>
              <a:t>ProtocolException</a:t>
            </a:r>
            <a:r>
              <a:rPr lang="en-US" altLang="ko-KR" sz="1200" b="0" dirty="0" smtClean="0"/>
              <a:t>("Cannot read from </a:t>
            </a:r>
            <a:r>
              <a:rPr lang="en-US" altLang="ko-KR" sz="1200" b="0" dirty="0" err="1" smtClean="0"/>
              <a:t>URLConnection</a:t>
            </a:r>
            <a:r>
              <a:rPr lang="en-US" altLang="ko-KR" sz="1200" b="0" dirty="0" smtClean="0"/>
              <a:t>“ + </a:t>
            </a:r>
          </a:p>
          <a:p>
            <a:pPr algn="l"/>
            <a:r>
              <a:rPr lang="en-US" altLang="ko-KR" sz="1200" b="0" dirty="0" smtClean="0"/>
              <a:t>                                                               " if </a:t>
            </a:r>
            <a:r>
              <a:rPr lang="en-US" altLang="ko-KR" sz="1200" b="0" dirty="0" err="1" smtClean="0"/>
              <a:t>doInput</a:t>
            </a:r>
            <a:r>
              <a:rPr lang="en-US" altLang="ko-KR" sz="1200" b="0" dirty="0" smtClean="0"/>
              <a:t>=false (call </a:t>
            </a:r>
            <a:r>
              <a:rPr lang="en-US" altLang="ko-KR" sz="1200" b="0" dirty="0" err="1" smtClean="0"/>
              <a:t>setDoInput</a:t>
            </a:r>
            <a:r>
              <a:rPr lang="en-US" altLang="ko-KR" sz="1200" b="0" dirty="0" smtClean="0"/>
              <a:t>(true))");</a:t>
            </a:r>
          </a:p>
          <a:p>
            <a:pPr algn="l"/>
            <a:r>
              <a:rPr lang="en-US" altLang="ko-KR" sz="1200" b="0" dirty="0" smtClean="0"/>
              <a:t>	}</a:t>
            </a:r>
          </a:p>
          <a:p>
            <a:pPr algn="l"/>
            <a:r>
              <a:rPr lang="en-US" altLang="ko-KR" sz="1200" b="0" dirty="0" smtClean="0"/>
              <a:t>	</a:t>
            </a:r>
            <a:r>
              <a:rPr lang="en-US" altLang="ko-KR" sz="1200" b="0" dirty="0" err="1" smtClean="0"/>
              <a:t>ByteArrayInputStream</a:t>
            </a:r>
            <a:r>
              <a:rPr lang="en-US" altLang="ko-KR" sz="1200" b="0" dirty="0" smtClean="0"/>
              <a:t> </a:t>
            </a:r>
            <a:r>
              <a:rPr lang="en-US" altLang="ko-KR" sz="1200" b="0" dirty="0" err="1" smtClean="0"/>
              <a:t>bais</a:t>
            </a:r>
            <a:r>
              <a:rPr lang="en-US" altLang="ko-KR" sz="1200" b="0" dirty="0" smtClean="0"/>
              <a:t> = new </a:t>
            </a:r>
            <a:r>
              <a:rPr lang="en-US" altLang="ko-KR" sz="1200" b="0" dirty="0" err="1" smtClean="0"/>
              <a:t>ByteArrayInputStream</a:t>
            </a:r>
            <a:r>
              <a:rPr lang="en-US" altLang="ko-KR" sz="1200" b="0" dirty="0" smtClean="0"/>
              <a:t>(new String("It works").</a:t>
            </a:r>
            <a:r>
              <a:rPr lang="en-US" altLang="ko-KR" sz="1200" b="0" dirty="0" err="1" smtClean="0"/>
              <a:t>getBytes</a:t>
            </a:r>
            <a:r>
              <a:rPr lang="en-US" altLang="ko-KR" sz="1200" b="0" dirty="0" smtClean="0"/>
              <a:t>());</a:t>
            </a:r>
          </a:p>
          <a:p>
            <a:pPr algn="l"/>
            <a:r>
              <a:rPr lang="en-US" altLang="ko-KR" sz="1200" b="0" dirty="0" smtClean="0"/>
              <a:t>	return </a:t>
            </a:r>
            <a:r>
              <a:rPr lang="en-US" altLang="ko-KR" sz="1200" b="0" dirty="0" err="1" smtClean="0"/>
              <a:t>bais</a:t>
            </a:r>
            <a:r>
              <a:rPr lang="en-US" altLang="ko-KR" sz="1200" b="0" dirty="0" smtClean="0"/>
              <a:t>;</a:t>
            </a:r>
          </a:p>
          <a:p>
            <a:pPr algn="l"/>
            <a:r>
              <a:rPr lang="en-US" altLang="ko-KR" sz="1200" b="0" dirty="0" smtClean="0"/>
              <a:t>      }</a:t>
            </a:r>
          </a:p>
          <a:p>
            <a:pPr algn="l"/>
            <a:r>
              <a:rPr lang="en-US" altLang="ko-KR" sz="1200" b="0" dirty="0" smtClean="0"/>
              <a:t>      public void </a:t>
            </a:r>
            <a:r>
              <a:rPr lang="en-US" altLang="ko-KR" sz="1200" dirty="0" smtClean="0">
                <a:solidFill>
                  <a:srgbClr val="800080"/>
                </a:solidFill>
              </a:rPr>
              <a:t>disconnect</a:t>
            </a:r>
            <a:r>
              <a:rPr lang="en-US" altLang="ko-KR" sz="1200" b="0" dirty="0" smtClean="0"/>
              <a:t>()  {}</a:t>
            </a:r>
          </a:p>
          <a:p>
            <a:pPr algn="l"/>
            <a:r>
              <a:rPr lang="en-US" altLang="ko-KR" sz="1200" b="0" dirty="0" smtClean="0"/>
              <a:t>      public void </a:t>
            </a:r>
            <a:r>
              <a:rPr lang="en-US" altLang="ko-KR" sz="1200" dirty="0" smtClean="0">
                <a:solidFill>
                  <a:srgbClr val="800080"/>
                </a:solidFill>
              </a:rPr>
              <a:t>connect</a:t>
            </a:r>
            <a:r>
              <a:rPr lang="en-US" altLang="ko-KR" sz="1200" b="0" dirty="0" smtClean="0"/>
              <a:t>() throws </a:t>
            </a:r>
            <a:r>
              <a:rPr lang="en-US" altLang="ko-KR" sz="1200" b="0" dirty="0" err="1" smtClean="0"/>
              <a:t>IOException</a:t>
            </a:r>
            <a:r>
              <a:rPr lang="en-US" altLang="ko-KR" sz="1200" b="0" dirty="0" smtClean="0"/>
              <a:t> {}</a:t>
            </a:r>
          </a:p>
          <a:p>
            <a:pPr algn="l"/>
            <a:r>
              <a:rPr lang="en-US" altLang="ko-KR" sz="1200" b="0" dirty="0" smtClean="0"/>
              <a:t>      public </a:t>
            </a:r>
            <a:r>
              <a:rPr lang="en-US" altLang="ko-KR" sz="1200" b="0" dirty="0" err="1" smtClean="0"/>
              <a:t>boolean</a:t>
            </a:r>
            <a:r>
              <a:rPr lang="en-US" altLang="ko-KR" sz="1200" b="0" dirty="0" smtClean="0"/>
              <a:t> </a:t>
            </a:r>
            <a:r>
              <a:rPr lang="en-US" altLang="ko-KR" sz="1200" b="0" dirty="0" err="1" smtClean="0"/>
              <a:t>usingProxy</a:t>
            </a:r>
            <a:r>
              <a:rPr lang="en-US" altLang="ko-KR" sz="1200" b="0" dirty="0" smtClean="0"/>
              <a:t>()  {</a:t>
            </a:r>
          </a:p>
          <a:p>
            <a:pPr algn="l"/>
            <a:r>
              <a:rPr lang="en-US" altLang="ko-KR" sz="1200" b="0" dirty="0" smtClean="0"/>
              <a:t>	return false;</a:t>
            </a:r>
          </a:p>
          <a:p>
            <a:pPr algn="l"/>
            <a:r>
              <a:rPr lang="en-US" altLang="ko-KR" sz="1200" b="0" dirty="0" smtClean="0"/>
              <a:t>       }</a:t>
            </a:r>
          </a:p>
          <a:p>
            <a:pPr algn="l"/>
            <a:r>
              <a:rPr lang="en-US" altLang="ko-KR" sz="1200" b="0" dirty="0" smtClean="0"/>
              <a:t>}</a:t>
            </a: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7143768" y="1214422"/>
            <a:ext cx="1780455" cy="714380"/>
          </a:xfrm>
          <a:prstGeom prst="roundRect">
            <a:avLst/>
          </a:prstGeom>
          <a:solidFill>
            <a:srgbClr val="FFECC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1pPr>
            <a:lvl2pPr marL="4572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2pPr>
            <a:lvl3pPr marL="9144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3pPr>
            <a:lvl4pPr marL="13716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4pPr>
            <a:lvl5pPr marL="1828800" algn="ctr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Tahoma" pitchFamily="34" charset="0"/>
                <a:ea typeface="굴림체" pitchFamily="49" charset="-127"/>
                <a:cs typeface="+mn-cs"/>
              </a:defRPr>
            </a:lvl9pPr>
          </a:lstStyle>
          <a:p>
            <a:pPr marL="360363" marR="0" indent="-360363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dirty="0" smtClean="0">
                <a:solidFill>
                  <a:srgbClr val="800080"/>
                </a:solidFill>
                <a:latin typeface="맑은 고딕" pitchFamily="50" charset="-127"/>
                <a:ea typeface="맑은 고딕" pitchFamily="50" charset="-127"/>
              </a:rPr>
              <a:t>필요한 </a:t>
            </a:r>
            <a:r>
              <a:rPr lang="ko-KR" altLang="en-US" sz="1400" b="1" dirty="0" err="1" smtClean="0">
                <a:solidFill>
                  <a:srgbClr val="800080"/>
                </a:solidFill>
                <a:latin typeface="맑은 고딕" pitchFamily="50" charset="-127"/>
                <a:ea typeface="맑은 고딕" pitchFamily="50" charset="-127"/>
              </a:rPr>
              <a:t>메서드만</a:t>
            </a:r>
            <a:endParaRPr lang="en-US" altLang="ko-KR" sz="1400" b="1" dirty="0" smtClean="0">
              <a:solidFill>
                <a:srgbClr val="80008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dirty="0" smtClean="0">
                <a:solidFill>
                  <a:srgbClr val="800080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rgbClr val="80008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모의 객체</a:t>
            </a:r>
            <a:r>
              <a:rPr lang="en-US" altLang="ko-KR" dirty="0" smtClean="0"/>
              <a:t>(Mock Object)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ko-KR" altLang="en-US" dirty="0" smtClean="0">
                <a:latin typeface="Times New Roman" pitchFamily="18" charset="0"/>
              </a:rPr>
              <a:t>모의 객체의 정의</a:t>
            </a:r>
          </a:p>
          <a:p>
            <a:pPr lvl="1" eaLnBrk="1" hangingPunct="1">
              <a:lnSpc>
                <a:spcPct val="110000"/>
              </a:lnSpc>
            </a:pPr>
            <a:r>
              <a:rPr lang="ko-KR" altLang="en-US" dirty="0" smtClean="0">
                <a:latin typeface="Times New Roman" pitchFamily="18" charset="0"/>
              </a:rPr>
              <a:t>단위 테스트를 위한 보조 객체</a:t>
            </a:r>
          </a:p>
          <a:p>
            <a:pPr lvl="1" eaLnBrk="1" hangingPunct="1">
              <a:lnSpc>
                <a:spcPct val="110000"/>
              </a:lnSpc>
            </a:pPr>
            <a:r>
              <a:rPr lang="ko-KR" altLang="en-US" dirty="0" smtClean="0">
                <a:latin typeface="Times New Roman" pitchFamily="18" charset="0"/>
              </a:rPr>
              <a:t>진짜 객체</a:t>
            </a:r>
            <a:r>
              <a:rPr lang="en-US" altLang="ko-KR" dirty="0" smtClean="0">
                <a:latin typeface="Times New Roman" pitchFamily="18" charset="0"/>
              </a:rPr>
              <a:t>(real objects)</a:t>
            </a:r>
            <a:r>
              <a:rPr lang="ko-KR" altLang="en-US" dirty="0" smtClean="0">
                <a:latin typeface="Times New Roman" pitchFamily="18" charset="0"/>
              </a:rPr>
              <a:t>를 </a:t>
            </a:r>
            <a:r>
              <a:rPr lang="ko-KR" altLang="en-US" dirty="0" err="1" smtClean="0">
                <a:latin typeface="Times New Roman" pitchFamily="18" charset="0"/>
              </a:rPr>
              <a:t>흉내내는</a:t>
            </a:r>
            <a:r>
              <a:rPr lang="ko-KR" altLang="en-US" dirty="0" smtClean="0">
                <a:latin typeface="Times New Roman" pitchFamily="18" charset="0"/>
              </a:rPr>
              <a:t> 가짜 객체</a:t>
            </a:r>
            <a:r>
              <a:rPr lang="en-US" altLang="ko-KR" dirty="0" smtClean="0">
                <a:latin typeface="Times New Roman" pitchFamily="18" charset="0"/>
              </a:rPr>
              <a:t>(dummy implementations)</a:t>
            </a:r>
          </a:p>
          <a:p>
            <a:pPr lvl="1" eaLnBrk="1" hangingPunct="1">
              <a:lnSpc>
                <a:spcPct val="110000"/>
              </a:lnSpc>
            </a:pPr>
            <a:r>
              <a:rPr lang="ko-KR" altLang="en-US" dirty="0" smtClean="0">
                <a:latin typeface="Times New Roman" pitchFamily="18" charset="0"/>
              </a:rPr>
              <a:t>단위 테스트가 시스템 환경으로부터 독립적이며</a:t>
            </a:r>
            <a:r>
              <a:rPr lang="en-US" altLang="ko-KR" dirty="0" smtClean="0">
                <a:latin typeface="Times New Roman" pitchFamily="18" charset="0"/>
              </a:rPr>
              <a:t>, </a:t>
            </a:r>
            <a:r>
              <a:rPr lang="ko-KR" altLang="en-US" dirty="0" smtClean="0">
                <a:latin typeface="Times New Roman" pitchFamily="18" charset="0"/>
              </a:rPr>
              <a:t>안정적이고</a:t>
            </a:r>
            <a:r>
              <a:rPr lang="en-US" altLang="ko-KR" dirty="0" smtClean="0">
                <a:latin typeface="Times New Roman" pitchFamily="18" charset="0"/>
              </a:rPr>
              <a:t>, </a:t>
            </a:r>
            <a:r>
              <a:rPr lang="ko-KR" altLang="en-US" dirty="0" smtClean="0">
                <a:latin typeface="Times New Roman" pitchFamily="18" charset="0"/>
              </a:rPr>
              <a:t>재사용 가능하도록 돕는 객체</a:t>
            </a:r>
          </a:p>
          <a:p>
            <a:pPr lvl="1" eaLnBrk="1" hangingPunct="1">
              <a:lnSpc>
                <a:spcPct val="110000"/>
              </a:lnSpc>
            </a:pPr>
            <a:endParaRPr lang="ko-KR" altLang="en-US" dirty="0" smtClean="0">
              <a:latin typeface="Times New Roman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ko-KR" altLang="en-US" dirty="0" smtClean="0">
                <a:latin typeface="Times New Roman" pitchFamily="18" charset="0"/>
              </a:rPr>
              <a:t>모의 객체의 적용시점</a:t>
            </a:r>
          </a:p>
          <a:p>
            <a:pPr lvl="1" eaLnBrk="1" hangingPunct="1">
              <a:lnSpc>
                <a:spcPct val="110000"/>
              </a:lnSpc>
            </a:pPr>
            <a:r>
              <a:rPr lang="ko-KR" altLang="en-US" dirty="0" smtClean="0">
                <a:latin typeface="Times New Roman" pitchFamily="18" charset="0"/>
              </a:rPr>
              <a:t>진짜 객체가 </a:t>
            </a:r>
            <a:r>
              <a:rPr lang="ko-KR" altLang="en-US" dirty="0" smtClean="0">
                <a:solidFill>
                  <a:srgbClr val="0000FF"/>
                </a:solidFill>
                <a:latin typeface="Times New Roman" pitchFamily="18" charset="0"/>
              </a:rPr>
              <a:t>정해지지 않은 결과를 제공</a:t>
            </a:r>
            <a:r>
              <a:rPr lang="ko-KR" altLang="en-US" dirty="0" smtClean="0">
                <a:latin typeface="Times New Roman" pitchFamily="18" charset="0"/>
              </a:rPr>
              <a:t>하는</a:t>
            </a:r>
            <a:r>
              <a:rPr lang="ko-KR" altLang="en-US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ko-KR" altLang="en-US" dirty="0" smtClean="0">
                <a:latin typeface="Times New Roman" pitchFamily="18" charset="0"/>
              </a:rPr>
              <a:t>경우</a:t>
            </a:r>
          </a:p>
          <a:p>
            <a:pPr lvl="1" eaLnBrk="1" hangingPunct="1">
              <a:lnSpc>
                <a:spcPct val="110000"/>
              </a:lnSpc>
            </a:pPr>
            <a:r>
              <a:rPr lang="ko-KR" altLang="en-US" dirty="0" smtClean="0">
                <a:latin typeface="Times New Roman" pitchFamily="18" charset="0"/>
              </a:rPr>
              <a:t>진짜 객체를 </a:t>
            </a:r>
            <a:r>
              <a:rPr lang="ko-KR" altLang="en-US" dirty="0" smtClean="0">
                <a:solidFill>
                  <a:srgbClr val="0000FF"/>
                </a:solidFill>
                <a:latin typeface="Times New Roman" pitchFamily="18" charset="0"/>
              </a:rPr>
              <a:t>준비 설정하기 어려운 </a:t>
            </a:r>
            <a:r>
              <a:rPr lang="ko-KR" altLang="en-US" dirty="0" smtClean="0">
                <a:latin typeface="Times New Roman" pitchFamily="18" charset="0"/>
              </a:rPr>
              <a:t>경우</a:t>
            </a:r>
          </a:p>
          <a:p>
            <a:pPr lvl="1" eaLnBrk="1" hangingPunct="1">
              <a:lnSpc>
                <a:spcPct val="110000"/>
              </a:lnSpc>
            </a:pPr>
            <a:r>
              <a:rPr lang="ko-KR" altLang="en-US" dirty="0" smtClean="0">
                <a:latin typeface="Times New Roman" pitchFamily="18" charset="0"/>
              </a:rPr>
              <a:t>진짜 객체가 네트워크 에러와 같은 </a:t>
            </a:r>
            <a:r>
              <a:rPr lang="ko-KR" altLang="en-US" dirty="0" smtClean="0">
                <a:solidFill>
                  <a:srgbClr val="0000FF"/>
                </a:solidFill>
                <a:latin typeface="Times New Roman" pitchFamily="18" charset="0"/>
              </a:rPr>
              <a:t>직접 유발시키기 어려운 동작</a:t>
            </a:r>
            <a:r>
              <a:rPr lang="ko-KR" altLang="en-US" dirty="0" smtClean="0">
                <a:latin typeface="Times New Roman" pitchFamily="18" charset="0"/>
              </a:rPr>
              <a:t>을</a:t>
            </a:r>
            <a:r>
              <a:rPr lang="ko-KR" altLang="en-US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ko-KR" altLang="en-US" dirty="0" smtClean="0">
                <a:latin typeface="Times New Roman" pitchFamily="18" charset="0"/>
              </a:rPr>
              <a:t>하는 경우</a:t>
            </a:r>
          </a:p>
          <a:p>
            <a:pPr lvl="1" eaLnBrk="1" hangingPunct="1">
              <a:lnSpc>
                <a:spcPct val="110000"/>
              </a:lnSpc>
            </a:pPr>
            <a:r>
              <a:rPr lang="ko-KR" altLang="en-US" dirty="0" smtClean="0">
                <a:latin typeface="Times New Roman" pitchFamily="18" charset="0"/>
              </a:rPr>
              <a:t>진짜 객체가 </a:t>
            </a:r>
            <a:r>
              <a:rPr lang="ko-KR" altLang="en-US" dirty="0" smtClean="0">
                <a:solidFill>
                  <a:srgbClr val="0000FF"/>
                </a:solidFill>
                <a:latin typeface="Times New Roman" pitchFamily="18" charset="0"/>
              </a:rPr>
              <a:t>느린</a:t>
            </a:r>
            <a:r>
              <a:rPr lang="ko-KR" altLang="en-US" dirty="0" smtClean="0">
                <a:latin typeface="Times New Roman" pitchFamily="18" charset="0"/>
              </a:rPr>
              <a:t> 경우</a:t>
            </a:r>
          </a:p>
          <a:p>
            <a:pPr lvl="1" eaLnBrk="1" hangingPunct="1">
              <a:lnSpc>
                <a:spcPct val="110000"/>
              </a:lnSpc>
            </a:pPr>
            <a:r>
              <a:rPr lang="ko-KR" altLang="en-US" dirty="0" smtClean="0">
                <a:latin typeface="Times New Roman" pitchFamily="18" charset="0"/>
              </a:rPr>
              <a:t>진짜 객체가 </a:t>
            </a:r>
            <a:r>
              <a:rPr lang="ko-KR" altLang="en-US" dirty="0" smtClean="0">
                <a:solidFill>
                  <a:srgbClr val="0000FF"/>
                </a:solidFill>
                <a:latin typeface="Times New Roman" pitchFamily="18" charset="0"/>
              </a:rPr>
              <a:t>사용자 인터페이스를 가지거나</a:t>
            </a:r>
            <a:r>
              <a:rPr lang="en-US" altLang="ko-KR" dirty="0" smtClean="0">
                <a:solidFill>
                  <a:srgbClr val="0000FF"/>
                </a:solidFill>
                <a:latin typeface="Times New Roman" pitchFamily="18" charset="0"/>
              </a:rPr>
              <a:t>, </a:t>
            </a:r>
            <a:r>
              <a:rPr lang="ko-KR" altLang="en-US" dirty="0" smtClean="0">
                <a:solidFill>
                  <a:srgbClr val="0000FF"/>
                </a:solidFill>
                <a:latin typeface="Times New Roman" pitchFamily="18" charset="0"/>
              </a:rPr>
              <a:t>사용자 인터페이스인 경우</a:t>
            </a:r>
          </a:p>
          <a:p>
            <a:pPr lvl="1" eaLnBrk="1" hangingPunct="1">
              <a:lnSpc>
                <a:spcPct val="110000"/>
              </a:lnSpc>
            </a:pPr>
            <a:r>
              <a:rPr lang="ko-KR" altLang="en-US" dirty="0" smtClean="0">
                <a:solidFill>
                  <a:srgbClr val="0000FF"/>
                </a:solidFill>
                <a:latin typeface="Times New Roman" pitchFamily="18" charset="0"/>
              </a:rPr>
              <a:t>테스트가 진짜 객체가 수행한 작업을 알아야 하는</a:t>
            </a:r>
            <a:r>
              <a:rPr lang="ko-KR" altLang="en-US" dirty="0" smtClean="0">
                <a:latin typeface="Times New Roman" pitchFamily="18" charset="0"/>
              </a:rPr>
              <a:t> 경우</a:t>
            </a:r>
            <a:r>
              <a:rPr lang="ko-KR" altLang="en-US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</a:p>
          <a:p>
            <a:pPr lvl="1" eaLnBrk="1" hangingPunct="1">
              <a:lnSpc>
                <a:spcPct val="110000"/>
              </a:lnSpc>
            </a:pPr>
            <a:r>
              <a:rPr lang="ko-KR" altLang="en-US" dirty="0" smtClean="0">
                <a:latin typeface="Times New Roman" pitchFamily="18" charset="0"/>
              </a:rPr>
              <a:t>진짜 객체가 </a:t>
            </a:r>
            <a:r>
              <a:rPr lang="ko-KR" altLang="en-US" dirty="0" smtClean="0">
                <a:solidFill>
                  <a:srgbClr val="0000FF"/>
                </a:solidFill>
                <a:latin typeface="Times New Roman" pitchFamily="18" charset="0"/>
              </a:rPr>
              <a:t>아직 존재하지 않는 </a:t>
            </a:r>
            <a:r>
              <a:rPr lang="ko-KR" altLang="en-US" dirty="0" smtClean="0">
                <a:latin typeface="Times New Roman" pitchFamily="18" charset="0"/>
              </a:rPr>
              <a:t>경우</a:t>
            </a:r>
            <a:r>
              <a:rPr lang="ko-KR" altLang="en-US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endParaRPr lang="ko-KR" altLang="en-US" dirty="0"/>
          </a:p>
        </p:txBody>
      </p:sp>
    </p:spTree>
  </p:cSld>
  <p:clrMapOvr>
    <a:masterClrMapping/>
  </p:clrMapOvr>
  <p:transition spd="med">
    <p:fade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모의 객체</a:t>
            </a:r>
            <a:r>
              <a:rPr lang="en-US" altLang="ko-KR" dirty="0" smtClean="0"/>
              <a:t>(Mock Object) </a:t>
            </a:r>
            <a:r>
              <a:rPr lang="ko-KR" altLang="en-US" dirty="0" smtClean="0"/>
              <a:t>개요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계속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ko-KR" altLang="en-US" dirty="0" smtClean="0">
                <a:latin typeface="Times New Roman" pitchFamily="18" charset="0"/>
              </a:rPr>
              <a:t>모의 객체 사용 시 주의사항</a:t>
            </a:r>
            <a:endParaRPr lang="ko-KR" altLang="en-US" dirty="0" smtClean="0">
              <a:solidFill>
                <a:srgbClr val="0000FF"/>
              </a:solidFill>
              <a:latin typeface="Times New Roman" pitchFamily="18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ko-KR" altLang="en-US" dirty="0" smtClean="0">
                <a:latin typeface="Times New Roman" pitchFamily="18" charset="0"/>
              </a:rPr>
              <a:t>꼭 써야 할 경우에 최소한으로 사용하도록  한다</a:t>
            </a:r>
            <a:r>
              <a:rPr lang="en-US" altLang="ko-KR" dirty="0" smtClean="0">
                <a:latin typeface="Times New Roman" pitchFamily="18" charset="0"/>
              </a:rPr>
              <a:t>.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ko-KR" dirty="0" smtClean="0">
                <a:latin typeface="Times New Roman" pitchFamily="18" charset="0"/>
              </a:rPr>
              <a:t>Mock</a:t>
            </a:r>
            <a:r>
              <a:rPr lang="ko-KR" altLang="en-US" dirty="0" smtClean="0">
                <a:latin typeface="Times New Roman" pitchFamily="18" charset="0"/>
              </a:rPr>
              <a:t>을 과도하게 사용할 경우</a:t>
            </a:r>
            <a:r>
              <a:rPr lang="en-US" altLang="ko-KR" dirty="0" smtClean="0">
                <a:latin typeface="Times New Roman" pitchFamily="18" charset="0"/>
              </a:rPr>
              <a:t>, </a:t>
            </a:r>
            <a:r>
              <a:rPr lang="ko-KR" altLang="en-US" dirty="0" smtClean="0">
                <a:latin typeface="Times New Roman" pitchFamily="18" charset="0"/>
              </a:rPr>
              <a:t>테스트의 가치는 낮아지며 오히려 테스트에 버그가 생길 수 있다</a:t>
            </a:r>
            <a:r>
              <a:rPr lang="en-US" altLang="ko-KR" dirty="0" smtClean="0">
                <a:latin typeface="Times New Roman" pitchFamily="18" charset="0"/>
              </a:rPr>
              <a:t>. </a:t>
            </a:r>
            <a:endParaRPr lang="en-US" altLang="ko-KR" dirty="0" smtClean="0">
              <a:solidFill>
                <a:srgbClr val="0000FF"/>
              </a:solidFill>
              <a:latin typeface="Times New Roman" pitchFamily="18" charset="0"/>
            </a:endParaRPr>
          </a:p>
          <a:p>
            <a:endParaRPr lang="ko-KR" altLang="en-US" dirty="0"/>
          </a:p>
        </p:txBody>
      </p:sp>
    </p:spTree>
  </p:cSld>
  <p:clrMapOvr>
    <a:masterClrMapping/>
  </p:clrMapOvr>
  <p:transition spd="med">
    <p:fade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Unit test and Mock Objects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Object Oriented(OO) application</a:t>
            </a:r>
            <a:r>
              <a:rPr lang="ko-KR" altLang="en-US" dirty="0" smtClean="0"/>
              <a:t>에서의 모의 객체를 활용한 단위 테스트 </a:t>
            </a:r>
          </a:p>
        </p:txBody>
      </p:sp>
      <p:pic>
        <p:nvPicPr>
          <p:cNvPr id="5" name="Picture 4" descr="D:\01. 넥스트리\Seminar_20080223_Test\images\단위 테스트 경계_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49969" y="1590682"/>
            <a:ext cx="3094893" cy="197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D:\01. 넥스트리\Seminar_20080223_Test\images\단위 테스트 경계_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3385" y="4181482"/>
            <a:ext cx="3235569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D:\01. 넥스트리\Seminar_20080223_Test\images\단위 테스트 경계_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3693" y="4181480"/>
            <a:ext cx="177018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D:\01. 넥스트리\Seminar_20080223_Test\images\단위 테스트 경계_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3385" y="1590680"/>
            <a:ext cx="2954215" cy="195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06769" y="3571880"/>
            <a:ext cx="1828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400" b="0">
                <a:latin typeface="Courier" charset="0"/>
                <a:ea typeface="굴림" pitchFamily="50" charset="-127"/>
              </a:rPr>
              <a:t>a network of objects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064369" y="3571881"/>
            <a:ext cx="1617785" cy="33855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600" b="0">
                <a:latin typeface="Courier" charset="0"/>
                <a:ea typeface="굴림" pitchFamily="50" charset="-127"/>
              </a:rPr>
              <a:t>ATest unit test </a:t>
            </a: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406770" y="6315081"/>
            <a:ext cx="1969477" cy="5847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600" b="0">
                <a:latin typeface="Courier" charset="0"/>
                <a:ea typeface="굴림" pitchFamily="50" charset="-127"/>
              </a:rPr>
              <a:t>ATest adding B and C</a:t>
            </a: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4360985" y="6315081"/>
            <a:ext cx="2954215" cy="5847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600" b="0">
                <a:latin typeface="Courier" charset="0"/>
                <a:ea typeface="굴림" pitchFamily="50" charset="-127"/>
              </a:rPr>
              <a:t>ATest with mock B and mock C</a:t>
            </a:r>
          </a:p>
        </p:txBody>
      </p:sp>
      <p:sp>
        <p:nvSpPr>
          <p:cNvPr id="13" name="AutoShape 16"/>
          <p:cNvSpPr>
            <a:spLocks noChangeArrowheads="1"/>
          </p:cNvSpPr>
          <p:nvPr/>
        </p:nvSpPr>
        <p:spPr bwMode="auto">
          <a:xfrm>
            <a:off x="3727938" y="2505081"/>
            <a:ext cx="351693" cy="825371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1"/>
          </a:solidFill>
          <a:ln w="1905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4" name="AutoShape 19"/>
          <p:cNvSpPr>
            <a:spLocks noChangeArrowheads="1"/>
          </p:cNvSpPr>
          <p:nvPr/>
        </p:nvSpPr>
        <p:spPr bwMode="auto">
          <a:xfrm>
            <a:off x="4149969" y="5172081"/>
            <a:ext cx="562707" cy="825371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1905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5" name="AutoShape 20"/>
          <p:cNvSpPr>
            <a:spLocks noChangeArrowheads="1"/>
          </p:cNvSpPr>
          <p:nvPr/>
        </p:nvSpPr>
        <p:spPr bwMode="auto">
          <a:xfrm rot="7293941">
            <a:off x="3863730" y="3487217"/>
            <a:ext cx="508000" cy="794802"/>
          </a:xfrm>
          <a:prstGeom prst="rightArrow">
            <a:avLst>
              <a:gd name="adj1" fmla="val 50000"/>
              <a:gd name="adj2" fmla="val 55556"/>
            </a:avLst>
          </a:prstGeom>
          <a:solidFill>
            <a:schemeClr val="accent1"/>
          </a:solidFill>
          <a:ln w="1905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 spd="med">
    <p:fade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모의 객체 사용방법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>
                <a:latin typeface="Times New Roman" pitchFamily="18" charset="0"/>
              </a:rPr>
              <a:t>테스트에서 모의 객체를 사용하기 위한 핵심 세 단계 </a:t>
            </a:r>
          </a:p>
          <a:p>
            <a:pPr lvl="1" eaLnBrk="1" hangingPunct="1"/>
            <a:r>
              <a:rPr lang="ko-KR" altLang="en-US" dirty="0" smtClean="0">
                <a:latin typeface="Times New Roman" pitchFamily="18" charset="0"/>
              </a:rPr>
              <a:t>객체를 설명하기 위해 인터페이스를 사용</a:t>
            </a:r>
          </a:p>
          <a:p>
            <a:pPr lvl="1" eaLnBrk="1" hangingPunct="1"/>
            <a:r>
              <a:rPr lang="ko-KR" altLang="en-US" dirty="0" smtClean="0">
                <a:latin typeface="Times New Roman" pitchFamily="18" charset="0"/>
              </a:rPr>
              <a:t>제품 코드에 맞게 그 인터페이스를 구현</a:t>
            </a:r>
          </a:p>
          <a:p>
            <a:pPr lvl="1" eaLnBrk="1" hangingPunct="1"/>
            <a:r>
              <a:rPr lang="ko-KR" altLang="en-US" dirty="0" smtClean="0">
                <a:latin typeface="Times New Roman" pitchFamily="18" charset="0"/>
              </a:rPr>
              <a:t>테스트에 쓸 모의 객체의 인터페이스를 구현</a:t>
            </a:r>
          </a:p>
          <a:p>
            <a:endParaRPr lang="ko-KR" altLang="en-US" dirty="0"/>
          </a:p>
        </p:txBody>
      </p:sp>
      <p:pic>
        <p:nvPicPr>
          <p:cNvPr id="5" name="Picture 1034" descr="D:\01. 넥스트리\Seminar_20080223_Test\images\단위 테스트 경계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4062" y="2667000"/>
            <a:ext cx="1966546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36"/>
          <p:cNvSpPr txBox="1">
            <a:spLocks noChangeArrowheads="1"/>
          </p:cNvSpPr>
          <p:nvPr/>
        </p:nvSpPr>
        <p:spPr bwMode="auto">
          <a:xfrm>
            <a:off x="2954216" y="3048002"/>
            <a:ext cx="4431323" cy="3857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Clr>
                <a:srgbClr val="09136F"/>
              </a:buClr>
            </a:pPr>
            <a:r>
              <a:rPr lang="en-US" altLang="ko-KR" sz="1600" b="0" dirty="0">
                <a:latin typeface="새굴림" pitchFamily="18" charset="-127"/>
                <a:ea typeface="새굴림" pitchFamily="18" charset="-127"/>
              </a:rPr>
              <a:t>Mock B,C : </a:t>
            </a:r>
            <a:r>
              <a:rPr lang="ko-KR" altLang="en-US" sz="1600" b="0" dirty="0" smtClean="0">
                <a:latin typeface="새굴림" pitchFamily="18" charset="-127"/>
                <a:ea typeface="새굴림" pitchFamily="18" charset="-127"/>
              </a:rPr>
              <a:t>제품 코드 </a:t>
            </a:r>
            <a:r>
              <a:rPr lang="en-US" altLang="ko-KR" sz="1600" b="0" dirty="0" smtClean="0">
                <a:latin typeface="새굴림" pitchFamily="18" charset="-127"/>
                <a:ea typeface="새굴림" pitchFamily="18" charset="-127"/>
              </a:rPr>
              <a:t>B,C </a:t>
            </a:r>
            <a:r>
              <a:rPr lang="en-US" altLang="ko-KR" sz="1600" b="0" dirty="0">
                <a:latin typeface="새굴림" pitchFamily="18" charset="-127"/>
                <a:ea typeface="새굴림" pitchFamily="18" charset="-127"/>
              </a:rPr>
              <a:t>Interface</a:t>
            </a:r>
            <a:r>
              <a:rPr lang="ko-KR" altLang="en-US" sz="1600" b="0" dirty="0">
                <a:latin typeface="새굴림" pitchFamily="18" charset="-127"/>
                <a:ea typeface="새굴림" pitchFamily="18" charset="-127"/>
              </a:rPr>
              <a:t>의 구현체 </a:t>
            </a:r>
          </a:p>
        </p:txBody>
      </p:sp>
      <p:sp>
        <p:nvSpPr>
          <p:cNvPr id="7" name="Text Box 1037"/>
          <p:cNvSpPr txBox="1">
            <a:spLocks noChangeArrowheads="1"/>
          </p:cNvSpPr>
          <p:nvPr/>
        </p:nvSpPr>
        <p:spPr bwMode="auto">
          <a:xfrm>
            <a:off x="3380643" y="3552825"/>
            <a:ext cx="4431323" cy="211134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Clr>
                <a:srgbClr val="09136F"/>
              </a:buClr>
            </a:pPr>
            <a:r>
              <a:rPr lang="en-US" altLang="ko-KR" sz="1600" b="0" dirty="0" err="1">
                <a:latin typeface="새굴림" pitchFamily="18" charset="-127"/>
                <a:ea typeface="새굴림" pitchFamily="18" charset="-127"/>
              </a:rPr>
              <a:t>ATest</a:t>
            </a:r>
            <a:r>
              <a:rPr lang="ko-KR" altLang="en-US" sz="1600" b="0" dirty="0">
                <a:latin typeface="새굴림" pitchFamily="18" charset="-127"/>
                <a:ea typeface="새굴림" pitchFamily="18" charset="-127"/>
              </a:rPr>
              <a:t>는 </a:t>
            </a:r>
            <a:r>
              <a:rPr lang="en-US" altLang="ko-KR" sz="1600" b="0" dirty="0">
                <a:latin typeface="새굴림" pitchFamily="18" charset="-127"/>
                <a:ea typeface="새굴림" pitchFamily="18" charset="-127"/>
              </a:rPr>
              <a:t>mock B,C</a:t>
            </a:r>
            <a:r>
              <a:rPr lang="ko-KR" altLang="en-US" sz="1600" b="0" dirty="0">
                <a:latin typeface="새굴림" pitchFamily="18" charset="-127"/>
                <a:ea typeface="새굴림" pitchFamily="18" charset="-127"/>
              </a:rPr>
              <a:t>의 인스턴스를 생성하여 사용함</a:t>
            </a:r>
          </a:p>
          <a:p>
            <a:pPr algn="l">
              <a:lnSpc>
                <a:spcPct val="120000"/>
              </a:lnSpc>
              <a:spcBef>
                <a:spcPct val="50000"/>
              </a:spcBef>
              <a:buClr>
                <a:srgbClr val="09136F"/>
              </a:buClr>
            </a:pPr>
            <a:r>
              <a:rPr lang="ko-KR" altLang="en-US" sz="1600" b="0" dirty="0">
                <a:solidFill>
                  <a:srgbClr val="000066"/>
                </a:solidFill>
                <a:latin typeface="새굴림" pitchFamily="18" charset="-127"/>
                <a:ea typeface="새굴림" pitchFamily="18" charset="-127"/>
              </a:rPr>
              <a:t>      </a:t>
            </a:r>
            <a:r>
              <a:rPr lang="en-US" altLang="ko-KR" sz="1600" b="0" dirty="0">
                <a:solidFill>
                  <a:srgbClr val="000066"/>
                </a:solidFill>
                <a:latin typeface="새굴림" pitchFamily="18" charset="-127"/>
                <a:ea typeface="새굴림" pitchFamily="18" charset="-127"/>
              </a:rPr>
              <a:t>A(</a:t>
            </a:r>
            <a:r>
              <a:rPr lang="ko-KR" altLang="en-US" sz="1600" b="0" dirty="0">
                <a:solidFill>
                  <a:srgbClr val="000066"/>
                </a:solidFill>
                <a:latin typeface="새굴림" pitchFamily="18" charset="-127"/>
                <a:ea typeface="새굴림" pitchFamily="18" charset="-127"/>
              </a:rPr>
              <a:t>테스트 대상이 되는 코드</a:t>
            </a:r>
            <a:r>
              <a:rPr lang="en-US" altLang="ko-KR" sz="1600" b="0" dirty="0">
                <a:solidFill>
                  <a:srgbClr val="000066"/>
                </a:solidFill>
                <a:latin typeface="새굴림" pitchFamily="18" charset="-127"/>
                <a:ea typeface="새굴림" pitchFamily="18" charset="-127"/>
              </a:rPr>
              <a:t>)</a:t>
            </a:r>
            <a:r>
              <a:rPr lang="ko-KR" altLang="en-US" sz="1600" b="0" dirty="0">
                <a:solidFill>
                  <a:srgbClr val="000066"/>
                </a:solidFill>
                <a:latin typeface="새굴림" pitchFamily="18" charset="-127"/>
                <a:ea typeface="새굴림" pitchFamily="18" charset="-127"/>
              </a:rPr>
              <a:t>는 </a:t>
            </a:r>
            <a:r>
              <a:rPr lang="en-US" altLang="ko-KR" sz="1600" b="0" dirty="0">
                <a:solidFill>
                  <a:srgbClr val="000066"/>
                </a:solidFill>
                <a:latin typeface="새굴림" pitchFamily="18" charset="-127"/>
                <a:ea typeface="새굴림" pitchFamily="18" charset="-127"/>
              </a:rPr>
              <a:t>B, C</a:t>
            </a:r>
            <a:r>
              <a:rPr lang="ko-KR" altLang="en-US" sz="1600" b="0" dirty="0">
                <a:solidFill>
                  <a:srgbClr val="000066"/>
                </a:solidFill>
                <a:latin typeface="새굴림" pitchFamily="18" charset="-127"/>
                <a:ea typeface="새굴림" pitchFamily="18" charset="-127"/>
              </a:rPr>
              <a:t>의 진짜 객체</a:t>
            </a:r>
            <a:r>
              <a:rPr lang="en-US" altLang="ko-KR" sz="1600" b="0" dirty="0">
                <a:solidFill>
                  <a:srgbClr val="000066"/>
                </a:solidFill>
                <a:latin typeface="새굴림" pitchFamily="18" charset="-127"/>
                <a:ea typeface="새굴림" pitchFamily="18" charset="-127"/>
              </a:rPr>
              <a:t>(real object)</a:t>
            </a:r>
            <a:r>
              <a:rPr lang="ko-KR" altLang="en-US" sz="1600" b="0" dirty="0">
                <a:solidFill>
                  <a:srgbClr val="000066"/>
                </a:solidFill>
                <a:latin typeface="새굴림" pitchFamily="18" charset="-127"/>
                <a:ea typeface="새굴림" pitchFamily="18" charset="-127"/>
              </a:rPr>
              <a:t>를 사용하는지 모의 객체</a:t>
            </a:r>
            <a:r>
              <a:rPr lang="en-US" altLang="ko-KR" sz="1600" b="0" dirty="0">
                <a:solidFill>
                  <a:srgbClr val="000066"/>
                </a:solidFill>
                <a:latin typeface="새굴림" pitchFamily="18" charset="-127"/>
                <a:ea typeface="새굴림" pitchFamily="18" charset="-127"/>
              </a:rPr>
              <a:t>(Mock Object)</a:t>
            </a:r>
            <a:r>
              <a:rPr lang="ko-KR" altLang="en-US" sz="1600" b="0" dirty="0">
                <a:solidFill>
                  <a:srgbClr val="000066"/>
                </a:solidFill>
                <a:latin typeface="새굴림" pitchFamily="18" charset="-127"/>
                <a:ea typeface="새굴림" pitchFamily="18" charset="-127"/>
              </a:rPr>
              <a:t>를 사용하는지 알지 못한다</a:t>
            </a:r>
            <a:r>
              <a:rPr lang="en-US" altLang="ko-KR" sz="1600" b="0" dirty="0">
                <a:solidFill>
                  <a:srgbClr val="000066"/>
                </a:solidFill>
                <a:latin typeface="새굴림" pitchFamily="18" charset="-127"/>
                <a:ea typeface="새굴림" pitchFamily="18" charset="-127"/>
              </a:rPr>
              <a:t>. </a:t>
            </a:r>
          </a:p>
          <a:p>
            <a:pPr algn="l">
              <a:lnSpc>
                <a:spcPct val="120000"/>
              </a:lnSpc>
              <a:spcBef>
                <a:spcPct val="50000"/>
              </a:spcBef>
              <a:buClr>
                <a:srgbClr val="09136F"/>
              </a:buClr>
            </a:pPr>
            <a:r>
              <a:rPr lang="en-US" altLang="ko-KR" sz="1600" b="0" dirty="0">
                <a:solidFill>
                  <a:srgbClr val="000066"/>
                </a:solidFill>
                <a:latin typeface="새굴림" pitchFamily="18" charset="-127"/>
                <a:ea typeface="새굴림" pitchFamily="18" charset="-127"/>
              </a:rPr>
              <a:t>     </a:t>
            </a:r>
            <a:r>
              <a:rPr lang="en-US" altLang="ko-KR" sz="1400" b="0" dirty="0">
                <a:solidFill>
                  <a:srgbClr val="0000FF"/>
                </a:solidFill>
                <a:latin typeface="새굴림" pitchFamily="18" charset="-127"/>
                <a:ea typeface="새굴림" pitchFamily="18" charset="-127"/>
              </a:rPr>
              <a:t>   </a:t>
            </a:r>
          </a:p>
        </p:txBody>
      </p:sp>
      <p:sp>
        <p:nvSpPr>
          <p:cNvPr id="8" name="Line 1038"/>
          <p:cNvSpPr>
            <a:spLocks noChangeShapeType="1"/>
          </p:cNvSpPr>
          <p:nvPr/>
        </p:nvSpPr>
        <p:spPr bwMode="auto">
          <a:xfrm flipH="1">
            <a:off x="2321169" y="3276600"/>
            <a:ext cx="773723" cy="0"/>
          </a:xfrm>
          <a:prstGeom prst="line">
            <a:avLst/>
          </a:prstGeom>
          <a:noFill/>
          <a:ln w="19050">
            <a:solidFill>
              <a:schemeClr val="hlink"/>
            </a:solidFill>
            <a:prstDash val="dash"/>
            <a:round/>
            <a:headEnd type="triangle" w="med" len="med"/>
            <a:tailEnd/>
          </a:ln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9" name="Line 1039"/>
          <p:cNvSpPr>
            <a:spLocks noChangeShapeType="1"/>
          </p:cNvSpPr>
          <p:nvPr/>
        </p:nvSpPr>
        <p:spPr bwMode="auto">
          <a:xfrm flipV="1">
            <a:off x="2461847" y="3276600"/>
            <a:ext cx="633046" cy="990600"/>
          </a:xfrm>
          <a:prstGeom prst="line">
            <a:avLst/>
          </a:prstGeom>
          <a:noFill/>
          <a:ln w="19050">
            <a:solidFill>
              <a:schemeClr val="hlink"/>
            </a:solidFill>
            <a:prstDash val="dash"/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0" name="Line 1041"/>
          <p:cNvSpPr>
            <a:spLocks noChangeShapeType="1"/>
          </p:cNvSpPr>
          <p:nvPr/>
        </p:nvSpPr>
        <p:spPr bwMode="auto">
          <a:xfrm>
            <a:off x="1758462" y="3733800"/>
            <a:ext cx="1336431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1" name="AutoShape 1044"/>
          <p:cNvSpPr>
            <a:spLocks noChangeArrowheads="1"/>
          </p:cNvSpPr>
          <p:nvPr/>
        </p:nvSpPr>
        <p:spPr bwMode="auto">
          <a:xfrm>
            <a:off x="3200400" y="4089401"/>
            <a:ext cx="246185" cy="825371"/>
          </a:xfrm>
          <a:prstGeom prst="notchedRight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 spd="med">
    <p:fade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75" y="581025"/>
            <a:ext cx="8553450" cy="598488"/>
          </a:xfrm>
        </p:spPr>
        <p:txBody>
          <a:bodyPr/>
          <a:lstStyle/>
          <a:p>
            <a:r>
              <a:rPr lang="ko-KR" altLang="en-US" dirty="0" smtClean="0"/>
              <a:t>간단한 모의 객체 활용 예제 </a:t>
            </a:r>
            <a:r>
              <a:rPr lang="en-US" altLang="ko-KR" dirty="0" smtClean="0">
                <a:latin typeface="Arial" pitchFamily="34" charset="0"/>
              </a:rPr>
              <a:t>–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계좌이체 테스트 </a:t>
            </a:r>
            <a:r>
              <a:rPr lang="en-US" altLang="ko-KR" dirty="0" smtClean="0"/>
              <a:t>(1/5)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ko-KR" altLang="en-US" dirty="0" smtClean="0"/>
              <a:t>은행 계좌 이체 테스트 </a:t>
            </a:r>
          </a:p>
          <a:p>
            <a:pPr eaLnBrk="1" hangingPunct="1"/>
            <a:endParaRPr lang="ko-KR" altLang="en-US" dirty="0" smtClean="0"/>
          </a:p>
          <a:p>
            <a:pPr eaLnBrk="1" hangingPunct="1"/>
            <a:endParaRPr lang="ko-KR" altLang="en-US" dirty="0" smtClean="0"/>
          </a:p>
          <a:p>
            <a:pPr eaLnBrk="1" hangingPunct="1"/>
            <a:endParaRPr lang="ko-KR" altLang="en-US" dirty="0" smtClean="0"/>
          </a:p>
          <a:p>
            <a:pPr eaLnBrk="1" hangingPunct="1"/>
            <a:endParaRPr lang="ko-KR" altLang="en-US" dirty="0" smtClean="0"/>
          </a:p>
          <a:p>
            <a:pPr eaLnBrk="1" hangingPunct="1"/>
            <a:endParaRPr lang="ko-KR" altLang="en-US" dirty="0" smtClean="0"/>
          </a:p>
          <a:p>
            <a:pPr eaLnBrk="1" hangingPunct="1"/>
            <a:r>
              <a:rPr lang="ko-KR" altLang="en-US" dirty="0" smtClean="0"/>
              <a:t>각 클래스의 역할 </a:t>
            </a:r>
          </a:p>
          <a:p>
            <a:pPr lvl="1" eaLnBrk="1" hangingPunct="1"/>
            <a:r>
              <a:rPr lang="en-US" altLang="ko-KR" dirty="0" err="1" smtClean="0"/>
              <a:t>AccountService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계좌이체 기능 제공  </a:t>
            </a:r>
          </a:p>
          <a:p>
            <a:pPr lvl="1" eaLnBrk="1" hangingPunct="1"/>
            <a:r>
              <a:rPr lang="en-US" altLang="ko-KR" dirty="0" smtClean="0"/>
              <a:t>Account : </a:t>
            </a:r>
            <a:r>
              <a:rPr lang="ko-KR" altLang="en-US" dirty="0" smtClean="0"/>
              <a:t>계좌정보</a:t>
            </a:r>
            <a:r>
              <a:rPr lang="en-US" altLang="ko-KR" dirty="0" smtClean="0"/>
              <a:t>(</a:t>
            </a:r>
            <a:r>
              <a:rPr lang="ko-KR" altLang="en-US" dirty="0" smtClean="0"/>
              <a:t>고객</a:t>
            </a:r>
            <a:r>
              <a:rPr lang="en-US" altLang="ko-KR" dirty="0" smtClean="0"/>
              <a:t>ID, </a:t>
            </a:r>
            <a:r>
              <a:rPr lang="ko-KR" altLang="en-US" dirty="0" smtClean="0"/>
              <a:t>잔액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객체로써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기본적인 입금</a:t>
            </a:r>
            <a:r>
              <a:rPr lang="en-US" altLang="ko-KR" dirty="0" smtClean="0"/>
              <a:t>,</a:t>
            </a:r>
            <a:r>
              <a:rPr lang="ko-KR" altLang="en-US" dirty="0" smtClean="0"/>
              <a:t>출금 기능 제공 </a:t>
            </a:r>
          </a:p>
          <a:p>
            <a:pPr lvl="1" eaLnBrk="1" hangingPunct="1"/>
            <a:r>
              <a:rPr lang="en-US" altLang="ko-KR" dirty="0" err="1" smtClean="0"/>
              <a:t>AccountManager</a:t>
            </a:r>
            <a:r>
              <a:rPr lang="en-US" altLang="ko-KR" dirty="0" smtClean="0"/>
              <a:t> : </a:t>
            </a:r>
            <a:r>
              <a:rPr lang="ko-KR" altLang="en-US" dirty="0" smtClean="0"/>
              <a:t>고객</a:t>
            </a:r>
            <a:r>
              <a:rPr lang="en-US" altLang="ko-KR" dirty="0" smtClean="0"/>
              <a:t>ID</a:t>
            </a:r>
            <a:r>
              <a:rPr lang="ko-KR" altLang="en-US" dirty="0" smtClean="0"/>
              <a:t>로 계좌정보 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계좌정보 수정 기능 제공</a:t>
            </a:r>
          </a:p>
          <a:p>
            <a:pPr lvl="1" eaLnBrk="1" hangingPunct="1"/>
            <a:endParaRPr lang="ko-KR" altLang="en-US" dirty="0" smtClean="0"/>
          </a:p>
          <a:p>
            <a:pPr eaLnBrk="1" hangingPunct="1"/>
            <a:r>
              <a:rPr lang="ko-KR" altLang="en-US" dirty="0" smtClean="0"/>
              <a:t>가정</a:t>
            </a:r>
          </a:p>
          <a:p>
            <a:pPr lvl="1" eaLnBrk="1" hangingPunct="1"/>
            <a:r>
              <a:rPr lang="ko-KR" altLang="en-US" dirty="0" smtClean="0"/>
              <a:t>계좌이체 단위테스트를 수행하고자 함</a:t>
            </a:r>
          </a:p>
          <a:p>
            <a:pPr lvl="1" eaLnBrk="1" hangingPunct="1"/>
            <a:r>
              <a:rPr lang="ko-KR" altLang="en-US" dirty="0" smtClean="0"/>
              <a:t>계좌 정보를 저장할 수 있는 </a:t>
            </a:r>
            <a:r>
              <a:rPr lang="en-US" altLang="ko-KR" dirty="0" smtClean="0"/>
              <a:t>DB</a:t>
            </a:r>
            <a:r>
              <a:rPr lang="ko-KR" altLang="en-US" dirty="0" smtClean="0"/>
              <a:t>가 제공되지 않음</a:t>
            </a:r>
          </a:p>
          <a:p>
            <a:pPr lvl="1" eaLnBrk="1" hangingPunct="1"/>
            <a:r>
              <a:rPr lang="en-US" altLang="ko-KR" dirty="0" err="1" smtClean="0"/>
              <a:t>AccountManager</a:t>
            </a:r>
            <a:r>
              <a:rPr lang="ko-KR" altLang="en-US" dirty="0" smtClean="0"/>
              <a:t>는 아직 구현되지 않은 인터페이스를 사용</a:t>
            </a:r>
          </a:p>
          <a:p>
            <a:endParaRPr lang="ko-KR" altLang="en-US" dirty="0"/>
          </a:p>
        </p:txBody>
      </p: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1046297" y="1595449"/>
            <a:ext cx="6893169" cy="1519238"/>
            <a:chOff x="480" y="808"/>
            <a:chExt cx="4704" cy="957"/>
          </a:xfrm>
        </p:grpSpPr>
        <p:sp>
          <p:nvSpPr>
            <p:cNvPr id="6" name="AutoShape 8"/>
            <p:cNvSpPr>
              <a:spLocks noChangeArrowheads="1"/>
            </p:cNvSpPr>
            <p:nvPr/>
          </p:nvSpPr>
          <p:spPr bwMode="auto">
            <a:xfrm>
              <a:off x="480" y="899"/>
              <a:ext cx="1248" cy="290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19050">
              <a:solidFill>
                <a:schemeClr val="hlink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" name="Text Box 10"/>
            <p:cNvSpPr txBox="1">
              <a:spLocks noChangeArrowheads="1"/>
            </p:cNvSpPr>
            <p:nvPr/>
          </p:nvSpPr>
          <p:spPr bwMode="auto">
            <a:xfrm>
              <a:off x="640" y="931"/>
              <a:ext cx="1200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lnSpc>
                  <a:spcPct val="120000"/>
                </a:lnSpc>
                <a:spcBef>
                  <a:spcPct val="50000"/>
                </a:spcBef>
                <a:buClr>
                  <a:srgbClr val="09136F"/>
                </a:buClr>
              </a:pPr>
              <a:r>
                <a:rPr lang="en-US" altLang="ko-KR" sz="1600" dirty="0" err="1">
                  <a:latin typeface="Courier" charset="0"/>
                  <a:ea typeface="굴림" pitchFamily="50" charset="-127"/>
                </a:rPr>
                <a:t>AccountService</a:t>
              </a:r>
              <a:endParaRPr lang="en-US" altLang="ko-KR" sz="1600" dirty="0">
                <a:latin typeface="Courier" charset="0"/>
                <a:ea typeface="굴림" pitchFamily="50" charset="-127"/>
              </a:endParaRPr>
            </a:p>
          </p:txBody>
        </p:sp>
        <p:sp>
          <p:nvSpPr>
            <p:cNvPr id="8" name="Text Box 12"/>
            <p:cNvSpPr txBox="1">
              <a:spLocks noChangeArrowheads="1"/>
            </p:cNvSpPr>
            <p:nvPr/>
          </p:nvSpPr>
          <p:spPr bwMode="auto">
            <a:xfrm>
              <a:off x="2520" y="931"/>
              <a:ext cx="1200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lnSpc>
                  <a:spcPct val="120000"/>
                </a:lnSpc>
                <a:spcBef>
                  <a:spcPct val="50000"/>
                </a:spcBef>
                <a:buClr>
                  <a:srgbClr val="09136F"/>
                </a:buClr>
              </a:pPr>
              <a:r>
                <a:rPr lang="en-US" altLang="ko-KR" sz="1600">
                  <a:latin typeface="Courier" charset="0"/>
                  <a:ea typeface="새굴림" pitchFamily="18" charset="-127"/>
                </a:rPr>
                <a:t>AccountManager</a:t>
              </a:r>
            </a:p>
          </p:txBody>
        </p:sp>
        <p:sp>
          <p:nvSpPr>
            <p:cNvPr id="9" name="AutoShape 14"/>
            <p:cNvSpPr>
              <a:spLocks noChangeArrowheads="1"/>
            </p:cNvSpPr>
            <p:nvPr/>
          </p:nvSpPr>
          <p:spPr bwMode="auto">
            <a:xfrm>
              <a:off x="4560" y="808"/>
              <a:ext cx="624" cy="536"/>
            </a:xfrm>
            <a:prstGeom prst="can">
              <a:avLst>
                <a:gd name="adj" fmla="val 25000"/>
              </a:avLst>
            </a:prstGeom>
            <a:solidFill>
              <a:srgbClr val="FFCC99"/>
            </a:solidFill>
            <a:ln w="9525">
              <a:solidFill>
                <a:srgbClr val="CC66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>
                <a:lnSpc>
                  <a:spcPct val="120000"/>
                </a:lnSpc>
                <a:spcBef>
                  <a:spcPct val="10000"/>
                </a:spcBef>
                <a:buClr>
                  <a:srgbClr val="09136F"/>
                </a:buClr>
                <a:buFont typeface="Wingdings" pitchFamily="2" charset="2"/>
                <a:buChar char="q"/>
              </a:pPr>
              <a:endParaRPr lang="ko-KR" altLang="ko-KR" sz="2400" b="0">
                <a:latin typeface="새굴림" pitchFamily="18" charset="-127"/>
                <a:ea typeface="새굴림" pitchFamily="18" charset="-127"/>
              </a:endParaRPr>
            </a:p>
          </p:txBody>
        </p:sp>
        <p:sp>
          <p:nvSpPr>
            <p:cNvPr id="10" name="Text Box 15"/>
            <p:cNvSpPr txBox="1">
              <a:spLocks noChangeArrowheads="1"/>
            </p:cNvSpPr>
            <p:nvPr/>
          </p:nvSpPr>
          <p:spPr bwMode="auto">
            <a:xfrm>
              <a:off x="4752" y="995"/>
              <a:ext cx="336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lnSpc>
                  <a:spcPct val="120000"/>
                </a:lnSpc>
                <a:spcBef>
                  <a:spcPct val="50000"/>
                </a:spcBef>
                <a:buClr>
                  <a:srgbClr val="09136F"/>
                </a:buClr>
              </a:pPr>
              <a:r>
                <a:rPr lang="en-US" altLang="ko-KR" sz="1600">
                  <a:latin typeface="Courier" charset="0"/>
                  <a:ea typeface="새굴림" pitchFamily="18" charset="-127"/>
                </a:rPr>
                <a:t>DB</a:t>
              </a:r>
            </a:p>
          </p:txBody>
        </p:sp>
        <p:sp>
          <p:nvSpPr>
            <p:cNvPr id="11" name="Text Box 17"/>
            <p:cNvSpPr txBox="1">
              <a:spLocks noChangeArrowheads="1"/>
            </p:cNvSpPr>
            <p:nvPr/>
          </p:nvSpPr>
          <p:spPr bwMode="auto">
            <a:xfrm>
              <a:off x="1824" y="1507"/>
              <a:ext cx="912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lnSpc>
                  <a:spcPct val="120000"/>
                </a:lnSpc>
                <a:spcBef>
                  <a:spcPct val="50000"/>
                </a:spcBef>
                <a:buClr>
                  <a:srgbClr val="09136F"/>
                </a:buClr>
              </a:pPr>
              <a:r>
                <a:rPr lang="en-US" altLang="ko-KR" sz="1600">
                  <a:latin typeface="Courier" charset="0"/>
                  <a:ea typeface="굴림" pitchFamily="50" charset="-127"/>
                </a:rPr>
                <a:t>Account</a:t>
              </a:r>
            </a:p>
          </p:txBody>
        </p:sp>
        <p:cxnSp>
          <p:nvCxnSpPr>
            <p:cNvPr id="12" name="AutoShape 18"/>
            <p:cNvCxnSpPr>
              <a:cxnSpLocks noChangeShapeType="1"/>
              <a:stCxn id="7" idx="3"/>
              <a:endCxn id="6" idx="3"/>
            </p:cNvCxnSpPr>
            <p:nvPr/>
          </p:nvCxnSpPr>
          <p:spPr bwMode="auto">
            <a:xfrm flipH="1" flipV="1">
              <a:off x="1728" y="1044"/>
              <a:ext cx="112" cy="9"/>
            </a:xfrm>
            <a:prstGeom prst="straightConnector1">
              <a:avLst/>
            </a:prstGeom>
            <a:noFill/>
            <a:ln w="9525">
              <a:noFill/>
              <a:round/>
              <a:headEnd/>
              <a:tailEnd type="triangle" w="med" len="med"/>
            </a:ln>
          </p:spPr>
        </p:cxnSp>
        <p:sp>
          <p:nvSpPr>
            <p:cNvPr id="13" name="AutoShape 11"/>
            <p:cNvSpPr>
              <a:spLocks noChangeArrowheads="1"/>
            </p:cNvSpPr>
            <p:nvPr/>
          </p:nvSpPr>
          <p:spPr bwMode="auto">
            <a:xfrm>
              <a:off x="2400" y="899"/>
              <a:ext cx="1248" cy="290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4" name="AutoShape 16"/>
            <p:cNvSpPr>
              <a:spLocks noChangeArrowheads="1"/>
            </p:cNvSpPr>
            <p:nvPr/>
          </p:nvSpPr>
          <p:spPr bwMode="auto">
            <a:xfrm>
              <a:off x="1584" y="1475"/>
              <a:ext cx="1008" cy="290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cxnSp>
          <p:nvCxnSpPr>
            <p:cNvPr id="15" name="AutoShape 19"/>
            <p:cNvCxnSpPr>
              <a:cxnSpLocks noChangeShapeType="1"/>
              <a:stCxn id="6" idx="3"/>
              <a:endCxn id="13" idx="1"/>
            </p:cNvCxnSpPr>
            <p:nvPr/>
          </p:nvCxnSpPr>
          <p:spPr bwMode="auto">
            <a:xfrm>
              <a:off x="1728" y="1044"/>
              <a:ext cx="672" cy="1"/>
            </a:xfrm>
            <a:prstGeom prst="straightConnector1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</p:spPr>
        </p:cxnSp>
        <p:cxnSp>
          <p:nvCxnSpPr>
            <p:cNvPr id="16" name="AutoShape 20"/>
            <p:cNvCxnSpPr>
              <a:cxnSpLocks noChangeShapeType="1"/>
              <a:stCxn id="6" idx="2"/>
              <a:endCxn id="14" idx="1"/>
            </p:cNvCxnSpPr>
            <p:nvPr/>
          </p:nvCxnSpPr>
          <p:spPr bwMode="auto">
            <a:xfrm rot="16200000" flipH="1">
              <a:off x="1128" y="1164"/>
              <a:ext cx="431" cy="480"/>
            </a:xfrm>
            <a:prstGeom prst="bentConnector2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7" name="AutoShape 21"/>
            <p:cNvCxnSpPr>
              <a:cxnSpLocks noChangeShapeType="1"/>
              <a:stCxn id="13" idx="2"/>
              <a:endCxn id="14" idx="3"/>
            </p:cNvCxnSpPr>
            <p:nvPr/>
          </p:nvCxnSpPr>
          <p:spPr bwMode="auto">
            <a:xfrm rot="5400000">
              <a:off x="2592" y="1188"/>
              <a:ext cx="431" cy="432"/>
            </a:xfrm>
            <a:prstGeom prst="bentConnector2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8" name="Text Box 22"/>
            <p:cNvSpPr txBox="1">
              <a:spLocks noChangeArrowheads="1"/>
            </p:cNvSpPr>
            <p:nvPr/>
          </p:nvSpPr>
          <p:spPr bwMode="auto">
            <a:xfrm>
              <a:off x="1872" y="851"/>
              <a:ext cx="480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lnSpc>
                  <a:spcPct val="120000"/>
                </a:lnSpc>
                <a:spcBef>
                  <a:spcPct val="50000"/>
                </a:spcBef>
                <a:buClr>
                  <a:srgbClr val="09136F"/>
                </a:buClr>
              </a:pPr>
              <a:r>
                <a:rPr lang="en-US" altLang="ko-KR" sz="1600" b="0">
                  <a:latin typeface="새굴림" pitchFamily="18" charset="-127"/>
                  <a:ea typeface="새굴림" pitchFamily="18" charset="-127"/>
                </a:rPr>
                <a:t>uses</a:t>
              </a:r>
            </a:p>
          </p:txBody>
        </p:sp>
        <p:sp>
          <p:nvSpPr>
            <p:cNvPr id="19" name="Text Box 23"/>
            <p:cNvSpPr txBox="1">
              <a:spLocks noChangeArrowheads="1"/>
            </p:cNvSpPr>
            <p:nvPr/>
          </p:nvSpPr>
          <p:spPr bwMode="auto">
            <a:xfrm>
              <a:off x="576" y="1283"/>
              <a:ext cx="768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lnSpc>
                  <a:spcPct val="120000"/>
                </a:lnSpc>
                <a:spcBef>
                  <a:spcPct val="50000"/>
                </a:spcBef>
                <a:buClr>
                  <a:srgbClr val="09136F"/>
                </a:buClr>
              </a:pPr>
              <a:r>
                <a:rPr lang="en-US" altLang="ko-KR" sz="1600" b="0">
                  <a:latin typeface="새굴림" pitchFamily="18" charset="-127"/>
                  <a:ea typeface="새굴림" pitchFamily="18" charset="-127"/>
                </a:rPr>
                <a:t>handles</a:t>
              </a:r>
            </a:p>
          </p:txBody>
        </p:sp>
        <p:sp>
          <p:nvSpPr>
            <p:cNvPr id="20" name="Text Box 24"/>
            <p:cNvSpPr txBox="1">
              <a:spLocks noChangeArrowheads="1"/>
            </p:cNvSpPr>
            <p:nvPr/>
          </p:nvSpPr>
          <p:spPr bwMode="auto">
            <a:xfrm>
              <a:off x="3024" y="1283"/>
              <a:ext cx="768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lnSpc>
                  <a:spcPct val="120000"/>
                </a:lnSpc>
                <a:spcBef>
                  <a:spcPct val="50000"/>
                </a:spcBef>
                <a:buClr>
                  <a:srgbClr val="09136F"/>
                </a:buClr>
              </a:pPr>
              <a:r>
                <a:rPr lang="en-US" altLang="ko-KR" sz="1600" b="0">
                  <a:latin typeface="새굴림" pitchFamily="18" charset="-127"/>
                  <a:ea typeface="새굴림" pitchFamily="18" charset="-127"/>
                </a:rPr>
                <a:t>handles</a:t>
              </a:r>
            </a:p>
          </p:txBody>
        </p:sp>
        <p:cxnSp>
          <p:nvCxnSpPr>
            <p:cNvPr id="21" name="AutoShape 25"/>
            <p:cNvCxnSpPr>
              <a:cxnSpLocks noChangeShapeType="1"/>
              <a:stCxn id="13" idx="3"/>
              <a:endCxn id="9" idx="2"/>
            </p:cNvCxnSpPr>
            <p:nvPr/>
          </p:nvCxnSpPr>
          <p:spPr bwMode="auto">
            <a:xfrm>
              <a:off x="3648" y="1044"/>
              <a:ext cx="912" cy="32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</p:spPr>
        </p:cxnSp>
        <p:sp>
          <p:nvSpPr>
            <p:cNvPr id="22" name="Text Box 29"/>
            <p:cNvSpPr txBox="1">
              <a:spLocks noChangeArrowheads="1"/>
            </p:cNvSpPr>
            <p:nvPr/>
          </p:nvSpPr>
          <p:spPr bwMode="auto">
            <a:xfrm>
              <a:off x="3792" y="851"/>
              <a:ext cx="768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lnSpc>
                  <a:spcPct val="120000"/>
                </a:lnSpc>
                <a:spcBef>
                  <a:spcPct val="50000"/>
                </a:spcBef>
                <a:buClr>
                  <a:srgbClr val="09136F"/>
                </a:buClr>
              </a:pPr>
              <a:r>
                <a:rPr lang="en-US" altLang="ko-KR" sz="1600" b="0">
                  <a:latin typeface="새굴림" pitchFamily="18" charset="-127"/>
                  <a:ea typeface="새굴림" pitchFamily="18" charset="-127"/>
                </a:rPr>
                <a:t>persists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XP </a:t>
            </a:r>
            <a:r>
              <a:rPr lang="ko-KR" altLang="en-US"/>
              <a:t>선택 기준</a:t>
            </a:r>
          </a:p>
        </p:txBody>
      </p:sp>
      <p:sp>
        <p:nvSpPr>
          <p:cNvPr id="585731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짧은 개발 기간</a:t>
            </a:r>
          </a:p>
          <a:p>
            <a:pPr lvl="1"/>
            <a:r>
              <a:rPr lang="en-US" altLang="ko-KR"/>
              <a:t>8</a:t>
            </a:r>
            <a:r>
              <a:rPr lang="ko-KR" altLang="en-US"/>
              <a:t>개월 </a:t>
            </a:r>
            <a:r>
              <a:rPr lang="en-US" altLang="ko-KR"/>
              <a:t>-&gt; 5</a:t>
            </a:r>
            <a:r>
              <a:rPr lang="ko-KR" altLang="en-US"/>
              <a:t>개월</a:t>
            </a:r>
          </a:p>
          <a:p>
            <a:pPr lvl="1"/>
            <a:r>
              <a:rPr lang="ko-KR" altLang="en-US"/>
              <a:t>철저한 테스트</a:t>
            </a:r>
            <a:r>
              <a:rPr lang="en-US" altLang="ko-KR"/>
              <a:t>/</a:t>
            </a:r>
            <a:r>
              <a:rPr lang="ko-KR" altLang="en-US"/>
              <a:t>코드리뷰로 시스템 안정성 확보</a:t>
            </a:r>
          </a:p>
          <a:p>
            <a:r>
              <a:rPr lang="ko-KR" altLang="en-US"/>
              <a:t>불명확한 시스템 명세</a:t>
            </a:r>
          </a:p>
          <a:p>
            <a:pPr lvl="1"/>
            <a:r>
              <a:rPr lang="ko-KR" altLang="en-US"/>
              <a:t>빠른 반복</a:t>
            </a:r>
            <a:r>
              <a:rPr lang="en-US" altLang="ko-KR"/>
              <a:t>(iteration) </a:t>
            </a:r>
            <a:r>
              <a:rPr lang="ko-KR" altLang="en-US"/>
              <a:t>필요</a:t>
            </a:r>
          </a:p>
          <a:p>
            <a:pPr lvl="1"/>
            <a:r>
              <a:rPr lang="ko-KR" altLang="en-US"/>
              <a:t>사용자의 </a:t>
            </a:r>
            <a:r>
              <a:rPr lang="en-US" altLang="ko-KR"/>
              <a:t>feedback </a:t>
            </a:r>
            <a:r>
              <a:rPr lang="ko-KR" altLang="en-US"/>
              <a:t>중요</a:t>
            </a:r>
          </a:p>
          <a:p>
            <a:pPr lvl="1"/>
            <a:r>
              <a:rPr lang="ko-KR" altLang="en-US"/>
              <a:t>단계적인 접근방법 필요</a:t>
            </a:r>
          </a:p>
          <a:p>
            <a:r>
              <a:rPr lang="ko-KR" altLang="en-US"/>
              <a:t>개발팀 문제점</a:t>
            </a:r>
          </a:p>
          <a:p>
            <a:pPr lvl="1"/>
            <a:r>
              <a:rPr lang="ko-KR" altLang="en-US"/>
              <a:t>시스템 이해도 부족</a:t>
            </a:r>
          </a:p>
          <a:p>
            <a:pPr lvl="1"/>
            <a:r>
              <a:rPr lang="ko-KR" altLang="en-US"/>
              <a:t>신입 초급엔지니어 </a:t>
            </a:r>
            <a:r>
              <a:rPr lang="en-US" altLang="ko-KR"/>
              <a:t>3</a:t>
            </a:r>
            <a:r>
              <a:rPr lang="ko-KR" altLang="en-US"/>
              <a:t>명의 기술적 약점</a:t>
            </a:r>
          </a:p>
          <a:p>
            <a:r>
              <a:rPr lang="ko-KR" altLang="en-US"/>
              <a:t>결론</a:t>
            </a:r>
          </a:p>
          <a:p>
            <a:pPr lvl="1"/>
            <a:r>
              <a:rPr lang="ko-KR" altLang="en-US"/>
              <a:t>체계적인 개발보다는 상황에 정확히 대응하는 개발방법 필요</a:t>
            </a:r>
          </a:p>
          <a:p>
            <a:pPr lvl="1"/>
            <a:r>
              <a:rPr lang="ko-KR" altLang="en-US"/>
              <a:t>기술 및 설계문서보다는 소스코드 중심의 개발 방법 선택</a:t>
            </a:r>
          </a:p>
        </p:txBody>
      </p:sp>
    </p:spTree>
  </p:cSld>
  <p:clrMapOvr>
    <a:masterClrMapping/>
  </p:clrMapOvr>
  <p:transition spd="med">
    <p:fade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75" y="581025"/>
            <a:ext cx="8496300" cy="598488"/>
          </a:xfrm>
        </p:spPr>
        <p:txBody>
          <a:bodyPr/>
          <a:lstStyle/>
          <a:p>
            <a:r>
              <a:rPr lang="ko-KR" altLang="en-US" dirty="0" smtClean="0"/>
              <a:t>간단한 모의 객체 활용 예제 </a:t>
            </a:r>
            <a:r>
              <a:rPr lang="en-US" altLang="ko-KR" dirty="0" smtClean="0">
                <a:latin typeface="Arial" pitchFamily="34" charset="0"/>
              </a:rPr>
              <a:t>–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계좌이체 테스트 </a:t>
            </a:r>
            <a:r>
              <a:rPr lang="en-US" altLang="ko-KR" dirty="0" smtClean="0"/>
              <a:t>(2/5)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ko-KR" dirty="0" smtClean="0"/>
              <a:t>Account.java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en-US" altLang="ko-KR" dirty="0" smtClean="0"/>
              <a:t>AccountManager.java</a:t>
            </a:r>
          </a:p>
          <a:p>
            <a:pPr lvl="1" eaLnBrk="1" hangingPunct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2620" y="1649427"/>
            <a:ext cx="5627077" cy="3231654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 w="9525">
            <a:solidFill>
              <a:schemeClr val="accent4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/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public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class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Account {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private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String </a:t>
            </a:r>
            <a:r>
              <a:rPr lang="en-US" altLang="ko-KR" sz="1200" b="0" dirty="0" err="1">
                <a:solidFill>
                  <a:srgbClr val="0000C0"/>
                </a:solidFill>
                <a:latin typeface="Courier New" pitchFamily="49" charset="0"/>
              </a:rPr>
              <a:t>accountId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; </a:t>
            </a:r>
            <a:r>
              <a:rPr lang="en-US" altLang="ko-KR" sz="1200" b="0" dirty="0">
                <a:solidFill>
                  <a:srgbClr val="3F7F5F"/>
                </a:solidFill>
                <a:latin typeface="Courier New" pitchFamily="49" charset="0"/>
              </a:rPr>
              <a:t>// </a:t>
            </a:r>
            <a:r>
              <a:rPr lang="ko-KR" altLang="en-US" sz="1200" b="0" dirty="0">
                <a:solidFill>
                  <a:srgbClr val="3F7F5F"/>
                </a:solidFill>
                <a:latin typeface="Courier New" pitchFamily="49" charset="0"/>
              </a:rPr>
              <a:t>계좌아이디 </a:t>
            </a:r>
            <a:endParaRPr lang="ko-KR" altLang="en-US" sz="1200" b="0" dirty="0">
              <a:latin typeface="Courier New" pitchFamily="49" charset="0"/>
            </a:endParaRPr>
          </a:p>
          <a:p>
            <a:pPr algn="l"/>
            <a:r>
              <a:rPr lang="ko-KR" altLang="en-US" sz="1200" b="0" dirty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private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long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200" b="0" dirty="0">
                <a:solidFill>
                  <a:srgbClr val="0000C0"/>
                </a:solidFill>
                <a:latin typeface="Courier New" pitchFamily="49" charset="0"/>
              </a:rPr>
              <a:t>balance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; </a:t>
            </a:r>
            <a:r>
              <a:rPr lang="en-US" altLang="ko-KR" sz="1200" b="0" dirty="0">
                <a:solidFill>
                  <a:srgbClr val="3F7F5F"/>
                </a:solidFill>
                <a:latin typeface="Courier New" pitchFamily="49" charset="0"/>
              </a:rPr>
              <a:t>// </a:t>
            </a:r>
            <a:r>
              <a:rPr lang="ko-KR" altLang="en-US" sz="1200" b="0" dirty="0">
                <a:solidFill>
                  <a:srgbClr val="3F7F5F"/>
                </a:solidFill>
                <a:latin typeface="Courier New" pitchFamily="49" charset="0"/>
              </a:rPr>
              <a:t>잔액</a:t>
            </a:r>
            <a:endParaRPr lang="ko-KR" altLang="en-US" sz="1200" b="0" dirty="0">
              <a:latin typeface="Courier New" pitchFamily="49" charset="0"/>
            </a:endParaRPr>
          </a:p>
          <a:p>
            <a:pPr algn="l"/>
            <a:r>
              <a:rPr lang="ko-KR" altLang="en-US" sz="1200" b="0" dirty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public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Account(String 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accountId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long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initialBalance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) {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  </a:t>
            </a:r>
            <a:r>
              <a:rPr lang="en-US" altLang="ko-KR" sz="1200" dirty="0" err="1">
                <a:solidFill>
                  <a:srgbClr val="7F0055"/>
                </a:solidFill>
                <a:latin typeface="Courier New" pitchFamily="49" charset="0"/>
              </a:rPr>
              <a:t>this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.</a:t>
            </a:r>
            <a:r>
              <a:rPr lang="en-US" altLang="ko-KR" sz="1200" b="0" dirty="0" err="1">
                <a:solidFill>
                  <a:srgbClr val="0000C0"/>
                </a:solidFill>
                <a:latin typeface="Courier New" pitchFamily="49" charset="0"/>
              </a:rPr>
              <a:t>accountId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= 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accountId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; </a:t>
            </a:r>
            <a:r>
              <a:rPr lang="en-US" altLang="ko-KR" sz="1200" dirty="0" err="1">
                <a:solidFill>
                  <a:srgbClr val="7F0055"/>
                </a:solidFill>
                <a:latin typeface="Courier New" pitchFamily="49" charset="0"/>
              </a:rPr>
              <a:t>this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.</a:t>
            </a:r>
            <a:r>
              <a:rPr lang="en-US" altLang="ko-KR" sz="1200" b="0" dirty="0" err="1">
                <a:solidFill>
                  <a:srgbClr val="0000C0"/>
                </a:solidFill>
                <a:latin typeface="Courier New" pitchFamily="49" charset="0"/>
              </a:rPr>
              <a:t>balance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= 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initialBalance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;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}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    public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void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debit(</a:t>
            </a:r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long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amount) {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en-US" altLang="ko-KR" sz="1200" dirty="0" err="1">
                <a:solidFill>
                  <a:srgbClr val="7F0055"/>
                </a:solidFill>
                <a:latin typeface="Courier New" pitchFamily="49" charset="0"/>
              </a:rPr>
              <a:t>this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.</a:t>
            </a:r>
            <a:r>
              <a:rPr lang="en-US" altLang="ko-KR" sz="1200" b="0" dirty="0" err="1">
                <a:solidFill>
                  <a:srgbClr val="0000C0"/>
                </a:solidFill>
                <a:latin typeface="Courier New" pitchFamily="49" charset="0"/>
              </a:rPr>
              <a:t>balance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-= amount;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}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    public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void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credit(</a:t>
            </a:r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long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amount) {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en-US" altLang="ko-KR" sz="1200" dirty="0" err="1">
                <a:solidFill>
                  <a:srgbClr val="7F0055"/>
                </a:solidFill>
                <a:latin typeface="Courier New" pitchFamily="49" charset="0"/>
              </a:rPr>
              <a:t>this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.</a:t>
            </a:r>
            <a:r>
              <a:rPr lang="en-US" altLang="ko-KR" sz="1200" b="0" dirty="0" err="1">
                <a:solidFill>
                  <a:srgbClr val="0000C0"/>
                </a:solidFill>
                <a:latin typeface="Courier New" pitchFamily="49" charset="0"/>
              </a:rPr>
              <a:t>balance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+= amount;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}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public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long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getBalance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() {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return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200" dirty="0" err="1">
                <a:solidFill>
                  <a:srgbClr val="7F0055"/>
                </a:solidFill>
                <a:latin typeface="Courier New" pitchFamily="49" charset="0"/>
              </a:rPr>
              <a:t>this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.</a:t>
            </a:r>
            <a:r>
              <a:rPr lang="en-US" altLang="ko-KR" sz="1200" b="0" dirty="0" err="1">
                <a:solidFill>
                  <a:srgbClr val="0000C0"/>
                </a:solidFill>
                <a:latin typeface="Courier New" pitchFamily="49" charset="0"/>
              </a:rPr>
              <a:t>balance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;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}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659437" y="5730894"/>
            <a:ext cx="5627077" cy="830997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 w="9525">
            <a:solidFill>
              <a:schemeClr val="accent4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/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public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interface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AccountManager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{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Account 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findAccountForUser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(String 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userId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);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    void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updateAccount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(Account 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account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);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75" y="581025"/>
            <a:ext cx="8458200" cy="598488"/>
          </a:xfrm>
        </p:spPr>
        <p:txBody>
          <a:bodyPr/>
          <a:lstStyle/>
          <a:p>
            <a:r>
              <a:rPr lang="ko-KR" altLang="en-US" dirty="0" smtClean="0"/>
              <a:t>간단한 모의 객체 활용 예제 </a:t>
            </a:r>
            <a:r>
              <a:rPr lang="en-US" altLang="ko-KR" dirty="0" smtClean="0">
                <a:latin typeface="Arial" pitchFamily="34" charset="0"/>
              </a:rPr>
              <a:t>–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계좌이체 테스트 </a:t>
            </a:r>
            <a:r>
              <a:rPr lang="en-US" altLang="ko-KR" dirty="0" smtClean="0"/>
              <a:t>(3/5)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10000"/>
          </a:bodyPr>
          <a:lstStyle/>
          <a:p>
            <a:pPr eaLnBrk="1" hangingPunct="1"/>
            <a:r>
              <a:rPr lang="en-US" altLang="ko-KR" dirty="0" smtClean="0"/>
              <a:t>AccountService.java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dirty="0" smtClean="0"/>
              <a:t>상황</a:t>
            </a:r>
          </a:p>
          <a:p>
            <a:pPr lvl="1" eaLnBrk="1" hangingPunct="1"/>
            <a:r>
              <a:rPr lang="en-US" altLang="ko-KR" dirty="0" smtClean="0">
                <a:solidFill>
                  <a:srgbClr val="000000"/>
                </a:solidFill>
              </a:rPr>
              <a:t>transfer() </a:t>
            </a:r>
            <a:r>
              <a:rPr lang="ko-KR" altLang="en-US" dirty="0" err="1" smtClean="0">
                <a:solidFill>
                  <a:srgbClr val="000000"/>
                </a:solidFill>
              </a:rPr>
              <a:t>메서드의</a:t>
            </a:r>
            <a:r>
              <a:rPr lang="ko-KR" altLang="en-US" dirty="0" smtClean="0">
                <a:solidFill>
                  <a:srgbClr val="000000"/>
                </a:solidFill>
              </a:rPr>
              <a:t> 단위 테스트 수행하고자 함 </a:t>
            </a:r>
          </a:p>
          <a:p>
            <a:pPr lvl="1" eaLnBrk="1" hangingPunct="1"/>
            <a:r>
              <a:rPr lang="en-US" altLang="ko-KR" b="1" u="sng" dirty="0" err="1" smtClean="0">
                <a:solidFill>
                  <a:srgbClr val="0000FF"/>
                </a:solidFill>
              </a:rPr>
              <a:t>AccountManager</a:t>
            </a:r>
            <a:r>
              <a:rPr lang="en-US" altLang="ko-KR" b="1" u="sng" dirty="0" smtClean="0">
                <a:solidFill>
                  <a:srgbClr val="0000FF"/>
                </a:solidFill>
              </a:rPr>
              <a:t> </a:t>
            </a:r>
            <a:r>
              <a:rPr lang="ko-KR" altLang="en-US" b="1" u="sng" dirty="0" smtClean="0">
                <a:solidFill>
                  <a:srgbClr val="0000FF"/>
                </a:solidFill>
              </a:rPr>
              <a:t>인터페이스가 </a:t>
            </a:r>
            <a:r>
              <a:rPr lang="ko-KR" altLang="en-US" b="1" u="sng" dirty="0" err="1" smtClean="0">
                <a:solidFill>
                  <a:srgbClr val="0000FF"/>
                </a:solidFill>
              </a:rPr>
              <a:t>미구현</a:t>
            </a:r>
            <a:r>
              <a:rPr lang="ko-KR" altLang="en-US" b="1" u="sng" dirty="0" smtClean="0">
                <a:solidFill>
                  <a:srgbClr val="0000FF"/>
                </a:solidFill>
              </a:rPr>
              <a:t> 상태</a:t>
            </a:r>
            <a:r>
              <a:rPr lang="ko-KR" altLang="en-US" dirty="0" smtClean="0"/>
              <a:t>이며</a:t>
            </a:r>
            <a:r>
              <a:rPr lang="en-US" altLang="ko-KR" dirty="0" smtClean="0">
                <a:solidFill>
                  <a:srgbClr val="000000"/>
                </a:solidFill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</a:rPr>
              <a:t>수행할 기능을 정의한 인터페이스가 제공되어 있음</a:t>
            </a:r>
          </a:p>
          <a:p>
            <a:pPr lvl="1" eaLnBrk="1" hangingPunct="1"/>
            <a:r>
              <a:rPr lang="en-US" altLang="ko-KR" dirty="0" err="1" smtClean="0">
                <a:solidFill>
                  <a:srgbClr val="000000"/>
                </a:solidFill>
              </a:rPr>
              <a:t>AccountManager</a:t>
            </a:r>
            <a:r>
              <a:rPr lang="ko-KR" altLang="en-US" dirty="0" smtClean="0">
                <a:solidFill>
                  <a:srgbClr val="000000"/>
                </a:solidFill>
              </a:rPr>
              <a:t>의 기능을 대신할 </a:t>
            </a:r>
            <a:r>
              <a:rPr lang="en-US" altLang="ko-KR" dirty="0" smtClean="0">
                <a:solidFill>
                  <a:srgbClr val="000000"/>
                </a:solidFill>
              </a:rPr>
              <a:t>Mock Object</a:t>
            </a:r>
            <a:r>
              <a:rPr lang="ko-KR" altLang="en-US" dirty="0" smtClean="0">
                <a:solidFill>
                  <a:srgbClr val="000000"/>
                </a:solidFill>
              </a:rPr>
              <a:t>를 생성하여 이체 테스트를 수행하기로 함</a:t>
            </a:r>
          </a:p>
        </p:txBody>
      </p:sp>
      <p:sp>
        <p:nvSpPr>
          <p:cNvPr id="6" name="Rectangle 29"/>
          <p:cNvSpPr>
            <a:spLocks noChangeArrowheads="1"/>
          </p:cNvSpPr>
          <p:nvPr/>
        </p:nvSpPr>
        <p:spPr bwMode="auto">
          <a:xfrm>
            <a:off x="818429" y="1709747"/>
            <a:ext cx="7244862" cy="3132138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 w="9525">
            <a:solidFill>
              <a:schemeClr val="accent4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/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public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class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AccountService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{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private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AccountManager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200" b="0" dirty="0" err="1">
                <a:solidFill>
                  <a:srgbClr val="0000C0"/>
                </a:solidFill>
                <a:latin typeface="Courier New" pitchFamily="49" charset="0"/>
              </a:rPr>
              <a:t>accountManager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;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public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void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setAccountManager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AccountManager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manager) {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en-US" altLang="ko-KR" sz="1200" dirty="0" err="1">
                <a:solidFill>
                  <a:srgbClr val="7F0055"/>
                </a:solidFill>
                <a:latin typeface="Courier New" pitchFamily="49" charset="0"/>
              </a:rPr>
              <a:t>this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.</a:t>
            </a:r>
            <a:r>
              <a:rPr lang="en-US" altLang="ko-KR" sz="1200" b="0" dirty="0" err="1">
                <a:solidFill>
                  <a:srgbClr val="0000C0"/>
                </a:solidFill>
                <a:latin typeface="Courier New" pitchFamily="49" charset="0"/>
              </a:rPr>
              <a:t>accountManager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= manager;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}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    public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void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transfer(String 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senderId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, String 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beneficiaryId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long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amount) {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    Account sender = </a:t>
            </a:r>
            <a:r>
              <a:rPr lang="en-US" altLang="ko-KR" sz="1200" dirty="0" err="1">
                <a:solidFill>
                  <a:srgbClr val="7F0055"/>
                </a:solidFill>
                <a:latin typeface="Courier New" pitchFamily="49" charset="0"/>
              </a:rPr>
              <a:t>this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.</a:t>
            </a:r>
            <a:r>
              <a:rPr lang="en-US" altLang="ko-KR" sz="1200" b="0" dirty="0" err="1">
                <a:solidFill>
                  <a:srgbClr val="0000C0"/>
                </a:solidFill>
                <a:latin typeface="Courier New" pitchFamily="49" charset="0"/>
              </a:rPr>
              <a:t>accountManager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.findAccountForUser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senderId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);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    Account beneficiary = </a:t>
            </a:r>
            <a:r>
              <a:rPr lang="en-US" altLang="ko-KR" sz="1200" dirty="0" err="1">
                <a:solidFill>
                  <a:srgbClr val="7F0055"/>
                </a:solidFill>
                <a:latin typeface="Courier New" pitchFamily="49" charset="0"/>
              </a:rPr>
              <a:t>this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.</a:t>
            </a:r>
            <a:r>
              <a:rPr lang="en-US" altLang="ko-KR" sz="1200" b="0" dirty="0" err="1">
                <a:solidFill>
                  <a:srgbClr val="0000C0"/>
                </a:solidFill>
                <a:latin typeface="Courier New" pitchFamily="49" charset="0"/>
              </a:rPr>
              <a:t>accountManager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.findAccountForUser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beneficiaryId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);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sender.debit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(amount);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beneficiary.credit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(amount);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en-US" altLang="ko-KR" sz="1200" dirty="0" err="1">
                <a:solidFill>
                  <a:srgbClr val="7F0055"/>
                </a:solidFill>
                <a:latin typeface="Courier New" pitchFamily="49" charset="0"/>
              </a:rPr>
              <a:t>this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.</a:t>
            </a:r>
            <a:r>
              <a:rPr lang="en-US" altLang="ko-KR" sz="1200" b="0" dirty="0" err="1">
                <a:solidFill>
                  <a:srgbClr val="0000C0"/>
                </a:solidFill>
                <a:latin typeface="Courier New" pitchFamily="49" charset="0"/>
              </a:rPr>
              <a:t>accountManager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.updateAccount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(sender);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en-US" altLang="ko-KR" sz="1200" dirty="0" err="1">
                <a:solidFill>
                  <a:srgbClr val="7F0055"/>
                </a:solidFill>
                <a:latin typeface="Courier New" pitchFamily="49" charset="0"/>
              </a:rPr>
              <a:t>this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.</a:t>
            </a:r>
            <a:r>
              <a:rPr lang="en-US" altLang="ko-KR" sz="1200" b="0" dirty="0" err="1">
                <a:solidFill>
                  <a:srgbClr val="0000C0"/>
                </a:solidFill>
                <a:latin typeface="Courier New" pitchFamily="49" charset="0"/>
              </a:rPr>
              <a:t>accountManager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.updateAccount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(beneficiary);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}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74" y="581025"/>
            <a:ext cx="8220075" cy="598488"/>
          </a:xfrm>
        </p:spPr>
        <p:txBody>
          <a:bodyPr/>
          <a:lstStyle/>
          <a:p>
            <a:r>
              <a:rPr lang="ko-KR" altLang="en-US" dirty="0" smtClean="0"/>
              <a:t>간단한 모의 객체 활용 예제 </a:t>
            </a:r>
            <a:r>
              <a:rPr lang="en-US" altLang="ko-KR" dirty="0" smtClean="0">
                <a:latin typeface="Arial" pitchFamily="34" charset="0"/>
              </a:rPr>
              <a:t>–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계좌이체 테스트 </a:t>
            </a:r>
            <a:r>
              <a:rPr lang="en-US" altLang="ko-KR" dirty="0" smtClean="0"/>
              <a:t>(4/5)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MockAccountManager.java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lvl="1" eaLnBrk="1" hangingPunct="1"/>
            <a:r>
              <a:rPr lang="en-US" altLang="ko-KR" dirty="0" err="1" smtClean="0"/>
              <a:t>AccountManager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implements</a:t>
            </a:r>
            <a:r>
              <a:rPr lang="ko-KR" altLang="en-US" dirty="0" smtClean="0"/>
              <a:t>하는 </a:t>
            </a:r>
            <a:r>
              <a:rPr lang="en-US" altLang="ko-KR" dirty="0" err="1" smtClean="0"/>
              <a:t>MockAccountManager</a:t>
            </a:r>
            <a:r>
              <a:rPr lang="ko-KR" altLang="en-US" dirty="0" smtClean="0"/>
              <a:t>를 작성</a:t>
            </a:r>
          </a:p>
          <a:p>
            <a:pPr lvl="1" eaLnBrk="1" hangingPunct="1"/>
            <a:r>
              <a:rPr lang="en-US" altLang="ko-KR" dirty="0" err="1" smtClean="0"/>
              <a:t>MockAccountManager</a:t>
            </a:r>
            <a:r>
              <a:rPr lang="ko-KR" altLang="en-US" dirty="0" smtClean="0"/>
              <a:t>에는 </a:t>
            </a:r>
            <a:r>
              <a:rPr lang="ko-KR" altLang="en-US" b="1" u="sng" dirty="0" smtClean="0">
                <a:solidFill>
                  <a:srgbClr val="0000FF"/>
                </a:solidFill>
              </a:rPr>
              <a:t>어떠한 비즈니스 로직</a:t>
            </a:r>
            <a:r>
              <a:rPr lang="en-US" altLang="ko-KR" b="1" u="sng" dirty="0" smtClean="0">
                <a:solidFill>
                  <a:srgbClr val="0000FF"/>
                </a:solidFill>
              </a:rPr>
              <a:t>(business logic)</a:t>
            </a:r>
            <a:r>
              <a:rPr lang="ko-KR" altLang="en-US" b="1" u="sng" dirty="0" smtClean="0">
                <a:solidFill>
                  <a:srgbClr val="0000FF"/>
                </a:solidFill>
              </a:rPr>
              <a:t>도 포함하고 있지 않으며</a:t>
            </a:r>
            <a:r>
              <a:rPr lang="en-US" altLang="ko-KR" dirty="0" smtClean="0"/>
              <a:t>, transfer method </a:t>
            </a:r>
            <a:r>
              <a:rPr lang="ko-KR" altLang="en-US" b="1" u="sng" dirty="0" smtClean="0">
                <a:solidFill>
                  <a:srgbClr val="0000FF"/>
                </a:solidFill>
              </a:rPr>
              <a:t>단위 테스트를 수행하기 위한 최소한의 기능을  제공함</a:t>
            </a:r>
            <a:r>
              <a:rPr lang="ko-KR" altLang="en-US" dirty="0" smtClean="0"/>
              <a:t> </a:t>
            </a:r>
          </a:p>
          <a:p>
            <a:endParaRPr lang="ko-KR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61660" y="1909773"/>
            <a:ext cx="7244862" cy="2308324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 w="9525">
            <a:solidFill>
              <a:schemeClr val="accent4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/>
            <a:r>
              <a:rPr lang="en-US" altLang="ko-KR" sz="1200">
                <a:solidFill>
                  <a:srgbClr val="7F0055"/>
                </a:solidFill>
                <a:latin typeface="Courier New" pitchFamily="49" charset="0"/>
              </a:rPr>
              <a:t>public</a:t>
            </a:r>
            <a:r>
              <a:rPr lang="en-US" altLang="ko-KR" sz="1200" b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200">
                <a:solidFill>
                  <a:srgbClr val="7F0055"/>
                </a:solidFill>
                <a:latin typeface="Courier New" pitchFamily="49" charset="0"/>
              </a:rPr>
              <a:t>class</a:t>
            </a:r>
            <a:r>
              <a:rPr lang="en-US" altLang="ko-KR" sz="1200" b="0">
                <a:solidFill>
                  <a:srgbClr val="000000"/>
                </a:solidFill>
                <a:latin typeface="Courier New" pitchFamily="49" charset="0"/>
              </a:rPr>
              <a:t> MockAccountManager </a:t>
            </a:r>
            <a:r>
              <a:rPr lang="en-US" altLang="ko-KR" sz="1200">
                <a:solidFill>
                  <a:srgbClr val="7F0055"/>
                </a:solidFill>
                <a:latin typeface="Courier New" pitchFamily="49" charset="0"/>
              </a:rPr>
              <a:t>implements</a:t>
            </a:r>
            <a:r>
              <a:rPr lang="en-US" altLang="ko-KR" sz="1200">
                <a:solidFill>
                  <a:srgbClr val="000000"/>
                </a:solidFill>
                <a:latin typeface="Courier New" pitchFamily="49" charset="0"/>
              </a:rPr>
              <a:t> AccountManager</a:t>
            </a:r>
            <a:r>
              <a:rPr lang="en-US" altLang="ko-KR" sz="1200" b="0">
                <a:solidFill>
                  <a:srgbClr val="000000"/>
                </a:solidFill>
                <a:latin typeface="Courier New" pitchFamily="49" charset="0"/>
              </a:rPr>
              <a:t> {</a:t>
            </a:r>
            <a:endParaRPr lang="en-US" altLang="ko-KR" sz="1200" b="0">
              <a:latin typeface="Courier New" pitchFamily="49" charset="0"/>
            </a:endParaRPr>
          </a:p>
          <a:p>
            <a:pPr algn="l"/>
            <a:r>
              <a:rPr lang="en-US" altLang="ko-KR" sz="1200">
                <a:solidFill>
                  <a:srgbClr val="7F0055"/>
                </a:solidFill>
                <a:latin typeface="Courier New" pitchFamily="49" charset="0"/>
              </a:rPr>
              <a:t>    private</a:t>
            </a:r>
            <a:r>
              <a:rPr lang="en-US" altLang="ko-KR" sz="1200" b="0">
                <a:solidFill>
                  <a:srgbClr val="000000"/>
                </a:solidFill>
                <a:latin typeface="Courier New" pitchFamily="49" charset="0"/>
              </a:rPr>
              <a:t> Hashtable </a:t>
            </a:r>
            <a:r>
              <a:rPr lang="en-US" altLang="ko-KR" sz="1200" b="0">
                <a:solidFill>
                  <a:srgbClr val="0000C0"/>
                </a:solidFill>
                <a:latin typeface="Courier New" pitchFamily="49" charset="0"/>
              </a:rPr>
              <a:t>accounts</a:t>
            </a:r>
            <a:r>
              <a:rPr lang="en-US" altLang="ko-KR" sz="1200" b="0">
                <a:solidFill>
                  <a:srgbClr val="000000"/>
                </a:solidFill>
                <a:latin typeface="Courier New" pitchFamily="49" charset="0"/>
              </a:rPr>
              <a:t> = </a:t>
            </a:r>
            <a:r>
              <a:rPr lang="en-US" altLang="ko-KR" sz="1200">
                <a:solidFill>
                  <a:srgbClr val="7F0055"/>
                </a:solidFill>
                <a:latin typeface="Courier New" pitchFamily="49" charset="0"/>
              </a:rPr>
              <a:t>new</a:t>
            </a:r>
            <a:r>
              <a:rPr lang="en-US" altLang="ko-KR" sz="1200" b="0">
                <a:solidFill>
                  <a:srgbClr val="000000"/>
                </a:solidFill>
                <a:latin typeface="Courier New" pitchFamily="49" charset="0"/>
              </a:rPr>
              <a:t> Hashtable();</a:t>
            </a:r>
            <a:endParaRPr lang="en-US" altLang="ko-KR" sz="1200" b="0">
              <a:latin typeface="Courier New" pitchFamily="49" charset="0"/>
            </a:endParaRPr>
          </a:p>
          <a:p>
            <a:pPr algn="l"/>
            <a:r>
              <a:rPr lang="en-US" altLang="ko-KR" sz="1200">
                <a:solidFill>
                  <a:srgbClr val="7F0055"/>
                </a:solidFill>
                <a:latin typeface="Courier New" pitchFamily="49" charset="0"/>
              </a:rPr>
              <a:t>    public</a:t>
            </a:r>
            <a:r>
              <a:rPr lang="en-US" altLang="ko-KR" sz="1200" b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200">
                <a:solidFill>
                  <a:srgbClr val="7F0055"/>
                </a:solidFill>
                <a:latin typeface="Courier New" pitchFamily="49" charset="0"/>
              </a:rPr>
              <a:t>void</a:t>
            </a:r>
            <a:r>
              <a:rPr lang="en-US" altLang="ko-KR" sz="1200" b="0">
                <a:solidFill>
                  <a:srgbClr val="000000"/>
                </a:solidFill>
                <a:latin typeface="Courier New" pitchFamily="49" charset="0"/>
              </a:rPr>
              <a:t> addAccount(String userId, Account account) {</a:t>
            </a:r>
            <a:endParaRPr lang="en-US" altLang="ko-KR" sz="1200" b="0">
              <a:latin typeface="Courier New" pitchFamily="49" charset="0"/>
            </a:endParaRPr>
          </a:p>
          <a:p>
            <a:pPr algn="l"/>
            <a:r>
              <a:rPr lang="en-US" altLang="ko-KR" sz="1200" b="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en-US" altLang="ko-KR" sz="1200">
                <a:solidFill>
                  <a:srgbClr val="7F0055"/>
                </a:solidFill>
                <a:latin typeface="Courier New" pitchFamily="49" charset="0"/>
              </a:rPr>
              <a:t>this</a:t>
            </a:r>
            <a:r>
              <a:rPr lang="en-US" altLang="ko-KR" sz="1200" b="0">
                <a:solidFill>
                  <a:srgbClr val="000000"/>
                </a:solidFill>
                <a:latin typeface="Courier New" pitchFamily="49" charset="0"/>
              </a:rPr>
              <a:t>.</a:t>
            </a:r>
            <a:r>
              <a:rPr lang="en-US" altLang="ko-KR" sz="1200" b="0">
                <a:solidFill>
                  <a:srgbClr val="0000C0"/>
                </a:solidFill>
                <a:latin typeface="Courier New" pitchFamily="49" charset="0"/>
              </a:rPr>
              <a:t>accounts</a:t>
            </a:r>
            <a:r>
              <a:rPr lang="en-US" altLang="ko-KR" sz="1200" b="0">
                <a:solidFill>
                  <a:srgbClr val="000000"/>
                </a:solidFill>
                <a:latin typeface="Courier New" pitchFamily="49" charset="0"/>
              </a:rPr>
              <a:t>.put(userId, account);</a:t>
            </a:r>
            <a:endParaRPr lang="en-US" altLang="ko-KR" sz="1200" b="0">
              <a:latin typeface="Courier New" pitchFamily="49" charset="0"/>
            </a:endParaRPr>
          </a:p>
          <a:p>
            <a:pPr algn="l"/>
            <a:r>
              <a:rPr lang="en-US" altLang="ko-KR" sz="1200" b="0">
                <a:solidFill>
                  <a:srgbClr val="000000"/>
                </a:solidFill>
                <a:latin typeface="Courier New" pitchFamily="49" charset="0"/>
              </a:rPr>
              <a:t>    }</a:t>
            </a:r>
            <a:endParaRPr lang="en-US" altLang="ko-KR" sz="1200" b="0">
              <a:latin typeface="Courier New" pitchFamily="49" charset="0"/>
            </a:endParaRPr>
          </a:p>
          <a:p>
            <a:pPr algn="l"/>
            <a:r>
              <a:rPr lang="en-US" altLang="ko-KR" sz="1200">
                <a:solidFill>
                  <a:srgbClr val="7F0055"/>
                </a:solidFill>
                <a:latin typeface="Courier New" pitchFamily="49" charset="0"/>
              </a:rPr>
              <a:t>    public</a:t>
            </a:r>
            <a:r>
              <a:rPr lang="en-US" altLang="ko-KR" sz="1200" b="0">
                <a:solidFill>
                  <a:srgbClr val="000000"/>
                </a:solidFill>
                <a:latin typeface="Courier New" pitchFamily="49" charset="0"/>
              </a:rPr>
              <a:t> Account findAccountForUser(String userId) {</a:t>
            </a:r>
            <a:endParaRPr lang="en-US" altLang="ko-KR" sz="1200" b="0">
              <a:latin typeface="Courier New" pitchFamily="49" charset="0"/>
            </a:endParaRPr>
          </a:p>
          <a:p>
            <a:pPr algn="l"/>
            <a:r>
              <a:rPr lang="en-US" altLang="ko-KR" sz="1200" b="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en-US" altLang="ko-KR" sz="1200">
                <a:solidFill>
                  <a:srgbClr val="7F0055"/>
                </a:solidFill>
                <a:latin typeface="Courier New" pitchFamily="49" charset="0"/>
              </a:rPr>
              <a:t>return</a:t>
            </a:r>
            <a:r>
              <a:rPr lang="en-US" altLang="ko-KR" sz="1200" b="0">
                <a:solidFill>
                  <a:srgbClr val="000000"/>
                </a:solidFill>
                <a:latin typeface="Courier New" pitchFamily="49" charset="0"/>
              </a:rPr>
              <a:t> (Account) </a:t>
            </a:r>
            <a:r>
              <a:rPr lang="en-US" altLang="ko-KR" sz="1200">
                <a:solidFill>
                  <a:srgbClr val="7F0055"/>
                </a:solidFill>
                <a:latin typeface="Courier New" pitchFamily="49" charset="0"/>
              </a:rPr>
              <a:t>this</a:t>
            </a:r>
            <a:r>
              <a:rPr lang="en-US" altLang="ko-KR" sz="1200" b="0">
                <a:solidFill>
                  <a:srgbClr val="000000"/>
                </a:solidFill>
                <a:latin typeface="Courier New" pitchFamily="49" charset="0"/>
              </a:rPr>
              <a:t>.</a:t>
            </a:r>
            <a:r>
              <a:rPr lang="en-US" altLang="ko-KR" sz="1200" b="0">
                <a:solidFill>
                  <a:srgbClr val="0000C0"/>
                </a:solidFill>
                <a:latin typeface="Courier New" pitchFamily="49" charset="0"/>
              </a:rPr>
              <a:t>accounts</a:t>
            </a:r>
            <a:r>
              <a:rPr lang="en-US" altLang="ko-KR" sz="1200" b="0">
                <a:solidFill>
                  <a:srgbClr val="000000"/>
                </a:solidFill>
                <a:latin typeface="Courier New" pitchFamily="49" charset="0"/>
              </a:rPr>
              <a:t>.get(userId);</a:t>
            </a:r>
            <a:endParaRPr lang="en-US" altLang="ko-KR" sz="1200" b="0">
              <a:latin typeface="Courier New" pitchFamily="49" charset="0"/>
            </a:endParaRPr>
          </a:p>
          <a:p>
            <a:pPr algn="l"/>
            <a:r>
              <a:rPr lang="en-US" altLang="ko-KR" sz="1200" b="0">
                <a:solidFill>
                  <a:srgbClr val="000000"/>
                </a:solidFill>
                <a:latin typeface="Courier New" pitchFamily="49" charset="0"/>
              </a:rPr>
              <a:t>    }</a:t>
            </a:r>
            <a:endParaRPr lang="en-US" altLang="ko-KR" sz="1200" b="0">
              <a:latin typeface="Courier New" pitchFamily="49" charset="0"/>
            </a:endParaRPr>
          </a:p>
          <a:p>
            <a:pPr algn="l"/>
            <a:r>
              <a:rPr lang="en-US" altLang="ko-KR" sz="1200">
                <a:solidFill>
                  <a:srgbClr val="7F0055"/>
                </a:solidFill>
                <a:latin typeface="Courier New" pitchFamily="49" charset="0"/>
              </a:rPr>
              <a:t>    public</a:t>
            </a:r>
            <a:r>
              <a:rPr lang="en-US" altLang="ko-KR" sz="1200" b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200">
                <a:solidFill>
                  <a:srgbClr val="7F0055"/>
                </a:solidFill>
                <a:latin typeface="Courier New" pitchFamily="49" charset="0"/>
              </a:rPr>
              <a:t>void</a:t>
            </a:r>
            <a:r>
              <a:rPr lang="en-US" altLang="ko-KR" sz="1200" b="0">
                <a:solidFill>
                  <a:srgbClr val="000000"/>
                </a:solidFill>
                <a:latin typeface="Courier New" pitchFamily="49" charset="0"/>
              </a:rPr>
              <a:t> updateAccount(Account account) {</a:t>
            </a:r>
            <a:endParaRPr lang="en-US" altLang="ko-KR" sz="1200" b="0">
              <a:latin typeface="Courier New" pitchFamily="49" charset="0"/>
            </a:endParaRPr>
          </a:p>
          <a:p>
            <a:pPr algn="l"/>
            <a:r>
              <a:rPr lang="en-US" altLang="ko-KR" sz="1200" b="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en-US" altLang="ko-KR" sz="1200" b="0">
                <a:solidFill>
                  <a:srgbClr val="3F7F5F"/>
                </a:solidFill>
                <a:latin typeface="Courier New" pitchFamily="49" charset="0"/>
              </a:rPr>
              <a:t>// do nothing</a:t>
            </a:r>
            <a:endParaRPr lang="en-US" altLang="ko-KR" sz="1200" b="0">
              <a:latin typeface="Courier New" pitchFamily="49" charset="0"/>
            </a:endParaRPr>
          </a:p>
          <a:p>
            <a:pPr algn="l"/>
            <a:r>
              <a:rPr lang="en-US" altLang="ko-KR" sz="1200" b="0">
                <a:solidFill>
                  <a:srgbClr val="000000"/>
                </a:solidFill>
                <a:latin typeface="Courier New" pitchFamily="49" charset="0"/>
              </a:rPr>
              <a:t>    }</a:t>
            </a:r>
            <a:endParaRPr lang="en-US" altLang="ko-KR" sz="1200" b="0">
              <a:latin typeface="Courier New" pitchFamily="49" charset="0"/>
            </a:endParaRPr>
          </a:p>
          <a:p>
            <a:pPr algn="l"/>
            <a:r>
              <a:rPr lang="en-US" altLang="ko-KR" sz="1200" b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  <p:transition spd="med">
    <p:fade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885" y="1714506"/>
            <a:ext cx="7244862" cy="3600986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 w="9525">
            <a:solidFill>
              <a:schemeClr val="accent4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l"/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public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class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TestAccountService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extends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TestCase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{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public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void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testTransferOk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() {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en-US" altLang="ko-KR" sz="1200" b="0" dirty="0">
                <a:solidFill>
                  <a:srgbClr val="3F7F5F"/>
                </a:solidFill>
                <a:latin typeface="Courier New" pitchFamily="49" charset="0"/>
              </a:rPr>
              <a:t>// Mock Object </a:t>
            </a:r>
            <a:r>
              <a:rPr lang="ko-KR" altLang="en-US" sz="1200" b="0" dirty="0" err="1">
                <a:solidFill>
                  <a:srgbClr val="3F7F5F"/>
                </a:solidFill>
                <a:latin typeface="Courier New" pitchFamily="49" charset="0"/>
              </a:rPr>
              <a:t>인스턴스</a:t>
            </a:r>
            <a:r>
              <a:rPr lang="ko-KR" altLang="en-US" sz="1200" b="0" dirty="0">
                <a:solidFill>
                  <a:srgbClr val="3F7F5F"/>
                </a:solidFill>
                <a:latin typeface="Courier New" pitchFamily="49" charset="0"/>
              </a:rPr>
              <a:t> 생성 </a:t>
            </a:r>
            <a:endParaRPr lang="ko-KR" altLang="en-US" sz="1200" b="0" dirty="0">
              <a:latin typeface="Courier New" pitchFamily="49" charset="0"/>
            </a:endParaRP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urier New" pitchFamily="49" charset="0"/>
              </a:rPr>
              <a:t>MockAccountManager</a:t>
            </a:r>
            <a:r>
              <a:rPr lang="en-US" altLang="ko-KR" sz="12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urier New" pitchFamily="49" charset="0"/>
              </a:rPr>
              <a:t>mockAccountManager</a:t>
            </a:r>
            <a:r>
              <a:rPr lang="en-US" altLang="ko-KR" sz="1200" dirty="0">
                <a:solidFill>
                  <a:srgbClr val="000000"/>
                </a:solidFill>
                <a:latin typeface="Courier New" pitchFamily="49" charset="0"/>
              </a:rPr>
              <a:t> = </a:t>
            </a:r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new</a:t>
            </a:r>
            <a:r>
              <a:rPr lang="en-US" altLang="ko-KR" sz="12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urier New" pitchFamily="49" charset="0"/>
              </a:rPr>
              <a:t>MockAccountManager</a:t>
            </a:r>
            <a:r>
              <a:rPr lang="en-US" altLang="ko-KR" sz="1200" dirty="0">
                <a:solidFill>
                  <a:srgbClr val="000000"/>
                </a:solidFill>
                <a:latin typeface="Courier New" pitchFamily="49" charset="0"/>
              </a:rPr>
              <a:t>();</a:t>
            </a:r>
            <a:endParaRPr lang="en-US" altLang="ko-KR" sz="120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    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    Account 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senderAccount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= </a:t>
            </a:r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new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Account(</a:t>
            </a:r>
            <a:r>
              <a:rPr lang="en-US" altLang="ko-KR" sz="1200" b="0" dirty="0">
                <a:solidFill>
                  <a:srgbClr val="2A00FF"/>
                </a:solidFill>
                <a:latin typeface="Courier New" pitchFamily="49" charset="0"/>
              </a:rPr>
              <a:t>"1"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, 200);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    Account 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beneficiaryAccount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= </a:t>
            </a:r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new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Account(</a:t>
            </a:r>
            <a:r>
              <a:rPr lang="en-US" altLang="ko-KR" sz="1200" b="0" dirty="0">
                <a:solidFill>
                  <a:srgbClr val="2A00FF"/>
                </a:solidFill>
                <a:latin typeface="Courier New" pitchFamily="49" charset="0"/>
              </a:rPr>
              <a:t>"2"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, 100);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    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urier New" pitchFamily="49" charset="0"/>
              </a:rPr>
              <a:t>mockAccountManager.addAccount</a:t>
            </a:r>
            <a:r>
              <a:rPr lang="en-US" altLang="ko-KR" sz="120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urier New" pitchFamily="49" charset="0"/>
              </a:rPr>
              <a:t>"1"</a:t>
            </a:r>
            <a:r>
              <a:rPr lang="en-US" altLang="ko-KR" sz="1200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urier New" pitchFamily="49" charset="0"/>
              </a:rPr>
              <a:t>senderAccount</a:t>
            </a:r>
            <a:r>
              <a:rPr lang="en-US" altLang="ko-KR" sz="1200" dirty="0">
                <a:solidFill>
                  <a:srgbClr val="000000"/>
                </a:solidFill>
                <a:latin typeface="Courier New" pitchFamily="49" charset="0"/>
              </a:rPr>
              <a:t>);</a:t>
            </a:r>
            <a:endParaRPr lang="en-US" altLang="ko-KR" sz="1200" dirty="0">
              <a:latin typeface="Courier New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urier New" pitchFamily="49" charset="0"/>
              </a:rPr>
              <a:t>mockAccountManager.addAccount</a:t>
            </a:r>
            <a:r>
              <a:rPr lang="en-US" altLang="ko-KR" sz="120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urier New" pitchFamily="49" charset="0"/>
              </a:rPr>
              <a:t>"2"</a:t>
            </a:r>
            <a:r>
              <a:rPr lang="en-US" altLang="ko-KR" sz="1200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Courier New" pitchFamily="49" charset="0"/>
              </a:rPr>
              <a:t>beneficiaryAccount</a:t>
            </a:r>
            <a:r>
              <a:rPr lang="en-US" altLang="ko-KR" sz="1200" dirty="0">
                <a:solidFill>
                  <a:srgbClr val="000000"/>
                </a:solidFill>
                <a:latin typeface="Courier New" pitchFamily="49" charset="0"/>
              </a:rPr>
              <a:t>);</a:t>
            </a:r>
            <a:endParaRPr lang="en-US" altLang="ko-KR" sz="120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    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AccountService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accountService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= </a:t>
            </a:r>
            <a:r>
              <a:rPr lang="en-US" altLang="ko-KR" sz="1200" dirty="0">
                <a:solidFill>
                  <a:srgbClr val="7F0055"/>
                </a:solidFill>
                <a:latin typeface="Courier New" pitchFamily="49" charset="0"/>
              </a:rPr>
              <a:t>new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AccountService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();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accountService.setAccountManager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mockAccountManager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);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accountService.transfer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altLang="ko-KR" sz="1200" b="0" dirty="0">
                <a:solidFill>
                  <a:srgbClr val="2A00FF"/>
                </a:solidFill>
                <a:latin typeface="Courier New" pitchFamily="49" charset="0"/>
              </a:rPr>
              <a:t>"1"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altLang="ko-KR" sz="1200" b="0" dirty="0">
                <a:solidFill>
                  <a:srgbClr val="2A00FF"/>
                </a:solidFill>
                <a:latin typeface="Courier New" pitchFamily="49" charset="0"/>
              </a:rPr>
              <a:t>"2"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, 50);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    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en-US" altLang="ko-KR" sz="1200" b="0" i="1" dirty="0" err="1">
                <a:solidFill>
                  <a:srgbClr val="000000"/>
                </a:solidFill>
                <a:latin typeface="Courier New" pitchFamily="49" charset="0"/>
              </a:rPr>
              <a:t>assertEquals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(150, 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senderAccount.getBalance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());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    </a:t>
            </a:r>
            <a:r>
              <a:rPr lang="en-US" altLang="ko-KR" sz="1200" b="0" i="1" dirty="0" err="1">
                <a:solidFill>
                  <a:srgbClr val="000000"/>
                </a:solidFill>
                <a:latin typeface="Courier New" pitchFamily="49" charset="0"/>
              </a:rPr>
              <a:t>assertEquals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(150, </a:t>
            </a:r>
            <a:r>
              <a:rPr lang="en-US" altLang="ko-KR" sz="1200" b="0" dirty="0" err="1">
                <a:solidFill>
                  <a:srgbClr val="000000"/>
                </a:solidFill>
                <a:latin typeface="Courier New" pitchFamily="49" charset="0"/>
              </a:rPr>
              <a:t>beneficiaryAccount.getBalance</a:t>
            </a:r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());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    }</a:t>
            </a:r>
            <a:endParaRPr lang="en-US" altLang="ko-KR" sz="1200" b="0" dirty="0">
              <a:latin typeface="Courier New" pitchFamily="49" charset="0"/>
            </a:endParaRPr>
          </a:p>
          <a:p>
            <a:pPr algn="l"/>
            <a:r>
              <a:rPr lang="en-US" altLang="ko-KR" sz="1200" b="0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간단한 모의 객체 활용 예제 </a:t>
            </a:r>
            <a:r>
              <a:rPr lang="en-US" altLang="ko-KR" dirty="0" smtClean="0">
                <a:latin typeface="Arial" pitchFamily="34" charset="0"/>
              </a:rPr>
              <a:t>–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계좌이체 테스트 </a:t>
            </a:r>
            <a:r>
              <a:rPr lang="en-US" altLang="ko-KR" dirty="0" smtClean="0"/>
              <a:t>(5/5)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en-US" altLang="ko-KR" dirty="0" smtClean="0"/>
              <a:t>TestAccountService.java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marL="762000" lvl="1" indent="-304800" eaLnBrk="1" hangingPunct="1">
              <a:buFont typeface="Wingdings 2" pitchFamily="18" charset="2"/>
              <a:buAutoNum type="arabicParenR"/>
            </a:pPr>
            <a:r>
              <a:rPr lang="en-US" altLang="ko-KR" b="1" u="sng" dirty="0" smtClean="0">
                <a:solidFill>
                  <a:srgbClr val="0000FF"/>
                </a:solidFill>
              </a:rPr>
              <a:t>Mock Object</a:t>
            </a:r>
            <a:r>
              <a:rPr lang="ko-KR" altLang="en-US" b="1" u="sng" dirty="0" smtClean="0">
                <a:solidFill>
                  <a:srgbClr val="0000FF"/>
                </a:solidFill>
              </a:rPr>
              <a:t>의 인스턴스를 생성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en-US" altLang="ko-KR" b="1" u="sng" dirty="0" smtClean="0">
              <a:solidFill>
                <a:srgbClr val="0000FF"/>
              </a:solidFill>
            </a:endParaRPr>
          </a:p>
          <a:p>
            <a:pPr marL="762000" lvl="1" indent="-304800" eaLnBrk="1" hangingPunct="1">
              <a:buFont typeface="Wingdings 2" pitchFamily="18" charset="2"/>
              <a:buAutoNum type="arabicParenR"/>
            </a:pPr>
            <a:r>
              <a:rPr lang="ko-KR" altLang="en-US" b="1" u="sng" dirty="0" smtClean="0">
                <a:solidFill>
                  <a:srgbClr val="0000FF"/>
                </a:solidFill>
              </a:rPr>
              <a:t>예상되는 객체의 행위</a:t>
            </a:r>
            <a:r>
              <a:rPr lang="en-US" altLang="ko-KR" b="1" u="sng" dirty="0" smtClean="0">
                <a:solidFill>
                  <a:srgbClr val="0000FF"/>
                </a:solidFill>
              </a:rPr>
              <a:t>(</a:t>
            </a:r>
            <a:r>
              <a:rPr lang="en-US" altLang="ko-KR" b="1" u="sng" dirty="0" smtClean="0">
                <a:solidFill>
                  <a:srgbClr val="0000FF"/>
                </a:solidFill>
                <a:latin typeface="돋움" pitchFamily="50" charset="-127"/>
                <a:ea typeface="돋움" pitchFamily="50" charset="-127"/>
              </a:rPr>
              <a:t>behavior)</a:t>
            </a:r>
            <a:r>
              <a:rPr lang="ko-KR" altLang="en-US" b="1" u="sng" dirty="0" smtClean="0">
                <a:solidFill>
                  <a:srgbClr val="0000FF"/>
                </a:solidFill>
                <a:latin typeface="돋움" pitchFamily="50" charset="-127"/>
                <a:ea typeface="돋움" pitchFamily="50" charset="-127"/>
              </a:rPr>
              <a:t>를 설정</a:t>
            </a:r>
            <a:r>
              <a:rPr lang="ko-KR" altLang="en-US" dirty="0" smtClean="0">
                <a:latin typeface="돋움" pitchFamily="50" charset="-127"/>
                <a:ea typeface="돋움" pitchFamily="50" charset="-127"/>
              </a:rPr>
              <a:t>한다</a:t>
            </a:r>
            <a:r>
              <a:rPr lang="en-US" altLang="ko-KR" dirty="0" smtClean="0">
                <a:latin typeface="돋움" pitchFamily="50" charset="-127"/>
                <a:ea typeface="돋움" pitchFamily="50" charset="-127"/>
              </a:rPr>
              <a:t>. </a:t>
            </a:r>
            <a:r>
              <a:rPr lang="en-US" altLang="ko-KR" sz="1400" dirty="0" smtClean="0">
                <a:latin typeface="돋움" pitchFamily="50" charset="-127"/>
                <a:ea typeface="돋움" pitchFamily="50" charset="-127"/>
              </a:rPr>
              <a:t>(</a:t>
            </a:r>
            <a:r>
              <a:rPr lang="ko-KR" altLang="en-US" sz="1400" dirty="0" smtClean="0">
                <a:latin typeface="돋움" pitchFamily="50" charset="-127"/>
                <a:ea typeface="돋움" pitchFamily="50" charset="-127"/>
              </a:rPr>
              <a:t>모의 객체가 </a:t>
            </a:r>
            <a:r>
              <a:rPr lang="en-US" altLang="ko-KR" sz="1400" dirty="0" smtClean="0">
                <a:latin typeface="돋움" pitchFamily="50" charset="-127"/>
                <a:ea typeface="돋움" pitchFamily="50" charset="-127"/>
              </a:rPr>
              <a:t>stub()</a:t>
            </a:r>
            <a:r>
              <a:rPr lang="ko-KR" altLang="en-US" sz="1400" dirty="0" smtClean="0">
                <a:latin typeface="돋움" pitchFamily="50" charset="-127"/>
                <a:ea typeface="돋움" pitchFamily="50" charset="-127"/>
              </a:rPr>
              <a:t>과는 다른 점이다</a:t>
            </a:r>
            <a:r>
              <a:rPr lang="en-US" altLang="ko-KR" sz="1400" dirty="0" smtClean="0">
                <a:latin typeface="돋움" pitchFamily="50" charset="-127"/>
                <a:ea typeface="돋움" pitchFamily="50" charset="-127"/>
              </a:rPr>
              <a:t>)</a:t>
            </a:r>
          </a:p>
          <a:p>
            <a:pPr marL="762000" lvl="1" indent="-304800" eaLnBrk="1" hangingPunct="1">
              <a:buFont typeface="Wingdings 2" pitchFamily="18" charset="2"/>
              <a:buAutoNum type="arabicParenR"/>
            </a:pPr>
            <a:r>
              <a:rPr lang="ko-KR" altLang="en-US" dirty="0" smtClean="0"/>
              <a:t>단위 테스트가 예상대로 수행되는지 </a:t>
            </a:r>
            <a:r>
              <a:rPr lang="ko-KR" altLang="en-US" b="1" u="sng" dirty="0" smtClean="0">
                <a:solidFill>
                  <a:srgbClr val="0000FF"/>
                </a:solidFill>
              </a:rPr>
              <a:t>검증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 (assertion</a:t>
            </a:r>
            <a:r>
              <a:rPr lang="ko-KR" altLang="en-US" dirty="0" smtClean="0"/>
              <a:t>을 이용한 검증</a:t>
            </a:r>
            <a:r>
              <a:rPr lang="en-US" altLang="ko-KR" dirty="0" smtClean="0"/>
              <a:t>)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658707" y="1871663"/>
            <a:ext cx="422031" cy="3857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Clr>
                <a:srgbClr val="09136F"/>
              </a:buClr>
            </a:pPr>
            <a:r>
              <a:rPr lang="en-US" altLang="ko-KR" sz="1600" b="0">
                <a:latin typeface="새굴림" pitchFamily="18" charset="-127"/>
                <a:ea typeface="새굴림" pitchFamily="18" charset="-127"/>
              </a:rPr>
              <a:t>①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658707" y="3136902"/>
            <a:ext cx="422031" cy="3857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Clr>
                <a:srgbClr val="09136F"/>
              </a:buClr>
            </a:pPr>
            <a:r>
              <a:rPr lang="en-US" altLang="ko-KR" sz="1600" b="0" dirty="0">
                <a:latin typeface="새굴림" pitchFamily="18" charset="-127"/>
                <a:ea typeface="새굴림" pitchFamily="18" charset="-127"/>
              </a:rPr>
              <a:t>②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658707" y="4546602"/>
            <a:ext cx="422031" cy="3857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Clr>
                <a:srgbClr val="09136F"/>
              </a:buClr>
            </a:pPr>
            <a:r>
              <a:rPr lang="en-US" altLang="ko-KR" sz="1600" b="0">
                <a:latin typeface="새굴림" pitchFamily="18" charset="-127"/>
                <a:ea typeface="새굴림" pitchFamily="18" charset="-127"/>
              </a:rPr>
              <a:t>③</a:t>
            </a:r>
          </a:p>
        </p:txBody>
      </p:sp>
      <p:sp>
        <p:nvSpPr>
          <p:cNvPr id="9" name="AutoShape 8"/>
          <p:cNvSpPr>
            <a:spLocks/>
          </p:cNvSpPr>
          <p:nvPr/>
        </p:nvSpPr>
        <p:spPr bwMode="auto">
          <a:xfrm>
            <a:off x="6400800" y="2438400"/>
            <a:ext cx="518818" cy="465892"/>
          </a:xfrm>
          <a:prstGeom prst="rightBrace">
            <a:avLst>
              <a:gd name="adj1" fmla="val 66667"/>
              <a:gd name="adj2" fmla="val 50000"/>
            </a:avLst>
          </a:prstGeom>
          <a:noFill/>
          <a:ln w="19050">
            <a:solidFill>
              <a:srgbClr val="D49A54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0" name="AutoShape 9"/>
          <p:cNvSpPr>
            <a:spLocks/>
          </p:cNvSpPr>
          <p:nvPr/>
        </p:nvSpPr>
        <p:spPr bwMode="auto">
          <a:xfrm>
            <a:off x="6400801" y="4572000"/>
            <a:ext cx="211015" cy="415588"/>
          </a:xfrm>
          <a:prstGeom prst="rightBrace">
            <a:avLst>
              <a:gd name="adj1" fmla="val 13889"/>
              <a:gd name="adj2" fmla="val 50000"/>
            </a:avLst>
          </a:prstGeom>
          <a:noFill/>
          <a:ln w="19050">
            <a:solidFill>
              <a:srgbClr val="D49A54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 spd="med">
    <p:fade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Mock Objects Frameworks </a:t>
            </a:r>
            <a:r>
              <a:rPr lang="ko-KR" altLang="en-US" dirty="0" smtClean="0"/>
              <a:t>소개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ko-KR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Mock Objects Frameworks</a:t>
            </a:r>
          </a:p>
          <a:p>
            <a:pPr marL="762000" lvl="1" indent="-304800" eaLnBrk="1" hangingPunct="1"/>
            <a:r>
              <a:rPr lang="ko-KR" altLang="en-US" dirty="0" smtClean="0">
                <a:latin typeface="dotum"/>
              </a:rPr>
              <a:t>애플리케이션에서 </a:t>
            </a:r>
            <a:r>
              <a:rPr lang="en-US" altLang="ko-KR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custom mock </a:t>
            </a:r>
            <a:r>
              <a:rPr lang="ko-KR" altLang="en-US" dirty="0" smtClean="0">
                <a:latin typeface="dotum"/>
              </a:rPr>
              <a:t>객체를 구현하는 번거로움을 없애기 위해 다양한 </a:t>
            </a:r>
            <a:r>
              <a:rPr lang="en-US" altLang="ko-KR" dirty="0" smtClean="0">
                <a:latin typeface="dotum"/>
              </a:rPr>
              <a:t>Mock </a:t>
            </a:r>
            <a:r>
              <a:rPr lang="ko-KR" altLang="en-US" dirty="0" smtClean="0">
                <a:latin typeface="dotum"/>
              </a:rPr>
              <a:t>프레임워크가 존재</a:t>
            </a:r>
            <a:endParaRPr lang="ko-KR" altLang="en-US" dirty="0" smtClean="0"/>
          </a:p>
          <a:p>
            <a:pPr marL="762000" lvl="1" indent="-304800" eaLnBrk="1" fontAlgn="t" hangingPunct="1"/>
            <a:r>
              <a:rPr lang="ko-KR" altLang="en-US" dirty="0" smtClean="0"/>
              <a:t>대표적인 </a:t>
            </a:r>
            <a:r>
              <a:rPr lang="en-US" altLang="ko-KR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Mock Frameworks : </a:t>
            </a:r>
            <a:r>
              <a:rPr lang="en-US" altLang="ko-KR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JMock</a:t>
            </a:r>
            <a:r>
              <a:rPr lang="en-US" altLang="ko-KR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altLang="ko-KR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EasyMock</a:t>
            </a:r>
            <a:r>
              <a:rPr lang="en-US" altLang="ko-KR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altLang="ko-KR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RMock</a:t>
            </a:r>
            <a:r>
              <a:rPr lang="en-US" altLang="ko-KR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ko-KR" altLang="en-US" dirty="0" smtClean="0"/>
              <a:t>등</a:t>
            </a:r>
          </a:p>
          <a:p>
            <a:pPr eaLnBrk="1" hangingPunct="1"/>
            <a:r>
              <a:rPr lang="en-US" altLang="ko-KR" sz="16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JMock</a:t>
            </a:r>
            <a:endParaRPr lang="en-US" altLang="ko-KR" sz="16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762000" lvl="1" indent="-304800" eaLnBrk="1" hangingPunct="1"/>
            <a:r>
              <a:rPr lang="ko-KR" altLang="en-US" sz="1400" dirty="0" smtClean="0"/>
              <a:t>장점</a:t>
            </a:r>
          </a:p>
          <a:p>
            <a:pPr marL="1181100" lvl="2" indent="-266700" eaLnBrk="1" hangingPunct="1"/>
            <a:r>
              <a:rPr lang="ko-KR" altLang="en-US" dirty="0" smtClean="0"/>
              <a:t>잘 정리된 </a:t>
            </a:r>
            <a:r>
              <a:rPr lang="en-US" altLang="ko-KR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API</a:t>
            </a:r>
            <a:r>
              <a:rPr lang="ko-KR" altLang="en-US" dirty="0" smtClean="0"/>
              <a:t>를 제공하여 편의 제공 </a:t>
            </a:r>
          </a:p>
          <a:p>
            <a:pPr marL="1181100" lvl="2" indent="-266700" eaLnBrk="1" fontAlgn="t" hangingPunct="1"/>
            <a:r>
              <a:rPr lang="ko-KR" altLang="en-US" dirty="0" smtClean="0"/>
              <a:t>클래스와</a:t>
            </a:r>
            <a:r>
              <a:rPr lang="ko-KR" altLang="en-US" i="1" dirty="0" smtClean="0"/>
              <a:t> </a:t>
            </a:r>
            <a:r>
              <a:rPr lang="ko-KR" altLang="en-US" dirty="0" smtClean="0"/>
              <a:t>인터페이스의 구체적인 모방이 가능</a:t>
            </a:r>
          </a:p>
          <a:p>
            <a:pPr marL="762000" lvl="1" indent="-304800" eaLnBrk="1" hangingPunct="1"/>
            <a:r>
              <a:rPr lang="ko-KR" altLang="en-US" sz="1400" dirty="0" smtClean="0"/>
              <a:t>단점</a:t>
            </a:r>
          </a:p>
          <a:p>
            <a:pPr marL="1181100" lvl="2" indent="-266700" eaLnBrk="1" hangingPunct="1"/>
            <a:r>
              <a:rPr lang="ko-KR" altLang="en-US" dirty="0" err="1" smtClean="0"/>
              <a:t>리팩토링이</a:t>
            </a:r>
            <a:r>
              <a:rPr lang="ko-KR" altLang="en-US" dirty="0" smtClean="0"/>
              <a:t> 어려움 </a:t>
            </a:r>
          </a:p>
          <a:p>
            <a:pPr eaLnBrk="1" hangingPunct="1"/>
            <a:r>
              <a:rPr lang="en-US" altLang="ko-KR" sz="16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EasyMock</a:t>
            </a:r>
            <a:endParaRPr lang="en-US" altLang="ko-KR" sz="16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762000" lvl="1" indent="-304800" eaLnBrk="1" hangingPunct="1"/>
            <a:r>
              <a:rPr lang="ko-KR" altLang="en-US" sz="1400" dirty="0" smtClean="0"/>
              <a:t>장점</a:t>
            </a:r>
          </a:p>
          <a:p>
            <a:pPr marL="1181100" lvl="2" indent="-266700" eaLnBrk="1" hangingPunct="1"/>
            <a:r>
              <a:rPr lang="ko-KR" altLang="en-US" dirty="0" err="1" smtClean="0"/>
              <a:t>리팩토링이</a:t>
            </a:r>
            <a:r>
              <a:rPr lang="ko-KR" altLang="en-US" dirty="0" smtClean="0"/>
              <a:t> 쉬우며</a:t>
            </a:r>
            <a:r>
              <a:rPr lang="en-US" altLang="ko-KR" dirty="0" smtClean="0"/>
              <a:t>, </a:t>
            </a:r>
            <a:r>
              <a:rPr lang="en-US" altLang="ko-KR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stub</a:t>
            </a:r>
            <a:r>
              <a:rPr lang="ko-KR" altLang="en-US" dirty="0" smtClean="0"/>
              <a:t>의 형태로 사용 가능</a:t>
            </a:r>
          </a:p>
          <a:p>
            <a:pPr marL="762000" lvl="1" indent="-304800" eaLnBrk="1" hangingPunct="1"/>
            <a:r>
              <a:rPr lang="ko-KR" altLang="en-US" sz="1400" dirty="0" smtClean="0"/>
              <a:t>단점</a:t>
            </a:r>
          </a:p>
          <a:p>
            <a:pPr marL="1181100" lvl="2" indent="-266700" eaLnBrk="1" fontAlgn="t" hangingPunct="1"/>
            <a:r>
              <a:rPr lang="ko-KR" altLang="en-US" dirty="0" smtClean="0"/>
              <a:t>구체적인 클래스의 모방이 어려움 </a:t>
            </a:r>
          </a:p>
          <a:p>
            <a:pPr eaLnBrk="1" hangingPunct="1"/>
            <a:r>
              <a:rPr lang="en-US" altLang="ko-KR" sz="16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RMock</a:t>
            </a:r>
            <a:endParaRPr lang="en-US" altLang="ko-KR" sz="16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762000" lvl="1" indent="-304800" eaLnBrk="1" hangingPunct="1"/>
            <a:r>
              <a:rPr lang="ko-KR" altLang="en-US" sz="1400" dirty="0" smtClean="0"/>
              <a:t>장점</a:t>
            </a:r>
          </a:p>
          <a:p>
            <a:pPr marL="1181100" lvl="2" indent="-266700" eaLnBrk="1" hangingPunct="1"/>
            <a:r>
              <a:rPr lang="ko-KR" altLang="en-US" dirty="0" smtClean="0"/>
              <a:t>특정 모호한 케이스들에 대한 테스트가 가능하여</a:t>
            </a:r>
            <a:r>
              <a:rPr lang="en-US" altLang="ko-KR" dirty="0" smtClean="0"/>
              <a:t>, </a:t>
            </a:r>
            <a:r>
              <a:rPr lang="en-US" altLang="ko-KR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JMock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등과 함께 사용 가능</a:t>
            </a:r>
          </a:p>
        </p:txBody>
      </p:sp>
    </p:spTree>
  </p:cSld>
  <p:clrMapOvr>
    <a:masterClrMapping/>
  </p:clrMapOvr>
  <p:transition spd="med">
    <p:fade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리팩토링 </a:t>
            </a:r>
            <a:r>
              <a:rPr lang="en-US" altLang="ko-KR" sz="1600" i="1" dirty="0" smtClean="0"/>
              <a:t>Refactoring</a:t>
            </a:r>
            <a:endParaRPr lang="ko-KR" altLang="en-US" i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5.1 </a:t>
            </a:r>
            <a:r>
              <a:rPr lang="ko-KR" altLang="en-US" dirty="0" smtClean="0"/>
              <a:t>리팩토리 원리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5.2 </a:t>
            </a:r>
            <a:r>
              <a:rPr lang="ko-KR" altLang="en-US" dirty="0" smtClean="0"/>
              <a:t>코드 속의 나쁜 냄새</a:t>
            </a:r>
            <a:endParaRPr lang="en-US" altLang="ko-KR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768" y="4000506"/>
            <a:ext cx="1704521" cy="2361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5.1 </a:t>
            </a:r>
            <a:r>
              <a:rPr lang="ko-KR" altLang="en-US" dirty="0" smtClean="0"/>
              <a:t>리팩토링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리팩토링의 정의</a:t>
            </a:r>
            <a:endParaRPr lang="en-US" altLang="ko-KR" dirty="0" smtClean="0"/>
          </a:p>
          <a:p>
            <a:r>
              <a:rPr lang="ko-KR" altLang="en-US" dirty="0" smtClean="0"/>
              <a:t>리팩토링을 할 때의 문제</a:t>
            </a:r>
            <a:endParaRPr lang="en-US" altLang="ko-KR" dirty="0" smtClean="0"/>
          </a:p>
          <a:p>
            <a:r>
              <a:rPr lang="ko-KR" altLang="en-US" dirty="0" smtClean="0"/>
              <a:t>리팩토링과 디자인</a:t>
            </a:r>
            <a:endParaRPr lang="en-US" altLang="ko-KR" dirty="0" smtClean="0"/>
          </a:p>
          <a:p>
            <a:r>
              <a:rPr lang="ko-KR" altLang="en-US" dirty="0" smtClean="0"/>
              <a:t>리팩토링과 성능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 bwMode="auto">
          <a:xfrm>
            <a:off x="615434" y="3857630"/>
            <a:ext cx="7847189" cy="2248693"/>
          </a:xfrm>
          <a:prstGeom prst="roundRect">
            <a:avLst>
              <a:gd name="adj" fmla="val 356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9855" tIns="49928" rIns="99855" bIns="49928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i="1" dirty="0" smtClean="0"/>
              <a:t>두 개의 모자 </a:t>
            </a:r>
            <a:r>
              <a:rPr lang="en-US" altLang="ko-KR" sz="1200" b="1" i="1" dirty="0" smtClean="0"/>
              <a:t>[Kent Beck]</a:t>
            </a:r>
          </a:p>
          <a:p>
            <a:pPr algn="l"/>
            <a:endParaRPr lang="en-US" altLang="ko-KR" sz="1200" b="1" i="1" dirty="0" smtClean="0"/>
          </a:p>
          <a:p>
            <a:pPr algn="l"/>
            <a:r>
              <a:rPr lang="ko-KR" altLang="en-US" sz="1200" b="1" i="1" dirty="0" smtClean="0"/>
              <a:t>소프트웨어를 개발할 때</a:t>
            </a:r>
            <a:r>
              <a:rPr lang="en-US" altLang="ko-KR" sz="1200" b="1" i="1" dirty="0" smtClean="0"/>
              <a:t>, </a:t>
            </a:r>
            <a:r>
              <a:rPr lang="ko-KR" altLang="en-US" sz="1200" b="1" i="1" dirty="0" smtClean="0"/>
              <a:t>모자를 바꿔쓰는 자신을 발견할 것이다</a:t>
            </a:r>
            <a:r>
              <a:rPr lang="en-US" altLang="ko-KR" sz="1200" b="1" i="1" dirty="0" smtClean="0"/>
              <a:t>. </a:t>
            </a:r>
            <a:r>
              <a:rPr lang="ko-KR" altLang="en-US" sz="1200" b="1" i="1" dirty="0" smtClean="0"/>
              <a:t>새로운 기능을 추가하기 위해서 시작했는데</a:t>
            </a:r>
            <a:r>
              <a:rPr lang="en-US" altLang="ko-KR" sz="1200" b="1" i="1" dirty="0" smtClean="0"/>
              <a:t>, </a:t>
            </a:r>
            <a:r>
              <a:rPr lang="ko-KR" altLang="en-US" sz="1200" b="1" i="1" dirty="0" smtClean="0"/>
              <a:t>코드 구조가 바뀌면 작업이 더 쉬워진다는 것을 깨닫는다</a:t>
            </a:r>
            <a:r>
              <a:rPr lang="en-US" altLang="ko-KR" sz="1200" b="1" i="1" dirty="0" smtClean="0"/>
              <a:t>. </a:t>
            </a:r>
            <a:r>
              <a:rPr lang="ko-KR" altLang="en-US" sz="1200" b="1" i="1" dirty="0" smtClean="0"/>
              <a:t>그래서 모자를 바꿔쓰고</a:t>
            </a:r>
            <a:r>
              <a:rPr lang="en-US" altLang="ko-KR" sz="1200" b="1" i="1" dirty="0" smtClean="0"/>
              <a:t>, </a:t>
            </a:r>
            <a:r>
              <a:rPr lang="ko-KR" altLang="en-US" sz="1200" b="1" i="1" dirty="0" smtClean="0"/>
              <a:t>한동안 리팩토링을 한다</a:t>
            </a:r>
            <a:r>
              <a:rPr lang="en-US" altLang="ko-KR" sz="1200" b="1" i="1" dirty="0" smtClean="0"/>
              <a:t>.</a:t>
            </a:r>
          </a:p>
          <a:p>
            <a:pPr algn="l"/>
            <a:r>
              <a:rPr lang="ko-KR" altLang="en-US" sz="1200" b="1" i="1" dirty="0" smtClean="0"/>
              <a:t>코드의 구조가 더 좋게 바뀌면 다시 모자를 빠꿔쓰고 새로운 기능을 추가한다</a:t>
            </a:r>
            <a:r>
              <a:rPr lang="en-US" altLang="ko-KR" sz="1200" b="1" i="1" dirty="0" smtClean="0"/>
              <a:t>.</a:t>
            </a:r>
          </a:p>
          <a:p>
            <a:pPr algn="l"/>
            <a:endParaRPr lang="en-US" altLang="ko-KR" sz="1200" b="1" i="1" dirty="0" smtClean="0"/>
          </a:p>
          <a:p>
            <a:pPr algn="l"/>
            <a:r>
              <a:rPr lang="ko-KR" altLang="en-US" sz="1200" b="1" i="1" dirty="0" smtClean="0"/>
              <a:t>새로운 기능이 제대로 동작할 때</a:t>
            </a:r>
            <a:r>
              <a:rPr lang="en-US" altLang="ko-KR" sz="1200" b="1" i="1" dirty="0" smtClean="0"/>
              <a:t>, </a:t>
            </a:r>
            <a:r>
              <a:rPr lang="ko-KR" altLang="en-US" sz="1200" b="1" i="1" dirty="0" smtClean="0"/>
              <a:t>새로운 기능에 대한 코드가 이해하기 힘들게 작성되었다는 것을 깨닫고는</a:t>
            </a:r>
            <a:r>
              <a:rPr lang="en-US" altLang="ko-KR" sz="1200" b="1" i="1" dirty="0" smtClean="0"/>
              <a:t>, </a:t>
            </a:r>
            <a:r>
              <a:rPr lang="ko-KR" altLang="en-US" sz="1200" b="1" i="1" dirty="0" smtClean="0"/>
              <a:t>다시 모자를 바꿔 쓴 다음 리팩토링을 한다</a:t>
            </a:r>
            <a:r>
              <a:rPr lang="en-US" altLang="ko-KR" sz="1200" b="1" i="1" dirty="0" smtClean="0"/>
              <a:t>. </a:t>
            </a:r>
          </a:p>
          <a:p>
            <a:pPr algn="l"/>
            <a:endParaRPr lang="en-US" altLang="ko-KR" sz="1200" b="1" i="1" dirty="0" smtClean="0"/>
          </a:p>
          <a:p>
            <a:pPr algn="l"/>
            <a:r>
              <a:rPr lang="ko-KR" altLang="en-US" sz="1200" b="1" i="1" dirty="0" smtClean="0"/>
              <a:t>이 모든 작업을 하는데 단지 </a:t>
            </a:r>
            <a:r>
              <a:rPr lang="en-US" altLang="ko-KR" sz="1200" b="1" i="1" dirty="0" smtClean="0"/>
              <a:t>10</a:t>
            </a:r>
            <a:r>
              <a:rPr lang="ko-KR" altLang="en-US" sz="1200" b="1" i="1" dirty="0" smtClean="0"/>
              <a:t>분 정도 걸릴 뿐이지만</a:t>
            </a:r>
            <a:r>
              <a:rPr lang="en-US" altLang="ko-KR" sz="1200" b="1" i="1" dirty="0" smtClean="0"/>
              <a:t>, </a:t>
            </a:r>
            <a:r>
              <a:rPr lang="ko-KR" altLang="en-US" sz="1200" b="1" i="1" dirty="0" smtClean="0"/>
              <a:t>그 시간 동안은 항상 자신이 어떤 모자를 쓰고 있는지 알아야 한다</a:t>
            </a:r>
            <a:r>
              <a:rPr lang="en-US" altLang="ko-KR" sz="1200" b="1" i="1" dirty="0" smtClean="0"/>
              <a:t>.</a:t>
            </a:r>
            <a:endParaRPr kumimoji="1" lang="en-US" alt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리팩토링의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소프트웨어를 보다 쉽게 이해할 수 있고 적은 비용으로 수정할 수 있도록 동작의 변화 없이 내부구조를 변경하는 것</a:t>
            </a:r>
            <a:endParaRPr lang="en-US" altLang="ko-KR" dirty="0" smtClean="0"/>
          </a:p>
          <a:p>
            <a:r>
              <a:rPr lang="ko-KR" altLang="en-US" dirty="0" smtClean="0"/>
              <a:t>두 개의 모자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Agile </a:t>
            </a:r>
            <a:r>
              <a:rPr lang="ko-KR" altLang="en-US" dirty="0" smtClean="0"/>
              <a:t>소프트웨어 개발을 할 때 두 가지 구별되는 작업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기능추가와 리팩토링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기능을 추가할 때는 기존 코드를 건드림 없이 단지 새로운 기능만 추가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리팩토링 할 때는 기능 추가없이 단지 코드 구조에만 집중</a:t>
            </a:r>
            <a:endParaRPr lang="en-US" altLang="ko-KR" dirty="0" smtClean="0"/>
          </a:p>
        </p:txBody>
      </p:sp>
      <p:pic>
        <p:nvPicPr>
          <p:cNvPr id="6149" name="Picture 5" descr="C:\Users\Nextree Soft\AppData\Local\Microsoft\Windows\Temporary Internet Files\Content.IE5\XRWB5NYK\MCj0428915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491" y="3286124"/>
            <a:ext cx="923199" cy="93712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왜 리팩토링을 해야 하는가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소프트웨어의 디자인을 개선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단기적인 목적을 위해 코드 전체 디자인의 이해없이 수정할 경우 코드의 구조를 상실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좋은 디자인의 필수조건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중복제거</a:t>
            </a:r>
            <a:endParaRPr lang="en-US" altLang="ko-KR" dirty="0" smtClean="0"/>
          </a:p>
          <a:p>
            <a:r>
              <a:rPr lang="ko-KR" altLang="en-US" dirty="0" smtClean="0"/>
              <a:t>소프트웨어를 더 이해하기 쉽게 만듦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나중의 개발자를 생각하지 않으므로 코드는 작동하지만 구조가 완벽하지 않아 소프트웨어의 이해가 어려움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코드의 목적을 명확히 하기위해 리팩토링을 수행</a:t>
            </a:r>
            <a:endParaRPr lang="en-US" altLang="ko-KR" dirty="0" smtClean="0"/>
          </a:p>
          <a:p>
            <a:r>
              <a:rPr lang="ko-KR" altLang="en-US" dirty="0" smtClean="0"/>
              <a:t>버그를 찾도록 도와줌</a:t>
            </a:r>
            <a:endParaRPr lang="en-US" altLang="ko-KR" dirty="0" smtClean="0"/>
          </a:p>
          <a:p>
            <a:r>
              <a:rPr lang="ko-KR" altLang="en-US" dirty="0" smtClean="0"/>
              <a:t>프로그램을 빨리 작성하도록 도와줌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소프트웨어를 빨리 개발하는 데에는 좋은 디자인이 가장 중요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형편없는 디자인 때문에 버그를 찾고 고치는데 시간을 소모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언제 리팩토링을 해야 하는가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리펙토링 자체를 목적으로 하는 것이 아니라 어떤 다른 것을 하기 위해 리팩토링을 하는 것</a:t>
            </a:r>
            <a:endParaRPr lang="en-US" altLang="ko-KR" dirty="0" smtClean="0"/>
          </a:p>
        </p:txBody>
      </p:sp>
      <p:sp>
        <p:nvSpPr>
          <p:cNvPr id="5" name="타원 4"/>
          <p:cNvSpPr/>
          <p:nvPr/>
        </p:nvSpPr>
        <p:spPr bwMode="auto">
          <a:xfrm>
            <a:off x="3685184" y="3286124"/>
            <a:ext cx="827695" cy="928694"/>
          </a:xfrm>
          <a:prstGeom prst="ellipse">
            <a:avLst/>
          </a:prstGeom>
          <a:ln>
            <a:headEnd type="non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morning" dir="t"/>
          </a:scene3d>
          <a:sp3d prstMaterial="matte">
            <a:bevelT w="165100" prst="coolSlant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000" b="1" dirty="0" smtClean="0"/>
              <a:t>삼진규칙</a:t>
            </a:r>
            <a:endParaRPr lang="en-US" altLang="ko-KR" sz="1000" b="1" dirty="0" smtClean="0"/>
          </a:p>
        </p:txBody>
      </p:sp>
      <p:sp>
        <p:nvSpPr>
          <p:cNvPr id="6" name="타원 5"/>
          <p:cNvSpPr/>
          <p:nvPr/>
        </p:nvSpPr>
        <p:spPr bwMode="auto">
          <a:xfrm>
            <a:off x="4631121" y="3286124"/>
            <a:ext cx="827695" cy="928694"/>
          </a:xfrm>
          <a:prstGeom prst="ellipse">
            <a:avLst/>
          </a:prstGeom>
          <a:ln>
            <a:headEnd type="non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morning" dir="t"/>
          </a:scene3d>
          <a:sp3d prstMaterial="matte">
            <a:bevelT w="165100" prst="coolSlant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000" b="1" dirty="0" smtClean="0"/>
              <a:t>기능추가</a:t>
            </a:r>
            <a:endParaRPr lang="en-US" altLang="ko-KR" sz="1000" b="1" dirty="0" smtClean="0"/>
          </a:p>
        </p:txBody>
      </p:sp>
      <p:sp>
        <p:nvSpPr>
          <p:cNvPr id="7" name="타원 6"/>
          <p:cNvSpPr/>
          <p:nvPr/>
        </p:nvSpPr>
        <p:spPr bwMode="auto">
          <a:xfrm>
            <a:off x="3685184" y="4357694"/>
            <a:ext cx="827695" cy="928694"/>
          </a:xfrm>
          <a:prstGeom prst="ellipse">
            <a:avLst/>
          </a:prstGeom>
          <a:ln>
            <a:headEnd type="non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morning" dir="t"/>
          </a:scene3d>
          <a:sp3d prstMaterial="matte">
            <a:bevelT w="165100" prst="coolSlant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000" b="1" dirty="0" smtClean="0"/>
              <a:t>버그수정</a:t>
            </a:r>
            <a:endParaRPr lang="en-US" altLang="ko-KR" sz="1000" b="1" dirty="0" smtClean="0"/>
          </a:p>
        </p:txBody>
      </p:sp>
      <p:sp>
        <p:nvSpPr>
          <p:cNvPr id="8" name="타원 7"/>
          <p:cNvSpPr/>
          <p:nvPr/>
        </p:nvSpPr>
        <p:spPr bwMode="auto">
          <a:xfrm>
            <a:off x="4631121" y="4357694"/>
            <a:ext cx="827695" cy="928694"/>
          </a:xfrm>
          <a:prstGeom prst="ellipse">
            <a:avLst/>
          </a:prstGeom>
          <a:ln>
            <a:headEnd type="non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morning" dir="t"/>
          </a:scene3d>
          <a:sp3d prstMaterial="matte">
            <a:bevelT w="165100" prst="coolSlant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000" b="1" dirty="0" smtClean="0"/>
              <a:t>코드검토</a:t>
            </a:r>
            <a:endParaRPr lang="en-US" altLang="ko-KR" sz="1000" b="1" dirty="0" smtClean="0"/>
          </a:p>
        </p:txBody>
      </p:sp>
      <p:sp>
        <p:nvSpPr>
          <p:cNvPr id="9" name="직사각형 8"/>
          <p:cNvSpPr/>
          <p:nvPr/>
        </p:nvSpPr>
        <p:spPr bwMode="auto">
          <a:xfrm>
            <a:off x="670007" y="2928934"/>
            <a:ext cx="7803986" cy="257176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marL="360363" lvl="2" indent="-360363" algn="l" defTabSz="1038225"/>
            <a:r>
              <a:rPr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리팩토링을 수행해야할 시점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70007" y="3364056"/>
            <a:ext cx="29560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1000" b="1" i="1" dirty="0" smtClean="0"/>
              <a:t>어떤 것을 처음 할 때는 그냥 한다</a:t>
            </a:r>
            <a:r>
              <a:rPr lang="en-US" altLang="ko-KR" sz="1000" b="1" i="1" dirty="0" smtClean="0"/>
              <a:t>. </a:t>
            </a:r>
            <a:r>
              <a:rPr lang="ko-KR" altLang="en-US" sz="1000" b="1" i="1" dirty="0" smtClean="0"/>
              <a:t>두번째로 비슷한 어떤 것을 하게되면</a:t>
            </a:r>
            <a:r>
              <a:rPr lang="en-US" altLang="ko-KR" sz="1000" b="1" i="1" dirty="0" smtClean="0"/>
              <a:t> </a:t>
            </a:r>
            <a:r>
              <a:rPr lang="ko-KR" altLang="en-US" sz="1000" b="1" i="1" dirty="0" smtClean="0"/>
              <a:t>중복때문에 주춤하지만 그냥 중복되도록 한다</a:t>
            </a:r>
            <a:r>
              <a:rPr lang="en-US" altLang="ko-KR" sz="1000" b="1" i="1" dirty="0" smtClean="0"/>
              <a:t>. </a:t>
            </a:r>
            <a:r>
              <a:rPr lang="ko-KR" altLang="en-US" sz="1000" b="1" i="1" dirty="0" smtClean="0"/>
              <a:t>세번째로 비슷한 것을 하게되면 그때 리팩토링을 한다</a:t>
            </a:r>
            <a:r>
              <a:rPr lang="en-US" altLang="ko-KR" sz="1000" b="1" i="1" dirty="0" smtClean="0"/>
              <a:t>.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670007" y="4342164"/>
            <a:ext cx="29560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1000" b="1" i="1" dirty="0" smtClean="0"/>
              <a:t>어떤 코드를 이해하려고 할 때 더 깊은 이해를 위해 리팩토링을 한다</a:t>
            </a:r>
            <a:r>
              <a:rPr lang="en-US" altLang="ko-KR" sz="1000" b="1" i="1" dirty="0" smtClean="0"/>
              <a:t>. </a:t>
            </a:r>
            <a:r>
              <a:rPr lang="ko-KR" altLang="en-US" sz="1000" b="1" i="1" dirty="0" smtClean="0"/>
              <a:t>종종 이런 적극적인 프로세스는 버그를 찾는데 도움을 준다</a:t>
            </a:r>
            <a:r>
              <a:rPr lang="en-US" altLang="ko-KR" sz="1000" b="1" i="1" dirty="0" smtClean="0"/>
              <a:t>. </a:t>
            </a:r>
            <a:r>
              <a:rPr lang="ko-KR" altLang="en-US" sz="1000" b="1" i="1" dirty="0" smtClean="0"/>
              <a:t>또한 버그 리포트를 받으면 그것은 리팩토링이 필요하다는 신호인데</a:t>
            </a:r>
            <a:r>
              <a:rPr lang="en-US" altLang="ko-KR" sz="1000" b="1" i="1" dirty="0" smtClean="0"/>
              <a:t> </a:t>
            </a:r>
            <a:r>
              <a:rPr lang="ko-KR" altLang="en-US" sz="1000" b="1" i="1" dirty="0" smtClean="0"/>
              <a:t>그 이유는 버그가 있었다는 것을 모를 정도로 코드가 명확하지 않았는 뜻이기 때문이다</a:t>
            </a:r>
            <a:r>
              <a:rPr lang="en-US" altLang="ko-KR" sz="1000" b="1" i="1" dirty="0" smtClean="0"/>
              <a:t>.</a:t>
            </a:r>
            <a:endParaRPr lang="ko-KR" altLang="en-US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5517939" y="4429132"/>
            <a:ext cx="29560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1000" b="1" i="1" dirty="0" smtClean="0"/>
              <a:t>코드 검토는 지식이 개발팀 전체로 확산되는 것을 돕는다</a:t>
            </a:r>
            <a:r>
              <a:rPr lang="en-US" altLang="ko-KR" sz="1000" b="1" i="1" dirty="0" smtClean="0"/>
              <a:t>.  </a:t>
            </a:r>
            <a:r>
              <a:rPr lang="ko-KR" altLang="en-US" sz="1000" b="1" i="1" dirty="0" smtClean="0"/>
              <a:t>코드 검토는 더 많은 사람에게 아이디어를 제안할 기회를 준다</a:t>
            </a:r>
            <a:r>
              <a:rPr lang="en-US" altLang="ko-KR" sz="1000" b="1" i="1" dirty="0" smtClean="0"/>
              <a:t>. </a:t>
            </a:r>
            <a:r>
              <a:rPr lang="ko-KR" altLang="en-US" sz="1000" b="1" i="1" dirty="0" smtClean="0"/>
              <a:t>아이디어가 떠오르면 리팩토링을 적용하여 그것을 쉽게 구현할 수 있을지에 대해 생각한다</a:t>
            </a:r>
            <a:r>
              <a:rPr lang="en-US" altLang="ko-KR" sz="1000" b="1" i="1" dirty="0" smtClean="0"/>
              <a:t>. </a:t>
            </a:r>
            <a:r>
              <a:rPr lang="ko-KR" altLang="en-US" sz="1000" b="1" i="1" dirty="0" smtClean="0"/>
              <a:t>몇번하고 나면 코드가 더 명확해 보일 것이다</a:t>
            </a:r>
            <a:r>
              <a:rPr lang="en-US" altLang="ko-KR" sz="1000" b="1" i="1" dirty="0" smtClean="0"/>
              <a:t>.</a:t>
            </a:r>
            <a:endParaRPr lang="ko-KR" altLang="en-US" sz="1000" dirty="0"/>
          </a:p>
        </p:txBody>
      </p:sp>
      <p:sp>
        <p:nvSpPr>
          <p:cNvPr id="13" name="직사각형 12"/>
          <p:cNvSpPr/>
          <p:nvPr/>
        </p:nvSpPr>
        <p:spPr>
          <a:xfrm>
            <a:off x="5517939" y="3364056"/>
            <a:ext cx="29560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1000" b="1" i="1" dirty="0" smtClean="0"/>
              <a:t>리팩토링을 해야할 가장 일반적인 시점으로 첫번째 이유는 종종 수정해야할 코드에 대한 애해를 돕기위해서 이다</a:t>
            </a:r>
            <a:r>
              <a:rPr lang="en-US" altLang="ko-KR" sz="1000" b="1" i="1" dirty="0" smtClean="0"/>
              <a:t>. </a:t>
            </a:r>
            <a:r>
              <a:rPr lang="ko-KR" altLang="en-US" sz="1000" b="1" i="1" dirty="0" smtClean="0"/>
              <a:t>또 다른 이유는 기능 추가가 쉽지 않은 디자인 구조를 가지고 있다</a:t>
            </a:r>
            <a:r>
              <a:rPr lang="en-US" altLang="ko-KR" sz="1000" b="1" i="1" dirty="0" smtClean="0"/>
              <a:t>. </a:t>
            </a:r>
            <a:endParaRPr lang="ko-KR" altLang="en-US" sz="1000" dirty="0"/>
          </a:p>
        </p:txBody>
      </p: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</a:t>
            </a:r>
            <a:r>
              <a:rPr lang="ko-KR" altLang="en-US" smtClean="0"/>
              <a:t>계획</a:t>
            </a:r>
            <a:endParaRPr lang="ko-KR" altLang="en-US"/>
          </a:p>
        </p:txBody>
      </p:sp>
      <p:sp>
        <p:nvSpPr>
          <p:cNvPr id="586755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프로토타입 후 개발 방식선택</a:t>
            </a:r>
          </a:p>
          <a:p>
            <a:pPr lvl="1"/>
            <a:r>
              <a:rPr lang="ko-KR" altLang="en-US"/>
              <a:t>최초 </a:t>
            </a:r>
            <a:r>
              <a:rPr lang="en-US" altLang="ko-KR"/>
              <a:t>1</a:t>
            </a:r>
            <a:r>
              <a:rPr lang="ko-KR" altLang="en-US"/>
              <a:t>개월 동안 아주 짧은 반복을 통해 기술적인 타당성 검토</a:t>
            </a:r>
          </a:p>
          <a:p>
            <a:pPr lvl="1"/>
            <a:r>
              <a:rPr lang="ko-KR" altLang="en-US"/>
              <a:t>기술적 이슈사항을 소규모 시나리오로 나누어 검증</a:t>
            </a:r>
          </a:p>
          <a:p>
            <a:pPr lvl="1"/>
            <a:r>
              <a:rPr lang="ko-KR" altLang="en-US"/>
              <a:t>각 시나리오 개발에 사용자 참가 </a:t>
            </a:r>
            <a:r>
              <a:rPr lang="en-US" altLang="ko-KR"/>
              <a:t>-&gt; </a:t>
            </a:r>
            <a:r>
              <a:rPr lang="ko-KR" altLang="en-US"/>
              <a:t>기술적 확신을 줌</a:t>
            </a:r>
          </a:p>
          <a:p>
            <a:pPr lvl="1"/>
            <a:r>
              <a:rPr lang="ko-KR" altLang="en-US"/>
              <a:t>시나리오 계획 </a:t>
            </a:r>
            <a:r>
              <a:rPr lang="en-US" altLang="ko-KR"/>
              <a:t>= </a:t>
            </a:r>
            <a:r>
              <a:rPr lang="ko-KR" altLang="en-US"/>
              <a:t>빌드 계획</a:t>
            </a:r>
          </a:p>
        </p:txBody>
      </p:sp>
      <p:graphicFrame>
        <p:nvGraphicFramePr>
          <p:cNvPr id="607232" name="Object 0"/>
          <p:cNvGraphicFramePr>
            <a:graphicFrameLocks noChangeAspect="1"/>
          </p:cNvGraphicFramePr>
          <p:nvPr/>
        </p:nvGraphicFramePr>
        <p:xfrm>
          <a:off x="1104900" y="2967054"/>
          <a:ext cx="6934200" cy="2819400"/>
        </p:xfrm>
        <a:graphic>
          <a:graphicData uri="http://schemas.openxmlformats.org/presentationml/2006/ole">
            <p:oleObj spid="_x0000_s150530" name="비트맵 이미지" r:id="rId3" imgW="8771429" imgH="2819794" progId="PBrush">
              <p:embed/>
            </p:oleObj>
          </a:graphicData>
        </a:graphic>
      </p:graphicFrame>
      <p:sp>
        <p:nvSpPr>
          <p:cNvPr id="586757" name="Rectangle 5"/>
          <p:cNvSpPr>
            <a:spLocks noChangeArrowheads="1"/>
          </p:cNvSpPr>
          <p:nvPr/>
        </p:nvSpPr>
        <p:spPr bwMode="auto">
          <a:xfrm>
            <a:off x="4926726" y="4395814"/>
            <a:ext cx="1891876" cy="357190"/>
          </a:xfrm>
          <a:prstGeom prst="rect">
            <a:avLst/>
          </a:prstGeom>
          <a:solidFill>
            <a:srgbClr val="FFFFFF">
              <a:alpha val="67000"/>
            </a:srgbClr>
          </a:solidFill>
          <a:ln w="9525">
            <a:solidFill>
              <a:srgbClr val="A6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ko-KR" altLang="en-US" sz="1400" b="1">
                <a:latin typeface="맑은 고딕" pitchFamily="50" charset="-127"/>
                <a:ea typeface="맑은 고딕" pitchFamily="50" charset="-127"/>
              </a:rPr>
              <a:t>짧은 시나리오 계획</a:t>
            </a:r>
          </a:p>
        </p:txBody>
      </p:sp>
    </p:spTree>
  </p:cSld>
  <p:clrMapOvr>
    <a:masterClrMapping/>
  </p:clrMapOvr>
  <p:transition spd="med">
    <p:fade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리팩토링을 할 때의 문제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리팩토링이 문제가 되는 분야 가운데 하나인 데이터베이스</a:t>
            </a:r>
            <a:endParaRPr lang="en-US" altLang="ko-KR" dirty="0" smtClean="0"/>
          </a:p>
          <a:p>
            <a:r>
              <a:rPr lang="ko-KR" altLang="en-US" dirty="0" smtClean="0"/>
              <a:t>객체의 중요한 점 중의 하나인 인터페이스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완전하지 않은 인터페이스를 공표하지 말것</a:t>
            </a:r>
            <a:endParaRPr lang="en-US" altLang="ko-KR" dirty="0" smtClean="0"/>
          </a:p>
          <a:p>
            <a:r>
              <a:rPr lang="ko-KR" altLang="en-US" dirty="0" smtClean="0"/>
              <a:t>리팩토링이 어려운 디자인 변경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디자인에 어떤 실구가 내포되었다면 마음대로 리팩토링할 수 있을까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어떤 디자인 결정사항이 너무 중요하여 나중에 리팩토링 하는 것을 기대할 수 없을 수도 있을까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가장 간단한 디자인 선택과 리팩토링 방안이 보이지 않을 경우 디자인에 더 많은 노력을 집중</a:t>
            </a:r>
            <a:endParaRPr lang="en-US" altLang="ko-KR" dirty="0" smtClean="0"/>
          </a:p>
          <a:p>
            <a:r>
              <a:rPr lang="ko-KR" altLang="en-US" dirty="0" smtClean="0"/>
              <a:t>리팩토링을 하지 말아야 할 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기존코드가 너무 엉망이여서 처음 부터 코드를 다시 작성해야 하는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코드가 버그로 가득차서 도저히 안정화할 수 없는 경우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리팩토링과 디자인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리팩토링을 디자인을 보완하는데 특별한 역할을 수행</a:t>
            </a:r>
            <a:endParaRPr lang="en-US" altLang="ko-KR" dirty="0" smtClean="0"/>
          </a:p>
          <a:p>
            <a:r>
              <a:rPr lang="ko-KR" altLang="en-US" dirty="0" smtClean="0"/>
              <a:t>프로그래밍과 디자인에 대한 편견과 오해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디장인이 핵심이고 프로그래밍은 단순한 절차라고 인식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디자인은 설계도를 그리는 것이고 프로그래밍은 단순히 설계도대로 만드는 작업으로 생각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“</a:t>
            </a:r>
            <a:r>
              <a:rPr lang="ko-KR" altLang="en-US" dirty="0" smtClean="0"/>
              <a:t>디자인으로는 생각을 아주 빨리 할 수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생각에는 여기저기 작은 구멍이 뚫려 있다</a:t>
            </a:r>
            <a:r>
              <a:rPr lang="en-US" altLang="ko-KR" dirty="0" smtClean="0"/>
              <a:t>.” [Alistair Cockburn]</a:t>
            </a:r>
          </a:p>
          <a:p>
            <a:r>
              <a:rPr lang="ko-KR" altLang="en-US" dirty="0" smtClean="0"/>
              <a:t>리팩토링이 사전 디자인</a:t>
            </a:r>
            <a:r>
              <a:rPr lang="en-US" altLang="ko-KR" sz="1400" i="1" dirty="0" smtClean="0"/>
              <a:t>Upfront Design</a:t>
            </a:r>
            <a:r>
              <a:rPr lang="ko-KR" altLang="en-US" dirty="0" smtClean="0"/>
              <a:t>의 대안이 될 수 있는 것인가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Agile </a:t>
            </a:r>
            <a:r>
              <a:rPr lang="ko-KR" altLang="en-US" dirty="0" smtClean="0"/>
              <a:t>소프트웨어 개발에 의하면 처음에는 머리에 떠오르는대로 코딩하고 작동한 이후에 리팩토링을 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결과적으로 좋은 소프트웨어 디자인을 얻음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리팩토링을 하지 않을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처음 부터 완벽한 디자인을 해야하는 부담 작용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리팩토링과 성능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리팩토링이 성능에 미치는 영향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소프트웨어를 이해하기 쉽게 리팩토링하는 것이 성능을 느리게 하는 원인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리팩토링이 소프트웨어를 느리게 하지만  퍼포먼스 튜닝을 더 쉽게 할 수 있도록 만듦</a:t>
            </a:r>
            <a:endParaRPr lang="en-US" altLang="ko-KR" dirty="0" smtClean="0"/>
          </a:p>
          <a:p>
            <a:r>
              <a:rPr lang="ko-KR" altLang="en-US" dirty="0" smtClean="0"/>
              <a:t>빠른 소프트웨어를 만드는 비결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먼저 튜닝할 수 있는 소프트웨어 구조를 만듦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 다음에 충분한 속도를 향상시키수 있도록 튜닝 수행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 smtClean="0"/>
              <a:t>코드 속의 나쁜 냄새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중복된 코드 </a:t>
            </a:r>
            <a:r>
              <a:rPr lang="en-US" altLang="ko-KR" sz="1400" i="1" dirty="0" smtClean="0"/>
              <a:t>Duplicated</a:t>
            </a:r>
            <a:r>
              <a:rPr lang="en-US" altLang="ko-KR" sz="1400" dirty="0" smtClean="0"/>
              <a:t> </a:t>
            </a:r>
            <a:r>
              <a:rPr lang="en-US" altLang="ko-KR" sz="1400" i="1" dirty="0" smtClean="0"/>
              <a:t>Code</a:t>
            </a:r>
            <a:endParaRPr lang="en-US" altLang="ko-KR" i="1" dirty="0" smtClean="0"/>
          </a:p>
          <a:p>
            <a:r>
              <a:rPr lang="ko-KR" altLang="en-US" dirty="0" smtClean="0"/>
              <a:t>긴 메소드 </a:t>
            </a:r>
            <a:r>
              <a:rPr lang="en-US" altLang="ko-KR" sz="1400" i="1" dirty="0" smtClean="0"/>
              <a:t>Long</a:t>
            </a:r>
            <a:r>
              <a:rPr lang="en-US" altLang="ko-KR" sz="1400" dirty="0" smtClean="0"/>
              <a:t> </a:t>
            </a:r>
            <a:r>
              <a:rPr lang="en-US" altLang="ko-KR" sz="1400" i="1" dirty="0" smtClean="0"/>
              <a:t>Method</a:t>
            </a:r>
            <a:endParaRPr lang="en-US" altLang="ko-KR" i="1" dirty="0" smtClean="0"/>
          </a:p>
          <a:p>
            <a:r>
              <a:rPr lang="ko-KR" altLang="en-US" dirty="0" smtClean="0"/>
              <a:t>거대한 클래스 </a:t>
            </a:r>
            <a:r>
              <a:rPr lang="en-US" altLang="ko-KR" sz="1400" i="1" dirty="0" smtClean="0"/>
              <a:t>Large</a:t>
            </a:r>
            <a:r>
              <a:rPr lang="en-US" altLang="ko-KR" sz="1400" dirty="0" smtClean="0"/>
              <a:t> </a:t>
            </a:r>
            <a:r>
              <a:rPr lang="en-US" altLang="ko-KR" sz="1400" i="1" dirty="0" smtClean="0"/>
              <a:t>Class</a:t>
            </a:r>
            <a:endParaRPr lang="en-US" altLang="ko-KR" i="1" dirty="0" smtClean="0"/>
          </a:p>
          <a:p>
            <a:r>
              <a:rPr lang="ko-KR" altLang="en-US" dirty="0" smtClean="0"/>
              <a:t>긴 파라메터 리스트 </a:t>
            </a:r>
            <a:r>
              <a:rPr lang="en-US" altLang="ko-KR" sz="1400" i="1" dirty="0" smtClean="0"/>
              <a:t>Long</a:t>
            </a:r>
            <a:r>
              <a:rPr lang="en-US" altLang="ko-KR" sz="1400" dirty="0" smtClean="0"/>
              <a:t> </a:t>
            </a:r>
            <a:r>
              <a:rPr lang="en-US" altLang="ko-KR" sz="1400" i="1" dirty="0" smtClean="0"/>
              <a:t>Parameter</a:t>
            </a:r>
            <a:r>
              <a:rPr lang="en-US" altLang="ko-KR" sz="1400" dirty="0" smtClean="0"/>
              <a:t> </a:t>
            </a:r>
            <a:r>
              <a:rPr lang="en-US" altLang="ko-KR" sz="1400" i="1" dirty="0" smtClean="0"/>
              <a:t>List</a:t>
            </a:r>
            <a:endParaRPr lang="en-US" altLang="ko-KR" i="1" dirty="0" smtClean="0"/>
          </a:p>
          <a:p>
            <a:r>
              <a:rPr lang="ko-KR" altLang="en-US" dirty="0" smtClean="0"/>
              <a:t>확산적 변경 </a:t>
            </a:r>
            <a:r>
              <a:rPr lang="en-US" altLang="ko-KR" sz="1400" i="1" dirty="0" smtClean="0"/>
              <a:t>Divergent</a:t>
            </a:r>
            <a:r>
              <a:rPr lang="en-US" altLang="ko-KR" sz="1400" dirty="0" smtClean="0"/>
              <a:t> </a:t>
            </a:r>
            <a:r>
              <a:rPr lang="en-US" altLang="ko-KR" sz="1400" i="1" dirty="0" smtClean="0"/>
              <a:t>Change</a:t>
            </a:r>
            <a:endParaRPr lang="en-US" altLang="ko-KR" i="1" dirty="0" smtClean="0"/>
          </a:p>
          <a:p>
            <a:r>
              <a:rPr lang="ko-KR" altLang="en-US" dirty="0" smtClean="0"/>
              <a:t>기능에 대한 욕심 </a:t>
            </a:r>
            <a:r>
              <a:rPr lang="en-US" altLang="ko-KR" sz="1400" i="1" dirty="0" smtClean="0"/>
              <a:t>Feature</a:t>
            </a:r>
            <a:r>
              <a:rPr lang="en-US" altLang="ko-KR" sz="1400" dirty="0" smtClean="0"/>
              <a:t> </a:t>
            </a:r>
            <a:r>
              <a:rPr lang="en-US" altLang="ko-KR" sz="1400" i="1" dirty="0" smtClean="0"/>
              <a:t>Envy</a:t>
            </a:r>
            <a:endParaRPr lang="en-US" altLang="ko-KR" i="1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중복된 코드 </a:t>
            </a:r>
            <a:r>
              <a:rPr lang="en-US" altLang="ko-KR" sz="1600" i="1" dirty="0" smtClean="0"/>
              <a:t>Duplicated Code</a:t>
            </a:r>
            <a:endParaRPr lang="ko-KR" altLang="en-US" sz="1600" i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리팩토링의 가장 일등공신은 중복된 코드로서 이를 합쳐서 프로그램을 개선할 수 있음</a:t>
            </a:r>
            <a:endParaRPr lang="en-US" altLang="ko-KR" dirty="0" smtClean="0"/>
          </a:p>
          <a:p>
            <a:r>
              <a:rPr lang="ko-KR" altLang="en-US" dirty="0" smtClean="0"/>
              <a:t>중복된 코드의 유형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 클래스내의 다른 두 메소드 내에 같은 코드가 있는 경우</a:t>
            </a:r>
            <a:r>
              <a:rPr lang="en-US" altLang="ko-KR" sz="1400" i="1" dirty="0" smtClean="0"/>
              <a:t>Extract Method</a:t>
            </a:r>
          </a:p>
          <a:p>
            <a:pPr lvl="1"/>
            <a:r>
              <a:rPr lang="ko-KR" altLang="en-US" dirty="0" smtClean="0"/>
              <a:t>동일한 상위클래스를 갖는 서브클래스에서 같은 코드가 있는 경우</a:t>
            </a:r>
            <a:endParaRPr lang="en-US" altLang="ko-KR" dirty="0" smtClean="0"/>
          </a:p>
          <a:p>
            <a:pPr lvl="1">
              <a:buNone/>
            </a:pPr>
            <a:r>
              <a:rPr lang="en-US" altLang="ko-KR" sz="1400" i="1" dirty="0" smtClean="0"/>
              <a:t>	Extract Method, Pull Up Method</a:t>
            </a:r>
          </a:p>
          <a:p>
            <a:pPr lvl="1"/>
            <a:r>
              <a:rPr lang="ko-KR" altLang="en-US" dirty="0" smtClean="0"/>
              <a:t>코드가 비슷하기는 하지만</a:t>
            </a:r>
            <a:r>
              <a:rPr lang="en-US" altLang="ko-KR" dirty="0" smtClean="0"/>
              <a:t> </a:t>
            </a:r>
            <a:r>
              <a:rPr lang="ko-KR" altLang="en-US" dirty="0" smtClean="0"/>
              <a:t>같지 않는 경우</a:t>
            </a:r>
            <a:r>
              <a:rPr lang="en-US" altLang="ko-KR" sz="1400" i="1" dirty="0" smtClean="0"/>
              <a:t>Extract Method, Form Template Method</a:t>
            </a:r>
          </a:p>
          <a:p>
            <a:pPr lvl="1"/>
            <a:r>
              <a:rPr lang="ko-KR" altLang="en-US" dirty="0" smtClean="0"/>
              <a:t>만약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 메소드들이 같은 작업을 하지만 다른 알고리즘을 사용할 경우</a:t>
            </a:r>
            <a:r>
              <a:rPr lang="en-US" altLang="ko-KR" sz="1400" i="1" dirty="0" smtClean="0"/>
              <a:t>Substitute Algorithm</a:t>
            </a:r>
          </a:p>
          <a:p>
            <a:pPr lvl="1"/>
            <a:r>
              <a:rPr lang="ko-KR" altLang="en-US" dirty="0" smtClean="0"/>
              <a:t>서로 관계없는 두 클래스에서 중복된 코드가 있는 경우</a:t>
            </a:r>
            <a:r>
              <a:rPr lang="en-US" altLang="ko-KR" sz="1400" i="1" dirty="0" smtClean="0"/>
              <a:t>Extract Class</a:t>
            </a:r>
          </a:p>
        </p:txBody>
      </p:sp>
    </p:spTree>
  </p:cSld>
  <p:clrMapOvr>
    <a:masterClrMapping/>
  </p:clrMapOvr>
  <p:transition spd="med">
    <p:fade/>
  </p:transition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긴 메소드 </a:t>
            </a:r>
            <a:r>
              <a:rPr lang="en-US" altLang="ko-KR" sz="1600" i="1" dirty="0" smtClean="0"/>
              <a:t>Long</a:t>
            </a:r>
            <a:r>
              <a:rPr lang="en-US" altLang="ko-KR" sz="1600" dirty="0" smtClean="0"/>
              <a:t> </a:t>
            </a:r>
            <a:r>
              <a:rPr lang="en-US" altLang="ko-KR" sz="1600" i="1" dirty="0" smtClean="0"/>
              <a:t>Method</a:t>
            </a:r>
            <a:endParaRPr lang="ko-KR" altLang="en-US" sz="16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최적의 상태로 가장 오래 남는 객체 프로그램은 메소드의 길이가 짧음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짧은 메소드의 명명은 코드의 이해를 증진시킴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메소드의 이름이 코드의 목적을 잘 설명하여야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메소드의 하는 일과 일을 처리하는 방법사이의 의미적 거리</a:t>
            </a:r>
            <a:r>
              <a:rPr lang="en-US" altLang="ko-KR" sz="1400" i="1" dirty="0" smtClean="0"/>
              <a:t>Semantic Distance</a:t>
            </a:r>
            <a:r>
              <a:rPr lang="ko-KR" altLang="en-US" dirty="0" smtClean="0"/>
              <a:t>가 핵심</a:t>
            </a:r>
            <a:endParaRPr lang="en-US" altLang="ko-KR" dirty="0" smtClean="0"/>
          </a:p>
          <a:p>
            <a:r>
              <a:rPr lang="ko-KR" altLang="en-US" dirty="0" smtClean="0"/>
              <a:t>긴 메소드 유형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메소드 길이를 줄여야 할 경우</a:t>
            </a:r>
            <a:r>
              <a:rPr lang="en-US" altLang="ko-KR" sz="1400" i="1" dirty="0" smtClean="0"/>
              <a:t>Extract Method</a:t>
            </a:r>
          </a:p>
          <a:p>
            <a:pPr lvl="1"/>
            <a:r>
              <a:rPr lang="ko-KR" altLang="en-US" dirty="0" smtClean="0"/>
              <a:t>메소드에 파라메터와 임시 변수가 많은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임시변수 제거</a:t>
            </a:r>
            <a:r>
              <a:rPr lang="en-US" altLang="ko-KR" sz="1200" i="1" dirty="0" smtClean="0"/>
              <a:t>Replace Temp with Query</a:t>
            </a:r>
          </a:p>
          <a:p>
            <a:pPr lvl="2"/>
            <a:r>
              <a:rPr lang="ko-KR" altLang="en-US" dirty="0" smtClean="0"/>
              <a:t>긴 파라메터 리스트</a:t>
            </a:r>
            <a:r>
              <a:rPr lang="en-US" altLang="ko-KR" sz="1200" i="1" dirty="0" smtClean="0"/>
              <a:t>Introduce Parameter Object, Preserve Whole Object</a:t>
            </a:r>
          </a:p>
          <a:p>
            <a:pPr lvl="2"/>
            <a:r>
              <a:rPr lang="ko-KR" altLang="en-US" dirty="0" smtClean="0"/>
              <a:t>여전히 임시변수와 파라메터가 많다면</a:t>
            </a:r>
            <a:r>
              <a:rPr lang="en-US" altLang="ko-KR" sz="1200" i="1" dirty="0" smtClean="0"/>
              <a:t>Replace Method with Method Object</a:t>
            </a:r>
          </a:p>
          <a:p>
            <a:pPr lvl="1"/>
            <a:r>
              <a:rPr lang="ko-KR" altLang="en-US" dirty="0" smtClean="0"/>
              <a:t>조건문과 루프를 추출할 경우</a:t>
            </a:r>
            <a:r>
              <a:rPr lang="en-US" altLang="ko-KR" sz="1400" i="1" dirty="0" smtClean="0"/>
              <a:t>Decompose Condition</a:t>
            </a:r>
          </a:p>
        </p:txBody>
      </p:sp>
    </p:spTree>
  </p:cSld>
  <p:clrMapOvr>
    <a:masterClrMapping/>
  </p:clrMapOvr>
  <p:transition spd="med">
    <p:fade/>
  </p:transition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거대한 클래스 </a:t>
            </a:r>
            <a:r>
              <a:rPr lang="en-US" altLang="ko-KR" sz="1600" i="1" dirty="0" smtClean="0"/>
              <a:t>Large Class</a:t>
            </a:r>
            <a:endParaRPr lang="ko-KR" altLang="en-US" sz="1600" i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클래스 하나가 많은 일을 하려할 때 나타는 현상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보통 지나치게 많은 인스턴스 변수가 나타남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중복된 코드가 존재할 확율이 증가</a:t>
            </a:r>
            <a:endParaRPr lang="en-US" altLang="ko-KR" dirty="0" smtClean="0"/>
          </a:p>
          <a:p>
            <a:r>
              <a:rPr lang="ko-KR" altLang="en-US" dirty="0" smtClean="0"/>
              <a:t>거대한 클래스 유형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많은 인스턴스 변수가 있을 경우</a:t>
            </a:r>
            <a:r>
              <a:rPr lang="en-US" altLang="ko-KR" sz="1400" i="1" dirty="0" smtClean="0"/>
              <a:t>Extract Class</a:t>
            </a:r>
          </a:p>
          <a:p>
            <a:pPr lvl="1"/>
            <a:r>
              <a:rPr lang="ko-KR" altLang="en-US" dirty="0" smtClean="0"/>
              <a:t>새로운 클래스가 서브 클래스로서 의미가 있는 경우</a:t>
            </a:r>
            <a:r>
              <a:rPr lang="en-US" altLang="ko-KR" sz="1400" i="1" dirty="0" smtClean="0"/>
              <a:t>Extract Subclass</a:t>
            </a:r>
            <a:endParaRPr lang="en-US" altLang="ko-KR" i="1" dirty="0" smtClean="0"/>
          </a:p>
          <a:p>
            <a:pPr lvl="1"/>
            <a:r>
              <a:rPr lang="ko-KR" altLang="en-US" dirty="0" smtClean="0"/>
              <a:t>코드가 많은 클래스인 경우</a:t>
            </a:r>
            <a:r>
              <a:rPr lang="en-US" altLang="ko-KR" sz="1400" i="1" dirty="0" smtClean="0"/>
              <a:t>Extract Class, Extract Subclass, Extract Interface</a:t>
            </a:r>
            <a:endParaRPr lang="en-US" altLang="ko-KR" i="1" dirty="0" smtClean="0"/>
          </a:p>
        </p:txBody>
      </p:sp>
    </p:spTree>
  </p:cSld>
  <p:clrMapOvr>
    <a:masterClrMapping/>
  </p:clrMapOvr>
  <p:transition spd="med">
    <p:fade/>
  </p:transition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긴 파라메터 리스트 </a:t>
            </a:r>
            <a:r>
              <a:rPr lang="en-US" altLang="ko-KR" sz="1600" i="1" dirty="0" smtClean="0"/>
              <a:t>Long Parameter List</a:t>
            </a:r>
            <a:endParaRPr lang="ko-KR" altLang="en-US" i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객체지향 프로그램에서는 보통 전통적인 프로그램보다 파라메터 리스트가 짧음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필요한 무엇인가가 없을 경우 항상 다른 객체로 부터 얻을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긴 파라메터 리스트는 이해가 어렵고 일관성이 없거나 사용하기 힘듬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데이터가 필요할 경우 계속 고쳐야 하므로 짧은 파라메터 리스트 사용</a:t>
            </a:r>
            <a:endParaRPr lang="en-US" altLang="ko-KR" dirty="0" smtClean="0"/>
          </a:p>
          <a:p>
            <a:r>
              <a:rPr lang="ko-KR" altLang="en-US" dirty="0" smtClean="0"/>
              <a:t>긴 파라메터 리스트 유형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객체로 부터 파라메터의 데이터를 얻을 수 있는 경우</a:t>
            </a:r>
            <a:r>
              <a:rPr lang="en-US" altLang="ko-KR" sz="1400" i="1" dirty="0" smtClean="0"/>
              <a:t>Replace Parameter with Method</a:t>
            </a:r>
            <a:endParaRPr lang="en-US" altLang="ko-KR" i="1" dirty="0" smtClean="0"/>
          </a:p>
          <a:p>
            <a:pPr lvl="1"/>
            <a:r>
              <a:rPr lang="ko-KR" altLang="en-US" dirty="0" smtClean="0"/>
              <a:t>파라메터의 데이터 뭉치를 객체 자체로 바꾸는 경우</a:t>
            </a:r>
            <a:r>
              <a:rPr lang="en-US" altLang="ko-KR" sz="1400" i="1" dirty="0" smtClean="0"/>
              <a:t>Preserve Whole Object</a:t>
            </a:r>
            <a:endParaRPr lang="en-US" altLang="ko-KR" i="1" dirty="0" smtClean="0"/>
          </a:p>
          <a:p>
            <a:pPr lvl="1"/>
            <a:r>
              <a:rPr lang="ko-KR" altLang="en-US" dirty="0" smtClean="0"/>
              <a:t>객체와 관계없는 여러 개의 데이터 항목이 있는 경우</a:t>
            </a:r>
            <a:r>
              <a:rPr lang="en-US" altLang="ko-KR" sz="1400" i="1" dirty="0" smtClean="0"/>
              <a:t>Introduce Parameter Object</a:t>
            </a:r>
            <a:endParaRPr lang="en-US" altLang="ko-KR" i="1" dirty="0" smtClean="0"/>
          </a:p>
        </p:txBody>
      </p:sp>
    </p:spTree>
  </p:cSld>
  <p:clrMapOvr>
    <a:masterClrMapping/>
  </p:clrMapOvr>
  <p:transition spd="med">
    <p:fade/>
  </p:transition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확산적 변경 </a:t>
            </a:r>
            <a:r>
              <a:rPr lang="en-US" altLang="ko-KR" sz="1600" i="1" dirty="0" smtClean="0"/>
              <a:t>Divergent</a:t>
            </a:r>
            <a:r>
              <a:rPr lang="en-US" altLang="ko-KR" sz="1600" dirty="0" smtClean="0"/>
              <a:t> </a:t>
            </a:r>
            <a:r>
              <a:rPr lang="en-US" altLang="ko-KR" sz="1600" i="1" dirty="0" smtClean="0"/>
              <a:t>Change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한 클래스가 다른 이유로 인해 다른 방법으로 자주 변경되는 경우 발생</a:t>
            </a:r>
            <a:endParaRPr lang="en-US" altLang="ko-KR" dirty="0" smtClean="0"/>
          </a:p>
          <a:p>
            <a:r>
              <a:rPr lang="ko-KR" altLang="en-US" dirty="0" smtClean="0"/>
              <a:t>변화를 다룰 경우 하나의 클래스를 수정하는 것이 바람직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 변화를 반영할 수 있도록 새로운 클래스를 추출</a:t>
            </a:r>
            <a:r>
              <a:rPr lang="en-US" altLang="ko-KR" sz="1400" i="1" dirty="0" smtClean="0"/>
              <a:t>Extract Class</a:t>
            </a:r>
            <a:endParaRPr lang="en-US" altLang="ko-KR" i="1" dirty="0" smtClean="0"/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1736462" y="3143250"/>
            <a:ext cx="5407307" cy="855733"/>
          </a:xfrm>
          <a:prstGeom prst="roundRect">
            <a:avLst>
              <a:gd name="adj" fmla="val 356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9855" tIns="49928" rIns="99855" bIns="49928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b="1" i="1" dirty="0" smtClean="0"/>
              <a:t>변화의 요인</a:t>
            </a:r>
            <a:endParaRPr lang="en-US" altLang="ko-KR" sz="1200" b="1" i="1" dirty="0" smtClean="0"/>
          </a:p>
          <a:p>
            <a:pPr algn="l"/>
            <a:r>
              <a:rPr lang="en-US" altLang="ko-KR" sz="1200" b="1" i="1" dirty="0" smtClean="0"/>
              <a:t>“</a:t>
            </a:r>
            <a:r>
              <a:rPr lang="ko-KR" altLang="en-US" sz="1200" b="1" i="1" dirty="0" smtClean="0"/>
              <a:t>새로운 데이터베이스를 추가할 때 마다 이 세 개의 메소드를 수행해야 하는 군</a:t>
            </a:r>
            <a:r>
              <a:rPr lang="en-US" altLang="ko-KR" sz="1200" b="1" i="1" dirty="0" smtClean="0"/>
              <a:t>”</a:t>
            </a:r>
          </a:p>
          <a:p>
            <a:pPr algn="l"/>
            <a:r>
              <a:rPr lang="en-US" altLang="ko-KR" sz="1200" b="1" i="1" dirty="0" smtClean="0"/>
              <a:t>“</a:t>
            </a:r>
            <a:r>
              <a:rPr lang="ko-KR" altLang="en-US" sz="1200" b="1" i="1" dirty="0" smtClean="0"/>
              <a:t>새로운 계좌가 있을 때 마다 항상 이 네 개의 메소드를 변경해야 하는 군</a:t>
            </a:r>
            <a:r>
              <a:rPr lang="en-US" altLang="ko-KR" sz="1200" b="1" i="1" dirty="0" smtClean="0"/>
              <a:t>”</a:t>
            </a:r>
          </a:p>
          <a:p>
            <a:pPr algn="l"/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…</a:t>
            </a:r>
            <a:endParaRPr kumimoji="1" lang="en-US" alt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1736462" y="4714884"/>
            <a:ext cx="5407307" cy="35719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변화를 반영한 특정 클래스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폭발 1 6"/>
          <p:cNvSpPr/>
          <p:nvPr/>
        </p:nvSpPr>
        <p:spPr bwMode="auto">
          <a:xfrm>
            <a:off x="3187202" y="3714752"/>
            <a:ext cx="2571768" cy="1071570"/>
          </a:xfrm>
          <a:prstGeom prst="irregularSeal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8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Extract Class</a:t>
            </a:r>
            <a:endParaRPr kumimoji="1" lang="ko-KR" altLang="en-US" sz="18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기능에 대한 욕심 </a:t>
            </a:r>
            <a:r>
              <a:rPr lang="en-US" altLang="ko-KR" sz="1600" i="1" dirty="0" smtClean="0"/>
              <a:t>Feature</a:t>
            </a:r>
            <a:r>
              <a:rPr lang="en-US" altLang="ko-KR" sz="1600" dirty="0" smtClean="0"/>
              <a:t> </a:t>
            </a:r>
            <a:r>
              <a:rPr lang="en-US" altLang="ko-KR" sz="1600" i="1" dirty="0" smtClean="0"/>
              <a:t>Envy</a:t>
            </a:r>
            <a:endParaRPr lang="ko-KR" altLang="en-US" sz="16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객체의 가장 중요한 요점은 데이터와 데이터를 사용하는 프로세스를 하나로 묶는 기술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특정 메소드는 자신이 속한 클래스보다 다른 클래스에 더 관심을 갖는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어떤 값을 계산하기 위해 다른 객체에 있는 여러 </a:t>
            </a:r>
            <a:r>
              <a:rPr lang="en-US" altLang="ko-KR" dirty="0" smtClean="0"/>
              <a:t>get</a:t>
            </a:r>
            <a:r>
              <a:rPr lang="ko-KR" altLang="en-US" dirty="0" smtClean="0"/>
              <a:t>메소드를 호출하는 경우</a:t>
            </a:r>
            <a:r>
              <a:rPr lang="en-US" altLang="ko-KR" sz="1400" i="1" dirty="0" smtClean="0"/>
              <a:t>Extract Method, Move Method</a:t>
            </a:r>
            <a:endParaRPr lang="en-US" altLang="ko-KR" i="1" dirty="0" smtClean="0"/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개발실 </a:t>
            </a:r>
            <a:r>
              <a:rPr lang="ko-KR" altLang="en-US" smtClean="0"/>
              <a:t>구조</a:t>
            </a:r>
            <a:endParaRPr lang="ko-KR" altLang="en-US"/>
          </a:p>
        </p:txBody>
      </p:sp>
      <p:sp>
        <p:nvSpPr>
          <p:cNvPr id="587779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프로젝트 수행 팀 </a:t>
            </a:r>
            <a:r>
              <a:rPr lang="en-US" altLang="ko-KR"/>
              <a:t>: 4</a:t>
            </a:r>
            <a:r>
              <a:rPr lang="ko-KR" altLang="en-US"/>
              <a:t>팀</a:t>
            </a:r>
          </a:p>
          <a:p>
            <a:r>
              <a:rPr lang="ko-KR" altLang="en-US"/>
              <a:t>아키텍처 수행흐름 단위로 배치 </a:t>
            </a:r>
            <a:r>
              <a:rPr lang="en-US" altLang="ko-KR">
                <a:latin typeface="Times New Roman"/>
              </a:rPr>
              <a:t>–</a:t>
            </a:r>
            <a:r>
              <a:rPr lang="en-US" altLang="ko-KR"/>
              <a:t> </a:t>
            </a:r>
            <a:r>
              <a:rPr lang="ko-KR" altLang="en-US"/>
              <a:t>백앤드 </a:t>
            </a:r>
            <a:r>
              <a:rPr lang="en-US" altLang="ko-KR"/>
              <a:t>~ </a:t>
            </a:r>
            <a:r>
              <a:rPr lang="ko-KR" altLang="en-US"/>
              <a:t>프론트</a:t>
            </a:r>
          </a:p>
          <a:p>
            <a:r>
              <a:rPr lang="ko-KR" altLang="en-US"/>
              <a:t>고객측 실무자</a:t>
            </a:r>
            <a:r>
              <a:rPr lang="en-US" altLang="ko-KR"/>
              <a:t>/</a:t>
            </a:r>
            <a:r>
              <a:rPr lang="ko-KR" altLang="en-US"/>
              <a:t>엔지니어 참가</a:t>
            </a:r>
          </a:p>
          <a:p>
            <a:r>
              <a:rPr lang="ko-KR" altLang="en-US"/>
              <a:t>의자없는 책상</a:t>
            </a:r>
          </a:p>
        </p:txBody>
      </p:sp>
      <p:sp>
        <p:nvSpPr>
          <p:cNvPr id="587781" name="Rectangle 5"/>
          <p:cNvSpPr>
            <a:spLocks noChangeArrowheads="1"/>
          </p:cNvSpPr>
          <p:nvPr/>
        </p:nvSpPr>
        <p:spPr bwMode="auto">
          <a:xfrm>
            <a:off x="3429000" y="2743200"/>
            <a:ext cx="5257800" cy="35814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none" anchor="ctr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7782" name="Rectangle 6"/>
          <p:cNvSpPr>
            <a:spLocks noChangeArrowheads="1"/>
          </p:cNvSpPr>
          <p:nvPr/>
        </p:nvSpPr>
        <p:spPr bwMode="auto">
          <a:xfrm>
            <a:off x="4038600" y="2743200"/>
            <a:ext cx="1447800" cy="596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7783" name="Rectangle 7"/>
          <p:cNvSpPr>
            <a:spLocks noChangeArrowheads="1"/>
          </p:cNvSpPr>
          <p:nvPr/>
        </p:nvSpPr>
        <p:spPr bwMode="auto">
          <a:xfrm rot="5400000" flipH="1">
            <a:off x="3136900" y="3632200"/>
            <a:ext cx="1193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7784" name="Rectangle 8"/>
          <p:cNvSpPr>
            <a:spLocks noChangeArrowheads="1"/>
          </p:cNvSpPr>
          <p:nvPr/>
        </p:nvSpPr>
        <p:spPr bwMode="auto">
          <a:xfrm rot="5400000" flipH="1">
            <a:off x="3136900" y="4826000"/>
            <a:ext cx="1193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7785" name="Rectangle 9"/>
          <p:cNvSpPr>
            <a:spLocks noChangeArrowheads="1"/>
          </p:cNvSpPr>
          <p:nvPr/>
        </p:nvSpPr>
        <p:spPr bwMode="auto">
          <a:xfrm>
            <a:off x="5486400" y="2743200"/>
            <a:ext cx="1447800" cy="596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7786" name="computr2"/>
          <p:cNvSpPr>
            <a:spLocks noEditPoints="1" noChangeArrowheads="1"/>
          </p:cNvSpPr>
          <p:nvPr/>
        </p:nvSpPr>
        <p:spPr bwMode="auto">
          <a:xfrm>
            <a:off x="4572000" y="2892425"/>
            <a:ext cx="381000" cy="298450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7787" name="computr2"/>
          <p:cNvSpPr>
            <a:spLocks noEditPoints="1" noChangeArrowheads="1"/>
          </p:cNvSpPr>
          <p:nvPr/>
        </p:nvSpPr>
        <p:spPr bwMode="auto">
          <a:xfrm>
            <a:off x="6096000" y="2892425"/>
            <a:ext cx="381000" cy="298450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7788" name="computr2"/>
          <p:cNvSpPr>
            <a:spLocks noEditPoints="1" noChangeArrowheads="1"/>
          </p:cNvSpPr>
          <p:nvPr/>
        </p:nvSpPr>
        <p:spPr bwMode="auto">
          <a:xfrm rot="16200000">
            <a:off x="3547269" y="3747294"/>
            <a:ext cx="373063" cy="304800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7789" name="computr2"/>
          <p:cNvSpPr>
            <a:spLocks noEditPoints="1" noChangeArrowheads="1"/>
          </p:cNvSpPr>
          <p:nvPr/>
        </p:nvSpPr>
        <p:spPr bwMode="auto">
          <a:xfrm rot="16200000">
            <a:off x="3547269" y="4866481"/>
            <a:ext cx="373063" cy="304800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7790" name="chair"/>
          <p:cNvSpPr>
            <a:spLocks noEditPoints="1" noChangeArrowheads="1"/>
          </p:cNvSpPr>
          <p:nvPr/>
        </p:nvSpPr>
        <p:spPr bwMode="auto">
          <a:xfrm flipV="1">
            <a:off x="4343400" y="3414713"/>
            <a:ext cx="381000" cy="223838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10800 h 21600"/>
              <a:gd name="T4" fmla="*/ 10800 w 21600"/>
              <a:gd name="T5" fmla="*/ 21600 h 21600"/>
              <a:gd name="T6" fmla="*/ 0 w 21600"/>
              <a:gd name="T7" fmla="*/ 10800 h 21600"/>
              <a:gd name="T8" fmla="*/ 5400 w 21600"/>
              <a:gd name="T9" fmla="*/ 7265 h 21600"/>
              <a:gd name="T10" fmla="*/ 16200 w 21600"/>
              <a:gd name="T11" fmla="*/ 178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2960" y="3927"/>
                </a:moveTo>
                <a:lnTo>
                  <a:pt x="14760" y="3927"/>
                </a:lnTo>
                <a:cubicBezTo>
                  <a:pt x="17640" y="4713"/>
                  <a:pt x="18000" y="3535"/>
                  <a:pt x="18000" y="2356"/>
                </a:cubicBezTo>
                <a:cubicBezTo>
                  <a:pt x="18000" y="785"/>
                  <a:pt x="15840" y="0"/>
                  <a:pt x="10800" y="0"/>
                </a:cubicBezTo>
                <a:cubicBezTo>
                  <a:pt x="6120" y="0"/>
                  <a:pt x="3600" y="785"/>
                  <a:pt x="3600" y="2356"/>
                </a:cubicBezTo>
                <a:cubicBezTo>
                  <a:pt x="3600" y="3535"/>
                  <a:pt x="4320" y="4713"/>
                  <a:pt x="6840" y="3927"/>
                </a:cubicBezTo>
                <a:lnTo>
                  <a:pt x="8640" y="3927"/>
                </a:lnTo>
                <a:lnTo>
                  <a:pt x="8640" y="5891"/>
                </a:lnTo>
                <a:lnTo>
                  <a:pt x="6840" y="5891"/>
                </a:lnTo>
                <a:cubicBezTo>
                  <a:pt x="5400" y="5891"/>
                  <a:pt x="4320" y="7069"/>
                  <a:pt x="4320" y="8640"/>
                </a:cubicBezTo>
                <a:lnTo>
                  <a:pt x="4320" y="10996"/>
                </a:lnTo>
                <a:lnTo>
                  <a:pt x="2880" y="10996"/>
                </a:lnTo>
                <a:lnTo>
                  <a:pt x="2880" y="8640"/>
                </a:lnTo>
                <a:cubicBezTo>
                  <a:pt x="2880" y="7855"/>
                  <a:pt x="2520" y="7069"/>
                  <a:pt x="1440" y="7069"/>
                </a:cubicBezTo>
                <a:cubicBezTo>
                  <a:pt x="720" y="7069"/>
                  <a:pt x="0" y="7855"/>
                  <a:pt x="0" y="8640"/>
                </a:cubicBezTo>
                <a:lnTo>
                  <a:pt x="0" y="10604"/>
                </a:lnTo>
                <a:lnTo>
                  <a:pt x="0" y="17280"/>
                </a:lnTo>
                <a:cubicBezTo>
                  <a:pt x="0" y="18065"/>
                  <a:pt x="720" y="18851"/>
                  <a:pt x="1440" y="18851"/>
                </a:cubicBezTo>
                <a:cubicBezTo>
                  <a:pt x="2520" y="18851"/>
                  <a:pt x="2880" y="18065"/>
                  <a:pt x="2880" y="17280"/>
                </a:cubicBezTo>
                <a:lnTo>
                  <a:pt x="2880" y="14531"/>
                </a:lnTo>
                <a:lnTo>
                  <a:pt x="4320" y="14531"/>
                </a:lnTo>
                <a:lnTo>
                  <a:pt x="4320" y="15709"/>
                </a:lnTo>
                <a:cubicBezTo>
                  <a:pt x="4320" y="18458"/>
                  <a:pt x="6840" y="21600"/>
                  <a:pt x="10800" y="21600"/>
                </a:cubicBezTo>
                <a:cubicBezTo>
                  <a:pt x="15120" y="21600"/>
                  <a:pt x="17280" y="18458"/>
                  <a:pt x="17280" y="15709"/>
                </a:cubicBezTo>
                <a:lnTo>
                  <a:pt x="17280" y="14531"/>
                </a:lnTo>
                <a:lnTo>
                  <a:pt x="18720" y="14531"/>
                </a:lnTo>
                <a:lnTo>
                  <a:pt x="18720" y="17280"/>
                </a:lnTo>
                <a:cubicBezTo>
                  <a:pt x="18720" y="18065"/>
                  <a:pt x="19440" y="18851"/>
                  <a:pt x="20160" y="18851"/>
                </a:cubicBezTo>
                <a:cubicBezTo>
                  <a:pt x="20880" y="18851"/>
                  <a:pt x="21600" y="18065"/>
                  <a:pt x="21600" y="17280"/>
                </a:cubicBezTo>
                <a:lnTo>
                  <a:pt x="21600" y="10604"/>
                </a:lnTo>
                <a:lnTo>
                  <a:pt x="21600" y="8640"/>
                </a:lnTo>
                <a:cubicBezTo>
                  <a:pt x="21600" y="7855"/>
                  <a:pt x="20880" y="7069"/>
                  <a:pt x="20160" y="7069"/>
                </a:cubicBezTo>
                <a:cubicBezTo>
                  <a:pt x="19440" y="7069"/>
                  <a:pt x="18720" y="7855"/>
                  <a:pt x="18720" y="8640"/>
                </a:cubicBezTo>
                <a:lnTo>
                  <a:pt x="18720" y="10996"/>
                </a:lnTo>
                <a:lnTo>
                  <a:pt x="17280" y="10996"/>
                </a:lnTo>
                <a:lnTo>
                  <a:pt x="17280" y="8640"/>
                </a:lnTo>
                <a:cubicBezTo>
                  <a:pt x="17280" y="7069"/>
                  <a:pt x="16200" y="5891"/>
                  <a:pt x="14760" y="5891"/>
                </a:cubicBezTo>
                <a:lnTo>
                  <a:pt x="12960" y="5891"/>
                </a:lnTo>
                <a:close/>
                <a:moveTo>
                  <a:pt x="12960" y="3927"/>
                </a:moveTo>
                <a:moveTo>
                  <a:pt x="2880" y="10996"/>
                </a:moveTo>
                <a:moveTo>
                  <a:pt x="4320" y="10996"/>
                </a:moveTo>
                <a:lnTo>
                  <a:pt x="4320" y="14531"/>
                </a:lnTo>
                <a:moveTo>
                  <a:pt x="2880" y="14531"/>
                </a:moveTo>
                <a:lnTo>
                  <a:pt x="2880" y="10996"/>
                </a:lnTo>
                <a:moveTo>
                  <a:pt x="17280" y="10996"/>
                </a:moveTo>
                <a:moveTo>
                  <a:pt x="18720" y="10996"/>
                </a:moveTo>
                <a:lnTo>
                  <a:pt x="18720" y="14531"/>
                </a:lnTo>
                <a:moveTo>
                  <a:pt x="17280" y="14531"/>
                </a:moveTo>
                <a:lnTo>
                  <a:pt x="17280" y="10996"/>
                </a:lnTo>
                <a:moveTo>
                  <a:pt x="8640" y="3927"/>
                </a:moveTo>
                <a:lnTo>
                  <a:pt x="12960" y="3927"/>
                </a:lnTo>
                <a:moveTo>
                  <a:pt x="12960" y="5891"/>
                </a:moveTo>
                <a:lnTo>
                  <a:pt x="8640" y="5891"/>
                </a:lnTo>
              </a:path>
            </a:pathLst>
          </a:custGeom>
          <a:solidFill>
            <a:srgbClr val="CCCC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7791" name="chair"/>
          <p:cNvSpPr>
            <a:spLocks noEditPoints="1" noChangeArrowheads="1"/>
          </p:cNvSpPr>
          <p:nvPr/>
        </p:nvSpPr>
        <p:spPr bwMode="auto">
          <a:xfrm flipV="1">
            <a:off x="4800600" y="3414713"/>
            <a:ext cx="381000" cy="223838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10800 h 21600"/>
              <a:gd name="T4" fmla="*/ 10800 w 21600"/>
              <a:gd name="T5" fmla="*/ 21600 h 21600"/>
              <a:gd name="T6" fmla="*/ 0 w 21600"/>
              <a:gd name="T7" fmla="*/ 10800 h 21600"/>
              <a:gd name="T8" fmla="*/ 5400 w 21600"/>
              <a:gd name="T9" fmla="*/ 7265 h 21600"/>
              <a:gd name="T10" fmla="*/ 16200 w 21600"/>
              <a:gd name="T11" fmla="*/ 178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2960" y="3927"/>
                </a:moveTo>
                <a:lnTo>
                  <a:pt x="14760" y="3927"/>
                </a:lnTo>
                <a:cubicBezTo>
                  <a:pt x="17640" y="4713"/>
                  <a:pt x="18000" y="3535"/>
                  <a:pt x="18000" y="2356"/>
                </a:cubicBezTo>
                <a:cubicBezTo>
                  <a:pt x="18000" y="785"/>
                  <a:pt x="15840" y="0"/>
                  <a:pt x="10800" y="0"/>
                </a:cubicBezTo>
                <a:cubicBezTo>
                  <a:pt x="6120" y="0"/>
                  <a:pt x="3600" y="785"/>
                  <a:pt x="3600" y="2356"/>
                </a:cubicBezTo>
                <a:cubicBezTo>
                  <a:pt x="3600" y="3535"/>
                  <a:pt x="4320" y="4713"/>
                  <a:pt x="6840" y="3927"/>
                </a:cubicBezTo>
                <a:lnTo>
                  <a:pt x="8640" y="3927"/>
                </a:lnTo>
                <a:lnTo>
                  <a:pt x="8640" y="5891"/>
                </a:lnTo>
                <a:lnTo>
                  <a:pt x="6840" y="5891"/>
                </a:lnTo>
                <a:cubicBezTo>
                  <a:pt x="5400" y="5891"/>
                  <a:pt x="4320" y="7069"/>
                  <a:pt x="4320" y="8640"/>
                </a:cubicBezTo>
                <a:lnTo>
                  <a:pt x="4320" y="10996"/>
                </a:lnTo>
                <a:lnTo>
                  <a:pt x="2880" y="10996"/>
                </a:lnTo>
                <a:lnTo>
                  <a:pt x="2880" y="8640"/>
                </a:lnTo>
                <a:cubicBezTo>
                  <a:pt x="2880" y="7855"/>
                  <a:pt x="2520" y="7069"/>
                  <a:pt x="1440" y="7069"/>
                </a:cubicBezTo>
                <a:cubicBezTo>
                  <a:pt x="720" y="7069"/>
                  <a:pt x="0" y="7855"/>
                  <a:pt x="0" y="8640"/>
                </a:cubicBezTo>
                <a:lnTo>
                  <a:pt x="0" y="10604"/>
                </a:lnTo>
                <a:lnTo>
                  <a:pt x="0" y="17280"/>
                </a:lnTo>
                <a:cubicBezTo>
                  <a:pt x="0" y="18065"/>
                  <a:pt x="720" y="18851"/>
                  <a:pt x="1440" y="18851"/>
                </a:cubicBezTo>
                <a:cubicBezTo>
                  <a:pt x="2520" y="18851"/>
                  <a:pt x="2880" y="18065"/>
                  <a:pt x="2880" y="17280"/>
                </a:cubicBezTo>
                <a:lnTo>
                  <a:pt x="2880" y="14531"/>
                </a:lnTo>
                <a:lnTo>
                  <a:pt x="4320" y="14531"/>
                </a:lnTo>
                <a:lnTo>
                  <a:pt x="4320" y="15709"/>
                </a:lnTo>
                <a:cubicBezTo>
                  <a:pt x="4320" y="18458"/>
                  <a:pt x="6840" y="21600"/>
                  <a:pt x="10800" y="21600"/>
                </a:cubicBezTo>
                <a:cubicBezTo>
                  <a:pt x="15120" y="21600"/>
                  <a:pt x="17280" y="18458"/>
                  <a:pt x="17280" y="15709"/>
                </a:cubicBezTo>
                <a:lnTo>
                  <a:pt x="17280" y="14531"/>
                </a:lnTo>
                <a:lnTo>
                  <a:pt x="18720" y="14531"/>
                </a:lnTo>
                <a:lnTo>
                  <a:pt x="18720" y="17280"/>
                </a:lnTo>
                <a:cubicBezTo>
                  <a:pt x="18720" y="18065"/>
                  <a:pt x="19440" y="18851"/>
                  <a:pt x="20160" y="18851"/>
                </a:cubicBezTo>
                <a:cubicBezTo>
                  <a:pt x="20880" y="18851"/>
                  <a:pt x="21600" y="18065"/>
                  <a:pt x="21600" y="17280"/>
                </a:cubicBezTo>
                <a:lnTo>
                  <a:pt x="21600" y="10604"/>
                </a:lnTo>
                <a:lnTo>
                  <a:pt x="21600" y="8640"/>
                </a:lnTo>
                <a:cubicBezTo>
                  <a:pt x="21600" y="7855"/>
                  <a:pt x="20880" y="7069"/>
                  <a:pt x="20160" y="7069"/>
                </a:cubicBezTo>
                <a:cubicBezTo>
                  <a:pt x="19440" y="7069"/>
                  <a:pt x="18720" y="7855"/>
                  <a:pt x="18720" y="8640"/>
                </a:cubicBezTo>
                <a:lnTo>
                  <a:pt x="18720" y="10996"/>
                </a:lnTo>
                <a:lnTo>
                  <a:pt x="17280" y="10996"/>
                </a:lnTo>
                <a:lnTo>
                  <a:pt x="17280" y="8640"/>
                </a:lnTo>
                <a:cubicBezTo>
                  <a:pt x="17280" y="7069"/>
                  <a:pt x="16200" y="5891"/>
                  <a:pt x="14760" y="5891"/>
                </a:cubicBezTo>
                <a:lnTo>
                  <a:pt x="12960" y="5891"/>
                </a:lnTo>
                <a:close/>
                <a:moveTo>
                  <a:pt x="12960" y="3927"/>
                </a:moveTo>
                <a:moveTo>
                  <a:pt x="2880" y="10996"/>
                </a:moveTo>
                <a:moveTo>
                  <a:pt x="4320" y="10996"/>
                </a:moveTo>
                <a:lnTo>
                  <a:pt x="4320" y="14531"/>
                </a:lnTo>
                <a:moveTo>
                  <a:pt x="2880" y="14531"/>
                </a:moveTo>
                <a:lnTo>
                  <a:pt x="2880" y="10996"/>
                </a:lnTo>
                <a:moveTo>
                  <a:pt x="17280" y="10996"/>
                </a:moveTo>
                <a:moveTo>
                  <a:pt x="18720" y="10996"/>
                </a:moveTo>
                <a:lnTo>
                  <a:pt x="18720" y="14531"/>
                </a:lnTo>
                <a:moveTo>
                  <a:pt x="17280" y="14531"/>
                </a:moveTo>
                <a:lnTo>
                  <a:pt x="17280" y="10996"/>
                </a:lnTo>
                <a:moveTo>
                  <a:pt x="8640" y="3927"/>
                </a:moveTo>
                <a:lnTo>
                  <a:pt x="12960" y="3927"/>
                </a:lnTo>
                <a:moveTo>
                  <a:pt x="12960" y="5891"/>
                </a:moveTo>
                <a:lnTo>
                  <a:pt x="8640" y="5891"/>
                </a:lnTo>
              </a:path>
            </a:pathLst>
          </a:custGeom>
          <a:solidFill>
            <a:srgbClr val="CCCC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7792" name="chair"/>
          <p:cNvSpPr>
            <a:spLocks noEditPoints="1" noChangeArrowheads="1"/>
          </p:cNvSpPr>
          <p:nvPr/>
        </p:nvSpPr>
        <p:spPr bwMode="auto">
          <a:xfrm flipV="1">
            <a:off x="5791200" y="3414713"/>
            <a:ext cx="381000" cy="223838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10800 h 21600"/>
              <a:gd name="T4" fmla="*/ 10800 w 21600"/>
              <a:gd name="T5" fmla="*/ 21600 h 21600"/>
              <a:gd name="T6" fmla="*/ 0 w 21600"/>
              <a:gd name="T7" fmla="*/ 10800 h 21600"/>
              <a:gd name="T8" fmla="*/ 5400 w 21600"/>
              <a:gd name="T9" fmla="*/ 7265 h 21600"/>
              <a:gd name="T10" fmla="*/ 16200 w 21600"/>
              <a:gd name="T11" fmla="*/ 178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2960" y="3927"/>
                </a:moveTo>
                <a:lnTo>
                  <a:pt x="14760" y="3927"/>
                </a:lnTo>
                <a:cubicBezTo>
                  <a:pt x="17640" y="4713"/>
                  <a:pt x="18000" y="3535"/>
                  <a:pt x="18000" y="2356"/>
                </a:cubicBezTo>
                <a:cubicBezTo>
                  <a:pt x="18000" y="785"/>
                  <a:pt x="15840" y="0"/>
                  <a:pt x="10800" y="0"/>
                </a:cubicBezTo>
                <a:cubicBezTo>
                  <a:pt x="6120" y="0"/>
                  <a:pt x="3600" y="785"/>
                  <a:pt x="3600" y="2356"/>
                </a:cubicBezTo>
                <a:cubicBezTo>
                  <a:pt x="3600" y="3535"/>
                  <a:pt x="4320" y="4713"/>
                  <a:pt x="6840" y="3927"/>
                </a:cubicBezTo>
                <a:lnTo>
                  <a:pt x="8640" y="3927"/>
                </a:lnTo>
                <a:lnTo>
                  <a:pt x="8640" y="5891"/>
                </a:lnTo>
                <a:lnTo>
                  <a:pt x="6840" y="5891"/>
                </a:lnTo>
                <a:cubicBezTo>
                  <a:pt x="5400" y="5891"/>
                  <a:pt x="4320" y="7069"/>
                  <a:pt x="4320" y="8640"/>
                </a:cubicBezTo>
                <a:lnTo>
                  <a:pt x="4320" y="10996"/>
                </a:lnTo>
                <a:lnTo>
                  <a:pt x="2880" y="10996"/>
                </a:lnTo>
                <a:lnTo>
                  <a:pt x="2880" y="8640"/>
                </a:lnTo>
                <a:cubicBezTo>
                  <a:pt x="2880" y="7855"/>
                  <a:pt x="2520" y="7069"/>
                  <a:pt x="1440" y="7069"/>
                </a:cubicBezTo>
                <a:cubicBezTo>
                  <a:pt x="720" y="7069"/>
                  <a:pt x="0" y="7855"/>
                  <a:pt x="0" y="8640"/>
                </a:cubicBezTo>
                <a:lnTo>
                  <a:pt x="0" y="10604"/>
                </a:lnTo>
                <a:lnTo>
                  <a:pt x="0" y="17280"/>
                </a:lnTo>
                <a:cubicBezTo>
                  <a:pt x="0" y="18065"/>
                  <a:pt x="720" y="18851"/>
                  <a:pt x="1440" y="18851"/>
                </a:cubicBezTo>
                <a:cubicBezTo>
                  <a:pt x="2520" y="18851"/>
                  <a:pt x="2880" y="18065"/>
                  <a:pt x="2880" y="17280"/>
                </a:cubicBezTo>
                <a:lnTo>
                  <a:pt x="2880" y="14531"/>
                </a:lnTo>
                <a:lnTo>
                  <a:pt x="4320" y="14531"/>
                </a:lnTo>
                <a:lnTo>
                  <a:pt x="4320" y="15709"/>
                </a:lnTo>
                <a:cubicBezTo>
                  <a:pt x="4320" y="18458"/>
                  <a:pt x="6840" y="21600"/>
                  <a:pt x="10800" y="21600"/>
                </a:cubicBezTo>
                <a:cubicBezTo>
                  <a:pt x="15120" y="21600"/>
                  <a:pt x="17280" y="18458"/>
                  <a:pt x="17280" y="15709"/>
                </a:cubicBezTo>
                <a:lnTo>
                  <a:pt x="17280" y="14531"/>
                </a:lnTo>
                <a:lnTo>
                  <a:pt x="18720" y="14531"/>
                </a:lnTo>
                <a:lnTo>
                  <a:pt x="18720" y="17280"/>
                </a:lnTo>
                <a:cubicBezTo>
                  <a:pt x="18720" y="18065"/>
                  <a:pt x="19440" y="18851"/>
                  <a:pt x="20160" y="18851"/>
                </a:cubicBezTo>
                <a:cubicBezTo>
                  <a:pt x="20880" y="18851"/>
                  <a:pt x="21600" y="18065"/>
                  <a:pt x="21600" y="17280"/>
                </a:cubicBezTo>
                <a:lnTo>
                  <a:pt x="21600" y="10604"/>
                </a:lnTo>
                <a:lnTo>
                  <a:pt x="21600" y="8640"/>
                </a:lnTo>
                <a:cubicBezTo>
                  <a:pt x="21600" y="7855"/>
                  <a:pt x="20880" y="7069"/>
                  <a:pt x="20160" y="7069"/>
                </a:cubicBezTo>
                <a:cubicBezTo>
                  <a:pt x="19440" y="7069"/>
                  <a:pt x="18720" y="7855"/>
                  <a:pt x="18720" y="8640"/>
                </a:cubicBezTo>
                <a:lnTo>
                  <a:pt x="18720" y="10996"/>
                </a:lnTo>
                <a:lnTo>
                  <a:pt x="17280" y="10996"/>
                </a:lnTo>
                <a:lnTo>
                  <a:pt x="17280" y="8640"/>
                </a:lnTo>
                <a:cubicBezTo>
                  <a:pt x="17280" y="7069"/>
                  <a:pt x="16200" y="5891"/>
                  <a:pt x="14760" y="5891"/>
                </a:cubicBezTo>
                <a:lnTo>
                  <a:pt x="12960" y="5891"/>
                </a:lnTo>
                <a:close/>
                <a:moveTo>
                  <a:pt x="12960" y="3927"/>
                </a:moveTo>
                <a:moveTo>
                  <a:pt x="2880" y="10996"/>
                </a:moveTo>
                <a:moveTo>
                  <a:pt x="4320" y="10996"/>
                </a:moveTo>
                <a:lnTo>
                  <a:pt x="4320" y="14531"/>
                </a:lnTo>
                <a:moveTo>
                  <a:pt x="2880" y="14531"/>
                </a:moveTo>
                <a:lnTo>
                  <a:pt x="2880" y="10996"/>
                </a:lnTo>
                <a:moveTo>
                  <a:pt x="17280" y="10996"/>
                </a:moveTo>
                <a:moveTo>
                  <a:pt x="18720" y="10996"/>
                </a:moveTo>
                <a:lnTo>
                  <a:pt x="18720" y="14531"/>
                </a:lnTo>
                <a:moveTo>
                  <a:pt x="17280" y="14531"/>
                </a:moveTo>
                <a:lnTo>
                  <a:pt x="17280" y="10996"/>
                </a:lnTo>
                <a:moveTo>
                  <a:pt x="8640" y="3927"/>
                </a:moveTo>
                <a:lnTo>
                  <a:pt x="12960" y="3927"/>
                </a:lnTo>
                <a:moveTo>
                  <a:pt x="12960" y="5891"/>
                </a:moveTo>
                <a:lnTo>
                  <a:pt x="8640" y="5891"/>
                </a:lnTo>
              </a:path>
            </a:pathLst>
          </a:custGeom>
          <a:solidFill>
            <a:srgbClr val="CCCC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7793" name="chair"/>
          <p:cNvSpPr>
            <a:spLocks noEditPoints="1" noChangeArrowheads="1"/>
          </p:cNvSpPr>
          <p:nvPr/>
        </p:nvSpPr>
        <p:spPr bwMode="auto">
          <a:xfrm flipV="1">
            <a:off x="6324600" y="3414713"/>
            <a:ext cx="381000" cy="223838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10800 h 21600"/>
              <a:gd name="T4" fmla="*/ 10800 w 21600"/>
              <a:gd name="T5" fmla="*/ 21600 h 21600"/>
              <a:gd name="T6" fmla="*/ 0 w 21600"/>
              <a:gd name="T7" fmla="*/ 10800 h 21600"/>
              <a:gd name="T8" fmla="*/ 5400 w 21600"/>
              <a:gd name="T9" fmla="*/ 7265 h 21600"/>
              <a:gd name="T10" fmla="*/ 16200 w 21600"/>
              <a:gd name="T11" fmla="*/ 178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2960" y="3927"/>
                </a:moveTo>
                <a:lnTo>
                  <a:pt x="14760" y="3927"/>
                </a:lnTo>
                <a:cubicBezTo>
                  <a:pt x="17640" y="4713"/>
                  <a:pt x="18000" y="3535"/>
                  <a:pt x="18000" y="2356"/>
                </a:cubicBezTo>
                <a:cubicBezTo>
                  <a:pt x="18000" y="785"/>
                  <a:pt x="15840" y="0"/>
                  <a:pt x="10800" y="0"/>
                </a:cubicBezTo>
                <a:cubicBezTo>
                  <a:pt x="6120" y="0"/>
                  <a:pt x="3600" y="785"/>
                  <a:pt x="3600" y="2356"/>
                </a:cubicBezTo>
                <a:cubicBezTo>
                  <a:pt x="3600" y="3535"/>
                  <a:pt x="4320" y="4713"/>
                  <a:pt x="6840" y="3927"/>
                </a:cubicBezTo>
                <a:lnTo>
                  <a:pt x="8640" y="3927"/>
                </a:lnTo>
                <a:lnTo>
                  <a:pt x="8640" y="5891"/>
                </a:lnTo>
                <a:lnTo>
                  <a:pt x="6840" y="5891"/>
                </a:lnTo>
                <a:cubicBezTo>
                  <a:pt x="5400" y="5891"/>
                  <a:pt x="4320" y="7069"/>
                  <a:pt x="4320" y="8640"/>
                </a:cubicBezTo>
                <a:lnTo>
                  <a:pt x="4320" y="10996"/>
                </a:lnTo>
                <a:lnTo>
                  <a:pt x="2880" y="10996"/>
                </a:lnTo>
                <a:lnTo>
                  <a:pt x="2880" y="8640"/>
                </a:lnTo>
                <a:cubicBezTo>
                  <a:pt x="2880" y="7855"/>
                  <a:pt x="2520" y="7069"/>
                  <a:pt x="1440" y="7069"/>
                </a:cubicBezTo>
                <a:cubicBezTo>
                  <a:pt x="720" y="7069"/>
                  <a:pt x="0" y="7855"/>
                  <a:pt x="0" y="8640"/>
                </a:cubicBezTo>
                <a:lnTo>
                  <a:pt x="0" y="10604"/>
                </a:lnTo>
                <a:lnTo>
                  <a:pt x="0" y="17280"/>
                </a:lnTo>
                <a:cubicBezTo>
                  <a:pt x="0" y="18065"/>
                  <a:pt x="720" y="18851"/>
                  <a:pt x="1440" y="18851"/>
                </a:cubicBezTo>
                <a:cubicBezTo>
                  <a:pt x="2520" y="18851"/>
                  <a:pt x="2880" y="18065"/>
                  <a:pt x="2880" y="17280"/>
                </a:cubicBezTo>
                <a:lnTo>
                  <a:pt x="2880" y="14531"/>
                </a:lnTo>
                <a:lnTo>
                  <a:pt x="4320" y="14531"/>
                </a:lnTo>
                <a:lnTo>
                  <a:pt x="4320" y="15709"/>
                </a:lnTo>
                <a:cubicBezTo>
                  <a:pt x="4320" y="18458"/>
                  <a:pt x="6840" y="21600"/>
                  <a:pt x="10800" y="21600"/>
                </a:cubicBezTo>
                <a:cubicBezTo>
                  <a:pt x="15120" y="21600"/>
                  <a:pt x="17280" y="18458"/>
                  <a:pt x="17280" y="15709"/>
                </a:cubicBezTo>
                <a:lnTo>
                  <a:pt x="17280" y="14531"/>
                </a:lnTo>
                <a:lnTo>
                  <a:pt x="18720" y="14531"/>
                </a:lnTo>
                <a:lnTo>
                  <a:pt x="18720" y="17280"/>
                </a:lnTo>
                <a:cubicBezTo>
                  <a:pt x="18720" y="18065"/>
                  <a:pt x="19440" y="18851"/>
                  <a:pt x="20160" y="18851"/>
                </a:cubicBezTo>
                <a:cubicBezTo>
                  <a:pt x="20880" y="18851"/>
                  <a:pt x="21600" y="18065"/>
                  <a:pt x="21600" y="17280"/>
                </a:cubicBezTo>
                <a:lnTo>
                  <a:pt x="21600" y="10604"/>
                </a:lnTo>
                <a:lnTo>
                  <a:pt x="21600" y="8640"/>
                </a:lnTo>
                <a:cubicBezTo>
                  <a:pt x="21600" y="7855"/>
                  <a:pt x="20880" y="7069"/>
                  <a:pt x="20160" y="7069"/>
                </a:cubicBezTo>
                <a:cubicBezTo>
                  <a:pt x="19440" y="7069"/>
                  <a:pt x="18720" y="7855"/>
                  <a:pt x="18720" y="8640"/>
                </a:cubicBezTo>
                <a:lnTo>
                  <a:pt x="18720" y="10996"/>
                </a:lnTo>
                <a:lnTo>
                  <a:pt x="17280" y="10996"/>
                </a:lnTo>
                <a:lnTo>
                  <a:pt x="17280" y="8640"/>
                </a:lnTo>
                <a:cubicBezTo>
                  <a:pt x="17280" y="7069"/>
                  <a:pt x="16200" y="5891"/>
                  <a:pt x="14760" y="5891"/>
                </a:cubicBezTo>
                <a:lnTo>
                  <a:pt x="12960" y="5891"/>
                </a:lnTo>
                <a:close/>
                <a:moveTo>
                  <a:pt x="12960" y="3927"/>
                </a:moveTo>
                <a:moveTo>
                  <a:pt x="2880" y="10996"/>
                </a:moveTo>
                <a:moveTo>
                  <a:pt x="4320" y="10996"/>
                </a:moveTo>
                <a:lnTo>
                  <a:pt x="4320" y="14531"/>
                </a:lnTo>
                <a:moveTo>
                  <a:pt x="2880" y="14531"/>
                </a:moveTo>
                <a:lnTo>
                  <a:pt x="2880" y="10996"/>
                </a:lnTo>
                <a:moveTo>
                  <a:pt x="17280" y="10996"/>
                </a:moveTo>
                <a:moveTo>
                  <a:pt x="18720" y="10996"/>
                </a:moveTo>
                <a:lnTo>
                  <a:pt x="18720" y="14531"/>
                </a:lnTo>
                <a:moveTo>
                  <a:pt x="17280" y="14531"/>
                </a:moveTo>
                <a:lnTo>
                  <a:pt x="17280" y="10996"/>
                </a:lnTo>
                <a:moveTo>
                  <a:pt x="8640" y="3927"/>
                </a:moveTo>
                <a:lnTo>
                  <a:pt x="12960" y="3927"/>
                </a:lnTo>
                <a:moveTo>
                  <a:pt x="12960" y="5891"/>
                </a:moveTo>
                <a:lnTo>
                  <a:pt x="8640" y="5891"/>
                </a:lnTo>
              </a:path>
            </a:pathLst>
          </a:custGeom>
          <a:solidFill>
            <a:srgbClr val="CCCC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7794" name="chair"/>
          <p:cNvSpPr>
            <a:spLocks noEditPoints="1" noChangeArrowheads="1"/>
          </p:cNvSpPr>
          <p:nvPr/>
        </p:nvSpPr>
        <p:spPr bwMode="auto">
          <a:xfrm rot="16200000" flipV="1">
            <a:off x="4118769" y="3710782"/>
            <a:ext cx="373063" cy="228600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10800 h 21600"/>
              <a:gd name="T4" fmla="*/ 10800 w 21600"/>
              <a:gd name="T5" fmla="*/ 21600 h 21600"/>
              <a:gd name="T6" fmla="*/ 0 w 21600"/>
              <a:gd name="T7" fmla="*/ 10800 h 21600"/>
              <a:gd name="T8" fmla="*/ 5400 w 21600"/>
              <a:gd name="T9" fmla="*/ 7265 h 21600"/>
              <a:gd name="T10" fmla="*/ 16200 w 21600"/>
              <a:gd name="T11" fmla="*/ 178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2960" y="3927"/>
                </a:moveTo>
                <a:lnTo>
                  <a:pt x="14760" y="3927"/>
                </a:lnTo>
                <a:cubicBezTo>
                  <a:pt x="17640" y="4713"/>
                  <a:pt x="18000" y="3535"/>
                  <a:pt x="18000" y="2356"/>
                </a:cubicBezTo>
                <a:cubicBezTo>
                  <a:pt x="18000" y="785"/>
                  <a:pt x="15840" y="0"/>
                  <a:pt x="10800" y="0"/>
                </a:cubicBezTo>
                <a:cubicBezTo>
                  <a:pt x="6120" y="0"/>
                  <a:pt x="3600" y="785"/>
                  <a:pt x="3600" y="2356"/>
                </a:cubicBezTo>
                <a:cubicBezTo>
                  <a:pt x="3600" y="3535"/>
                  <a:pt x="4320" y="4713"/>
                  <a:pt x="6840" y="3927"/>
                </a:cubicBezTo>
                <a:lnTo>
                  <a:pt x="8640" y="3927"/>
                </a:lnTo>
                <a:lnTo>
                  <a:pt x="8640" y="5891"/>
                </a:lnTo>
                <a:lnTo>
                  <a:pt x="6840" y="5891"/>
                </a:lnTo>
                <a:cubicBezTo>
                  <a:pt x="5400" y="5891"/>
                  <a:pt x="4320" y="7069"/>
                  <a:pt x="4320" y="8640"/>
                </a:cubicBezTo>
                <a:lnTo>
                  <a:pt x="4320" y="10996"/>
                </a:lnTo>
                <a:lnTo>
                  <a:pt x="2880" y="10996"/>
                </a:lnTo>
                <a:lnTo>
                  <a:pt x="2880" y="8640"/>
                </a:lnTo>
                <a:cubicBezTo>
                  <a:pt x="2880" y="7855"/>
                  <a:pt x="2520" y="7069"/>
                  <a:pt x="1440" y="7069"/>
                </a:cubicBezTo>
                <a:cubicBezTo>
                  <a:pt x="720" y="7069"/>
                  <a:pt x="0" y="7855"/>
                  <a:pt x="0" y="8640"/>
                </a:cubicBezTo>
                <a:lnTo>
                  <a:pt x="0" y="10604"/>
                </a:lnTo>
                <a:lnTo>
                  <a:pt x="0" y="17280"/>
                </a:lnTo>
                <a:cubicBezTo>
                  <a:pt x="0" y="18065"/>
                  <a:pt x="720" y="18851"/>
                  <a:pt x="1440" y="18851"/>
                </a:cubicBezTo>
                <a:cubicBezTo>
                  <a:pt x="2520" y="18851"/>
                  <a:pt x="2880" y="18065"/>
                  <a:pt x="2880" y="17280"/>
                </a:cubicBezTo>
                <a:lnTo>
                  <a:pt x="2880" y="14531"/>
                </a:lnTo>
                <a:lnTo>
                  <a:pt x="4320" y="14531"/>
                </a:lnTo>
                <a:lnTo>
                  <a:pt x="4320" y="15709"/>
                </a:lnTo>
                <a:cubicBezTo>
                  <a:pt x="4320" y="18458"/>
                  <a:pt x="6840" y="21600"/>
                  <a:pt x="10800" y="21600"/>
                </a:cubicBezTo>
                <a:cubicBezTo>
                  <a:pt x="15120" y="21600"/>
                  <a:pt x="17280" y="18458"/>
                  <a:pt x="17280" y="15709"/>
                </a:cubicBezTo>
                <a:lnTo>
                  <a:pt x="17280" y="14531"/>
                </a:lnTo>
                <a:lnTo>
                  <a:pt x="18720" y="14531"/>
                </a:lnTo>
                <a:lnTo>
                  <a:pt x="18720" y="17280"/>
                </a:lnTo>
                <a:cubicBezTo>
                  <a:pt x="18720" y="18065"/>
                  <a:pt x="19440" y="18851"/>
                  <a:pt x="20160" y="18851"/>
                </a:cubicBezTo>
                <a:cubicBezTo>
                  <a:pt x="20880" y="18851"/>
                  <a:pt x="21600" y="18065"/>
                  <a:pt x="21600" y="17280"/>
                </a:cubicBezTo>
                <a:lnTo>
                  <a:pt x="21600" y="10604"/>
                </a:lnTo>
                <a:lnTo>
                  <a:pt x="21600" y="8640"/>
                </a:lnTo>
                <a:cubicBezTo>
                  <a:pt x="21600" y="7855"/>
                  <a:pt x="20880" y="7069"/>
                  <a:pt x="20160" y="7069"/>
                </a:cubicBezTo>
                <a:cubicBezTo>
                  <a:pt x="19440" y="7069"/>
                  <a:pt x="18720" y="7855"/>
                  <a:pt x="18720" y="8640"/>
                </a:cubicBezTo>
                <a:lnTo>
                  <a:pt x="18720" y="10996"/>
                </a:lnTo>
                <a:lnTo>
                  <a:pt x="17280" y="10996"/>
                </a:lnTo>
                <a:lnTo>
                  <a:pt x="17280" y="8640"/>
                </a:lnTo>
                <a:cubicBezTo>
                  <a:pt x="17280" y="7069"/>
                  <a:pt x="16200" y="5891"/>
                  <a:pt x="14760" y="5891"/>
                </a:cubicBezTo>
                <a:lnTo>
                  <a:pt x="12960" y="5891"/>
                </a:lnTo>
                <a:close/>
                <a:moveTo>
                  <a:pt x="12960" y="3927"/>
                </a:moveTo>
                <a:moveTo>
                  <a:pt x="2880" y="10996"/>
                </a:moveTo>
                <a:moveTo>
                  <a:pt x="4320" y="10996"/>
                </a:moveTo>
                <a:lnTo>
                  <a:pt x="4320" y="14531"/>
                </a:lnTo>
                <a:moveTo>
                  <a:pt x="2880" y="14531"/>
                </a:moveTo>
                <a:lnTo>
                  <a:pt x="2880" y="10996"/>
                </a:lnTo>
                <a:moveTo>
                  <a:pt x="17280" y="10996"/>
                </a:moveTo>
                <a:moveTo>
                  <a:pt x="18720" y="10996"/>
                </a:moveTo>
                <a:lnTo>
                  <a:pt x="18720" y="14531"/>
                </a:lnTo>
                <a:moveTo>
                  <a:pt x="17280" y="14531"/>
                </a:moveTo>
                <a:lnTo>
                  <a:pt x="17280" y="10996"/>
                </a:lnTo>
                <a:moveTo>
                  <a:pt x="8640" y="3927"/>
                </a:moveTo>
                <a:lnTo>
                  <a:pt x="12960" y="3927"/>
                </a:lnTo>
                <a:moveTo>
                  <a:pt x="12960" y="5891"/>
                </a:moveTo>
                <a:lnTo>
                  <a:pt x="8640" y="5891"/>
                </a:lnTo>
              </a:path>
            </a:pathLst>
          </a:custGeom>
          <a:solidFill>
            <a:srgbClr val="CCCC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7795" name="chair"/>
          <p:cNvSpPr>
            <a:spLocks noEditPoints="1" noChangeArrowheads="1"/>
          </p:cNvSpPr>
          <p:nvPr/>
        </p:nvSpPr>
        <p:spPr bwMode="auto">
          <a:xfrm rot="16200000" flipV="1">
            <a:off x="4118769" y="4083844"/>
            <a:ext cx="373063" cy="228600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10800 h 21600"/>
              <a:gd name="T4" fmla="*/ 10800 w 21600"/>
              <a:gd name="T5" fmla="*/ 21600 h 21600"/>
              <a:gd name="T6" fmla="*/ 0 w 21600"/>
              <a:gd name="T7" fmla="*/ 10800 h 21600"/>
              <a:gd name="T8" fmla="*/ 5400 w 21600"/>
              <a:gd name="T9" fmla="*/ 7265 h 21600"/>
              <a:gd name="T10" fmla="*/ 16200 w 21600"/>
              <a:gd name="T11" fmla="*/ 178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2960" y="3927"/>
                </a:moveTo>
                <a:lnTo>
                  <a:pt x="14760" y="3927"/>
                </a:lnTo>
                <a:cubicBezTo>
                  <a:pt x="17640" y="4713"/>
                  <a:pt x="18000" y="3535"/>
                  <a:pt x="18000" y="2356"/>
                </a:cubicBezTo>
                <a:cubicBezTo>
                  <a:pt x="18000" y="785"/>
                  <a:pt x="15840" y="0"/>
                  <a:pt x="10800" y="0"/>
                </a:cubicBezTo>
                <a:cubicBezTo>
                  <a:pt x="6120" y="0"/>
                  <a:pt x="3600" y="785"/>
                  <a:pt x="3600" y="2356"/>
                </a:cubicBezTo>
                <a:cubicBezTo>
                  <a:pt x="3600" y="3535"/>
                  <a:pt x="4320" y="4713"/>
                  <a:pt x="6840" y="3927"/>
                </a:cubicBezTo>
                <a:lnTo>
                  <a:pt x="8640" y="3927"/>
                </a:lnTo>
                <a:lnTo>
                  <a:pt x="8640" y="5891"/>
                </a:lnTo>
                <a:lnTo>
                  <a:pt x="6840" y="5891"/>
                </a:lnTo>
                <a:cubicBezTo>
                  <a:pt x="5400" y="5891"/>
                  <a:pt x="4320" y="7069"/>
                  <a:pt x="4320" y="8640"/>
                </a:cubicBezTo>
                <a:lnTo>
                  <a:pt x="4320" y="10996"/>
                </a:lnTo>
                <a:lnTo>
                  <a:pt x="2880" y="10996"/>
                </a:lnTo>
                <a:lnTo>
                  <a:pt x="2880" y="8640"/>
                </a:lnTo>
                <a:cubicBezTo>
                  <a:pt x="2880" y="7855"/>
                  <a:pt x="2520" y="7069"/>
                  <a:pt x="1440" y="7069"/>
                </a:cubicBezTo>
                <a:cubicBezTo>
                  <a:pt x="720" y="7069"/>
                  <a:pt x="0" y="7855"/>
                  <a:pt x="0" y="8640"/>
                </a:cubicBezTo>
                <a:lnTo>
                  <a:pt x="0" y="10604"/>
                </a:lnTo>
                <a:lnTo>
                  <a:pt x="0" y="17280"/>
                </a:lnTo>
                <a:cubicBezTo>
                  <a:pt x="0" y="18065"/>
                  <a:pt x="720" y="18851"/>
                  <a:pt x="1440" y="18851"/>
                </a:cubicBezTo>
                <a:cubicBezTo>
                  <a:pt x="2520" y="18851"/>
                  <a:pt x="2880" y="18065"/>
                  <a:pt x="2880" y="17280"/>
                </a:cubicBezTo>
                <a:lnTo>
                  <a:pt x="2880" y="14531"/>
                </a:lnTo>
                <a:lnTo>
                  <a:pt x="4320" y="14531"/>
                </a:lnTo>
                <a:lnTo>
                  <a:pt x="4320" y="15709"/>
                </a:lnTo>
                <a:cubicBezTo>
                  <a:pt x="4320" y="18458"/>
                  <a:pt x="6840" y="21600"/>
                  <a:pt x="10800" y="21600"/>
                </a:cubicBezTo>
                <a:cubicBezTo>
                  <a:pt x="15120" y="21600"/>
                  <a:pt x="17280" y="18458"/>
                  <a:pt x="17280" y="15709"/>
                </a:cubicBezTo>
                <a:lnTo>
                  <a:pt x="17280" y="14531"/>
                </a:lnTo>
                <a:lnTo>
                  <a:pt x="18720" y="14531"/>
                </a:lnTo>
                <a:lnTo>
                  <a:pt x="18720" y="17280"/>
                </a:lnTo>
                <a:cubicBezTo>
                  <a:pt x="18720" y="18065"/>
                  <a:pt x="19440" y="18851"/>
                  <a:pt x="20160" y="18851"/>
                </a:cubicBezTo>
                <a:cubicBezTo>
                  <a:pt x="20880" y="18851"/>
                  <a:pt x="21600" y="18065"/>
                  <a:pt x="21600" y="17280"/>
                </a:cubicBezTo>
                <a:lnTo>
                  <a:pt x="21600" y="10604"/>
                </a:lnTo>
                <a:lnTo>
                  <a:pt x="21600" y="8640"/>
                </a:lnTo>
                <a:cubicBezTo>
                  <a:pt x="21600" y="7855"/>
                  <a:pt x="20880" y="7069"/>
                  <a:pt x="20160" y="7069"/>
                </a:cubicBezTo>
                <a:cubicBezTo>
                  <a:pt x="19440" y="7069"/>
                  <a:pt x="18720" y="7855"/>
                  <a:pt x="18720" y="8640"/>
                </a:cubicBezTo>
                <a:lnTo>
                  <a:pt x="18720" y="10996"/>
                </a:lnTo>
                <a:lnTo>
                  <a:pt x="17280" y="10996"/>
                </a:lnTo>
                <a:lnTo>
                  <a:pt x="17280" y="8640"/>
                </a:lnTo>
                <a:cubicBezTo>
                  <a:pt x="17280" y="7069"/>
                  <a:pt x="16200" y="5891"/>
                  <a:pt x="14760" y="5891"/>
                </a:cubicBezTo>
                <a:lnTo>
                  <a:pt x="12960" y="5891"/>
                </a:lnTo>
                <a:close/>
                <a:moveTo>
                  <a:pt x="12960" y="3927"/>
                </a:moveTo>
                <a:moveTo>
                  <a:pt x="2880" y="10996"/>
                </a:moveTo>
                <a:moveTo>
                  <a:pt x="4320" y="10996"/>
                </a:moveTo>
                <a:lnTo>
                  <a:pt x="4320" y="14531"/>
                </a:lnTo>
                <a:moveTo>
                  <a:pt x="2880" y="14531"/>
                </a:moveTo>
                <a:lnTo>
                  <a:pt x="2880" y="10996"/>
                </a:lnTo>
                <a:moveTo>
                  <a:pt x="17280" y="10996"/>
                </a:moveTo>
                <a:moveTo>
                  <a:pt x="18720" y="10996"/>
                </a:moveTo>
                <a:lnTo>
                  <a:pt x="18720" y="14531"/>
                </a:lnTo>
                <a:moveTo>
                  <a:pt x="17280" y="14531"/>
                </a:moveTo>
                <a:lnTo>
                  <a:pt x="17280" y="10996"/>
                </a:lnTo>
                <a:moveTo>
                  <a:pt x="8640" y="3927"/>
                </a:moveTo>
                <a:lnTo>
                  <a:pt x="12960" y="3927"/>
                </a:lnTo>
                <a:moveTo>
                  <a:pt x="12960" y="5891"/>
                </a:moveTo>
                <a:lnTo>
                  <a:pt x="8640" y="5891"/>
                </a:lnTo>
              </a:path>
            </a:pathLst>
          </a:custGeom>
          <a:solidFill>
            <a:srgbClr val="CCCC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7796" name="chair"/>
          <p:cNvSpPr>
            <a:spLocks noEditPoints="1" noChangeArrowheads="1"/>
          </p:cNvSpPr>
          <p:nvPr/>
        </p:nvSpPr>
        <p:spPr bwMode="auto">
          <a:xfrm rot="16200000" flipV="1">
            <a:off x="4118769" y="4755357"/>
            <a:ext cx="373063" cy="228600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10800 h 21600"/>
              <a:gd name="T4" fmla="*/ 10800 w 21600"/>
              <a:gd name="T5" fmla="*/ 21600 h 21600"/>
              <a:gd name="T6" fmla="*/ 0 w 21600"/>
              <a:gd name="T7" fmla="*/ 10800 h 21600"/>
              <a:gd name="T8" fmla="*/ 5400 w 21600"/>
              <a:gd name="T9" fmla="*/ 7265 h 21600"/>
              <a:gd name="T10" fmla="*/ 16200 w 21600"/>
              <a:gd name="T11" fmla="*/ 178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2960" y="3927"/>
                </a:moveTo>
                <a:lnTo>
                  <a:pt x="14760" y="3927"/>
                </a:lnTo>
                <a:cubicBezTo>
                  <a:pt x="17640" y="4713"/>
                  <a:pt x="18000" y="3535"/>
                  <a:pt x="18000" y="2356"/>
                </a:cubicBezTo>
                <a:cubicBezTo>
                  <a:pt x="18000" y="785"/>
                  <a:pt x="15840" y="0"/>
                  <a:pt x="10800" y="0"/>
                </a:cubicBezTo>
                <a:cubicBezTo>
                  <a:pt x="6120" y="0"/>
                  <a:pt x="3600" y="785"/>
                  <a:pt x="3600" y="2356"/>
                </a:cubicBezTo>
                <a:cubicBezTo>
                  <a:pt x="3600" y="3535"/>
                  <a:pt x="4320" y="4713"/>
                  <a:pt x="6840" y="3927"/>
                </a:cubicBezTo>
                <a:lnTo>
                  <a:pt x="8640" y="3927"/>
                </a:lnTo>
                <a:lnTo>
                  <a:pt x="8640" y="5891"/>
                </a:lnTo>
                <a:lnTo>
                  <a:pt x="6840" y="5891"/>
                </a:lnTo>
                <a:cubicBezTo>
                  <a:pt x="5400" y="5891"/>
                  <a:pt x="4320" y="7069"/>
                  <a:pt x="4320" y="8640"/>
                </a:cubicBezTo>
                <a:lnTo>
                  <a:pt x="4320" y="10996"/>
                </a:lnTo>
                <a:lnTo>
                  <a:pt x="2880" y="10996"/>
                </a:lnTo>
                <a:lnTo>
                  <a:pt x="2880" y="8640"/>
                </a:lnTo>
                <a:cubicBezTo>
                  <a:pt x="2880" y="7855"/>
                  <a:pt x="2520" y="7069"/>
                  <a:pt x="1440" y="7069"/>
                </a:cubicBezTo>
                <a:cubicBezTo>
                  <a:pt x="720" y="7069"/>
                  <a:pt x="0" y="7855"/>
                  <a:pt x="0" y="8640"/>
                </a:cubicBezTo>
                <a:lnTo>
                  <a:pt x="0" y="10604"/>
                </a:lnTo>
                <a:lnTo>
                  <a:pt x="0" y="17280"/>
                </a:lnTo>
                <a:cubicBezTo>
                  <a:pt x="0" y="18065"/>
                  <a:pt x="720" y="18851"/>
                  <a:pt x="1440" y="18851"/>
                </a:cubicBezTo>
                <a:cubicBezTo>
                  <a:pt x="2520" y="18851"/>
                  <a:pt x="2880" y="18065"/>
                  <a:pt x="2880" y="17280"/>
                </a:cubicBezTo>
                <a:lnTo>
                  <a:pt x="2880" y="14531"/>
                </a:lnTo>
                <a:lnTo>
                  <a:pt x="4320" y="14531"/>
                </a:lnTo>
                <a:lnTo>
                  <a:pt x="4320" y="15709"/>
                </a:lnTo>
                <a:cubicBezTo>
                  <a:pt x="4320" y="18458"/>
                  <a:pt x="6840" y="21600"/>
                  <a:pt x="10800" y="21600"/>
                </a:cubicBezTo>
                <a:cubicBezTo>
                  <a:pt x="15120" y="21600"/>
                  <a:pt x="17280" y="18458"/>
                  <a:pt x="17280" y="15709"/>
                </a:cubicBezTo>
                <a:lnTo>
                  <a:pt x="17280" y="14531"/>
                </a:lnTo>
                <a:lnTo>
                  <a:pt x="18720" y="14531"/>
                </a:lnTo>
                <a:lnTo>
                  <a:pt x="18720" y="17280"/>
                </a:lnTo>
                <a:cubicBezTo>
                  <a:pt x="18720" y="18065"/>
                  <a:pt x="19440" y="18851"/>
                  <a:pt x="20160" y="18851"/>
                </a:cubicBezTo>
                <a:cubicBezTo>
                  <a:pt x="20880" y="18851"/>
                  <a:pt x="21600" y="18065"/>
                  <a:pt x="21600" y="17280"/>
                </a:cubicBezTo>
                <a:lnTo>
                  <a:pt x="21600" y="10604"/>
                </a:lnTo>
                <a:lnTo>
                  <a:pt x="21600" y="8640"/>
                </a:lnTo>
                <a:cubicBezTo>
                  <a:pt x="21600" y="7855"/>
                  <a:pt x="20880" y="7069"/>
                  <a:pt x="20160" y="7069"/>
                </a:cubicBezTo>
                <a:cubicBezTo>
                  <a:pt x="19440" y="7069"/>
                  <a:pt x="18720" y="7855"/>
                  <a:pt x="18720" y="8640"/>
                </a:cubicBezTo>
                <a:lnTo>
                  <a:pt x="18720" y="10996"/>
                </a:lnTo>
                <a:lnTo>
                  <a:pt x="17280" y="10996"/>
                </a:lnTo>
                <a:lnTo>
                  <a:pt x="17280" y="8640"/>
                </a:lnTo>
                <a:cubicBezTo>
                  <a:pt x="17280" y="7069"/>
                  <a:pt x="16200" y="5891"/>
                  <a:pt x="14760" y="5891"/>
                </a:cubicBezTo>
                <a:lnTo>
                  <a:pt x="12960" y="5891"/>
                </a:lnTo>
                <a:close/>
                <a:moveTo>
                  <a:pt x="12960" y="3927"/>
                </a:moveTo>
                <a:moveTo>
                  <a:pt x="2880" y="10996"/>
                </a:moveTo>
                <a:moveTo>
                  <a:pt x="4320" y="10996"/>
                </a:moveTo>
                <a:lnTo>
                  <a:pt x="4320" y="14531"/>
                </a:lnTo>
                <a:moveTo>
                  <a:pt x="2880" y="14531"/>
                </a:moveTo>
                <a:lnTo>
                  <a:pt x="2880" y="10996"/>
                </a:lnTo>
                <a:moveTo>
                  <a:pt x="17280" y="10996"/>
                </a:moveTo>
                <a:moveTo>
                  <a:pt x="18720" y="10996"/>
                </a:moveTo>
                <a:lnTo>
                  <a:pt x="18720" y="14531"/>
                </a:lnTo>
                <a:moveTo>
                  <a:pt x="17280" y="14531"/>
                </a:moveTo>
                <a:lnTo>
                  <a:pt x="17280" y="10996"/>
                </a:lnTo>
                <a:moveTo>
                  <a:pt x="8640" y="3927"/>
                </a:moveTo>
                <a:lnTo>
                  <a:pt x="12960" y="3927"/>
                </a:lnTo>
                <a:moveTo>
                  <a:pt x="12960" y="5891"/>
                </a:moveTo>
                <a:lnTo>
                  <a:pt x="8640" y="5891"/>
                </a:lnTo>
              </a:path>
            </a:pathLst>
          </a:custGeom>
          <a:solidFill>
            <a:srgbClr val="CCCC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7797" name="chair"/>
          <p:cNvSpPr>
            <a:spLocks noEditPoints="1" noChangeArrowheads="1"/>
          </p:cNvSpPr>
          <p:nvPr/>
        </p:nvSpPr>
        <p:spPr bwMode="auto">
          <a:xfrm rot="16200000" flipV="1">
            <a:off x="4118769" y="5203032"/>
            <a:ext cx="373063" cy="228600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10800 h 21600"/>
              <a:gd name="T4" fmla="*/ 10800 w 21600"/>
              <a:gd name="T5" fmla="*/ 21600 h 21600"/>
              <a:gd name="T6" fmla="*/ 0 w 21600"/>
              <a:gd name="T7" fmla="*/ 10800 h 21600"/>
              <a:gd name="T8" fmla="*/ 5400 w 21600"/>
              <a:gd name="T9" fmla="*/ 7265 h 21600"/>
              <a:gd name="T10" fmla="*/ 16200 w 21600"/>
              <a:gd name="T11" fmla="*/ 178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2960" y="3927"/>
                </a:moveTo>
                <a:lnTo>
                  <a:pt x="14760" y="3927"/>
                </a:lnTo>
                <a:cubicBezTo>
                  <a:pt x="17640" y="4713"/>
                  <a:pt x="18000" y="3535"/>
                  <a:pt x="18000" y="2356"/>
                </a:cubicBezTo>
                <a:cubicBezTo>
                  <a:pt x="18000" y="785"/>
                  <a:pt x="15840" y="0"/>
                  <a:pt x="10800" y="0"/>
                </a:cubicBezTo>
                <a:cubicBezTo>
                  <a:pt x="6120" y="0"/>
                  <a:pt x="3600" y="785"/>
                  <a:pt x="3600" y="2356"/>
                </a:cubicBezTo>
                <a:cubicBezTo>
                  <a:pt x="3600" y="3535"/>
                  <a:pt x="4320" y="4713"/>
                  <a:pt x="6840" y="3927"/>
                </a:cubicBezTo>
                <a:lnTo>
                  <a:pt x="8640" y="3927"/>
                </a:lnTo>
                <a:lnTo>
                  <a:pt x="8640" y="5891"/>
                </a:lnTo>
                <a:lnTo>
                  <a:pt x="6840" y="5891"/>
                </a:lnTo>
                <a:cubicBezTo>
                  <a:pt x="5400" y="5891"/>
                  <a:pt x="4320" y="7069"/>
                  <a:pt x="4320" y="8640"/>
                </a:cubicBezTo>
                <a:lnTo>
                  <a:pt x="4320" y="10996"/>
                </a:lnTo>
                <a:lnTo>
                  <a:pt x="2880" y="10996"/>
                </a:lnTo>
                <a:lnTo>
                  <a:pt x="2880" y="8640"/>
                </a:lnTo>
                <a:cubicBezTo>
                  <a:pt x="2880" y="7855"/>
                  <a:pt x="2520" y="7069"/>
                  <a:pt x="1440" y="7069"/>
                </a:cubicBezTo>
                <a:cubicBezTo>
                  <a:pt x="720" y="7069"/>
                  <a:pt x="0" y="7855"/>
                  <a:pt x="0" y="8640"/>
                </a:cubicBezTo>
                <a:lnTo>
                  <a:pt x="0" y="10604"/>
                </a:lnTo>
                <a:lnTo>
                  <a:pt x="0" y="17280"/>
                </a:lnTo>
                <a:cubicBezTo>
                  <a:pt x="0" y="18065"/>
                  <a:pt x="720" y="18851"/>
                  <a:pt x="1440" y="18851"/>
                </a:cubicBezTo>
                <a:cubicBezTo>
                  <a:pt x="2520" y="18851"/>
                  <a:pt x="2880" y="18065"/>
                  <a:pt x="2880" y="17280"/>
                </a:cubicBezTo>
                <a:lnTo>
                  <a:pt x="2880" y="14531"/>
                </a:lnTo>
                <a:lnTo>
                  <a:pt x="4320" y="14531"/>
                </a:lnTo>
                <a:lnTo>
                  <a:pt x="4320" y="15709"/>
                </a:lnTo>
                <a:cubicBezTo>
                  <a:pt x="4320" y="18458"/>
                  <a:pt x="6840" y="21600"/>
                  <a:pt x="10800" y="21600"/>
                </a:cubicBezTo>
                <a:cubicBezTo>
                  <a:pt x="15120" y="21600"/>
                  <a:pt x="17280" y="18458"/>
                  <a:pt x="17280" y="15709"/>
                </a:cubicBezTo>
                <a:lnTo>
                  <a:pt x="17280" y="14531"/>
                </a:lnTo>
                <a:lnTo>
                  <a:pt x="18720" y="14531"/>
                </a:lnTo>
                <a:lnTo>
                  <a:pt x="18720" y="17280"/>
                </a:lnTo>
                <a:cubicBezTo>
                  <a:pt x="18720" y="18065"/>
                  <a:pt x="19440" y="18851"/>
                  <a:pt x="20160" y="18851"/>
                </a:cubicBezTo>
                <a:cubicBezTo>
                  <a:pt x="20880" y="18851"/>
                  <a:pt x="21600" y="18065"/>
                  <a:pt x="21600" y="17280"/>
                </a:cubicBezTo>
                <a:lnTo>
                  <a:pt x="21600" y="10604"/>
                </a:lnTo>
                <a:lnTo>
                  <a:pt x="21600" y="8640"/>
                </a:lnTo>
                <a:cubicBezTo>
                  <a:pt x="21600" y="7855"/>
                  <a:pt x="20880" y="7069"/>
                  <a:pt x="20160" y="7069"/>
                </a:cubicBezTo>
                <a:cubicBezTo>
                  <a:pt x="19440" y="7069"/>
                  <a:pt x="18720" y="7855"/>
                  <a:pt x="18720" y="8640"/>
                </a:cubicBezTo>
                <a:lnTo>
                  <a:pt x="18720" y="10996"/>
                </a:lnTo>
                <a:lnTo>
                  <a:pt x="17280" y="10996"/>
                </a:lnTo>
                <a:lnTo>
                  <a:pt x="17280" y="8640"/>
                </a:lnTo>
                <a:cubicBezTo>
                  <a:pt x="17280" y="7069"/>
                  <a:pt x="16200" y="5891"/>
                  <a:pt x="14760" y="5891"/>
                </a:cubicBezTo>
                <a:lnTo>
                  <a:pt x="12960" y="5891"/>
                </a:lnTo>
                <a:close/>
                <a:moveTo>
                  <a:pt x="12960" y="3927"/>
                </a:moveTo>
                <a:moveTo>
                  <a:pt x="2880" y="10996"/>
                </a:moveTo>
                <a:moveTo>
                  <a:pt x="4320" y="10996"/>
                </a:moveTo>
                <a:lnTo>
                  <a:pt x="4320" y="14531"/>
                </a:lnTo>
                <a:moveTo>
                  <a:pt x="2880" y="14531"/>
                </a:moveTo>
                <a:lnTo>
                  <a:pt x="2880" y="10996"/>
                </a:lnTo>
                <a:moveTo>
                  <a:pt x="17280" y="10996"/>
                </a:moveTo>
                <a:moveTo>
                  <a:pt x="18720" y="10996"/>
                </a:moveTo>
                <a:lnTo>
                  <a:pt x="18720" y="14531"/>
                </a:lnTo>
                <a:moveTo>
                  <a:pt x="17280" y="14531"/>
                </a:moveTo>
                <a:lnTo>
                  <a:pt x="17280" y="10996"/>
                </a:lnTo>
                <a:moveTo>
                  <a:pt x="8640" y="3927"/>
                </a:moveTo>
                <a:lnTo>
                  <a:pt x="12960" y="3927"/>
                </a:lnTo>
                <a:moveTo>
                  <a:pt x="12960" y="5891"/>
                </a:moveTo>
                <a:lnTo>
                  <a:pt x="8640" y="5891"/>
                </a:lnTo>
              </a:path>
            </a:pathLst>
          </a:custGeom>
          <a:solidFill>
            <a:srgbClr val="CCCC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7798" name="Rectangle 22"/>
          <p:cNvSpPr>
            <a:spLocks noChangeArrowheads="1"/>
          </p:cNvSpPr>
          <p:nvPr/>
        </p:nvSpPr>
        <p:spPr bwMode="auto">
          <a:xfrm>
            <a:off x="4648200" y="5727701"/>
            <a:ext cx="1447800" cy="447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7799" name="Rectangle 23"/>
          <p:cNvSpPr>
            <a:spLocks noChangeArrowheads="1"/>
          </p:cNvSpPr>
          <p:nvPr/>
        </p:nvSpPr>
        <p:spPr bwMode="auto">
          <a:xfrm>
            <a:off x="6096000" y="5727701"/>
            <a:ext cx="1447800" cy="447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7800" name="computr2"/>
          <p:cNvSpPr>
            <a:spLocks noEditPoints="1" noChangeArrowheads="1"/>
          </p:cNvSpPr>
          <p:nvPr/>
        </p:nvSpPr>
        <p:spPr bwMode="auto">
          <a:xfrm>
            <a:off x="5181600" y="5802313"/>
            <a:ext cx="381000" cy="298450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7801" name="computr2"/>
          <p:cNvSpPr>
            <a:spLocks noEditPoints="1" noChangeArrowheads="1"/>
          </p:cNvSpPr>
          <p:nvPr/>
        </p:nvSpPr>
        <p:spPr bwMode="auto">
          <a:xfrm>
            <a:off x="6705600" y="5802313"/>
            <a:ext cx="381000" cy="298450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7802" name="chair"/>
          <p:cNvSpPr>
            <a:spLocks noEditPoints="1" noChangeArrowheads="1"/>
          </p:cNvSpPr>
          <p:nvPr/>
        </p:nvSpPr>
        <p:spPr bwMode="auto">
          <a:xfrm>
            <a:off x="5181600" y="5429250"/>
            <a:ext cx="381000" cy="223838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10800 h 21600"/>
              <a:gd name="T4" fmla="*/ 10800 w 21600"/>
              <a:gd name="T5" fmla="*/ 21600 h 21600"/>
              <a:gd name="T6" fmla="*/ 0 w 21600"/>
              <a:gd name="T7" fmla="*/ 10800 h 21600"/>
              <a:gd name="T8" fmla="*/ 5400 w 21600"/>
              <a:gd name="T9" fmla="*/ 7265 h 21600"/>
              <a:gd name="T10" fmla="*/ 16200 w 21600"/>
              <a:gd name="T11" fmla="*/ 178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2960" y="3927"/>
                </a:moveTo>
                <a:lnTo>
                  <a:pt x="14760" y="3927"/>
                </a:lnTo>
                <a:cubicBezTo>
                  <a:pt x="17640" y="4713"/>
                  <a:pt x="18000" y="3535"/>
                  <a:pt x="18000" y="2356"/>
                </a:cubicBezTo>
                <a:cubicBezTo>
                  <a:pt x="18000" y="785"/>
                  <a:pt x="15840" y="0"/>
                  <a:pt x="10800" y="0"/>
                </a:cubicBezTo>
                <a:cubicBezTo>
                  <a:pt x="6120" y="0"/>
                  <a:pt x="3600" y="785"/>
                  <a:pt x="3600" y="2356"/>
                </a:cubicBezTo>
                <a:cubicBezTo>
                  <a:pt x="3600" y="3535"/>
                  <a:pt x="4320" y="4713"/>
                  <a:pt x="6840" y="3927"/>
                </a:cubicBezTo>
                <a:lnTo>
                  <a:pt x="8640" y="3927"/>
                </a:lnTo>
                <a:lnTo>
                  <a:pt x="8640" y="5891"/>
                </a:lnTo>
                <a:lnTo>
                  <a:pt x="6840" y="5891"/>
                </a:lnTo>
                <a:cubicBezTo>
                  <a:pt x="5400" y="5891"/>
                  <a:pt x="4320" y="7069"/>
                  <a:pt x="4320" y="8640"/>
                </a:cubicBezTo>
                <a:lnTo>
                  <a:pt x="4320" y="10996"/>
                </a:lnTo>
                <a:lnTo>
                  <a:pt x="2880" y="10996"/>
                </a:lnTo>
                <a:lnTo>
                  <a:pt x="2880" y="8640"/>
                </a:lnTo>
                <a:cubicBezTo>
                  <a:pt x="2880" y="7855"/>
                  <a:pt x="2520" y="7069"/>
                  <a:pt x="1440" y="7069"/>
                </a:cubicBezTo>
                <a:cubicBezTo>
                  <a:pt x="720" y="7069"/>
                  <a:pt x="0" y="7855"/>
                  <a:pt x="0" y="8640"/>
                </a:cubicBezTo>
                <a:lnTo>
                  <a:pt x="0" y="10604"/>
                </a:lnTo>
                <a:lnTo>
                  <a:pt x="0" y="17280"/>
                </a:lnTo>
                <a:cubicBezTo>
                  <a:pt x="0" y="18065"/>
                  <a:pt x="720" y="18851"/>
                  <a:pt x="1440" y="18851"/>
                </a:cubicBezTo>
                <a:cubicBezTo>
                  <a:pt x="2520" y="18851"/>
                  <a:pt x="2880" y="18065"/>
                  <a:pt x="2880" y="17280"/>
                </a:cubicBezTo>
                <a:lnTo>
                  <a:pt x="2880" y="14531"/>
                </a:lnTo>
                <a:lnTo>
                  <a:pt x="4320" y="14531"/>
                </a:lnTo>
                <a:lnTo>
                  <a:pt x="4320" y="15709"/>
                </a:lnTo>
                <a:cubicBezTo>
                  <a:pt x="4320" y="18458"/>
                  <a:pt x="6840" y="21600"/>
                  <a:pt x="10800" y="21600"/>
                </a:cubicBezTo>
                <a:cubicBezTo>
                  <a:pt x="15120" y="21600"/>
                  <a:pt x="17280" y="18458"/>
                  <a:pt x="17280" y="15709"/>
                </a:cubicBezTo>
                <a:lnTo>
                  <a:pt x="17280" y="14531"/>
                </a:lnTo>
                <a:lnTo>
                  <a:pt x="18720" y="14531"/>
                </a:lnTo>
                <a:lnTo>
                  <a:pt x="18720" y="17280"/>
                </a:lnTo>
                <a:cubicBezTo>
                  <a:pt x="18720" y="18065"/>
                  <a:pt x="19440" y="18851"/>
                  <a:pt x="20160" y="18851"/>
                </a:cubicBezTo>
                <a:cubicBezTo>
                  <a:pt x="20880" y="18851"/>
                  <a:pt x="21600" y="18065"/>
                  <a:pt x="21600" y="17280"/>
                </a:cubicBezTo>
                <a:lnTo>
                  <a:pt x="21600" y="10604"/>
                </a:lnTo>
                <a:lnTo>
                  <a:pt x="21600" y="8640"/>
                </a:lnTo>
                <a:cubicBezTo>
                  <a:pt x="21600" y="7855"/>
                  <a:pt x="20880" y="7069"/>
                  <a:pt x="20160" y="7069"/>
                </a:cubicBezTo>
                <a:cubicBezTo>
                  <a:pt x="19440" y="7069"/>
                  <a:pt x="18720" y="7855"/>
                  <a:pt x="18720" y="8640"/>
                </a:cubicBezTo>
                <a:lnTo>
                  <a:pt x="18720" y="10996"/>
                </a:lnTo>
                <a:lnTo>
                  <a:pt x="17280" y="10996"/>
                </a:lnTo>
                <a:lnTo>
                  <a:pt x="17280" y="8640"/>
                </a:lnTo>
                <a:cubicBezTo>
                  <a:pt x="17280" y="7069"/>
                  <a:pt x="16200" y="5891"/>
                  <a:pt x="14760" y="5891"/>
                </a:cubicBezTo>
                <a:lnTo>
                  <a:pt x="12960" y="5891"/>
                </a:lnTo>
                <a:close/>
                <a:moveTo>
                  <a:pt x="12960" y="3927"/>
                </a:moveTo>
                <a:moveTo>
                  <a:pt x="2880" y="10996"/>
                </a:moveTo>
                <a:moveTo>
                  <a:pt x="4320" y="10996"/>
                </a:moveTo>
                <a:lnTo>
                  <a:pt x="4320" y="14531"/>
                </a:lnTo>
                <a:moveTo>
                  <a:pt x="2880" y="14531"/>
                </a:moveTo>
                <a:lnTo>
                  <a:pt x="2880" y="10996"/>
                </a:lnTo>
                <a:moveTo>
                  <a:pt x="17280" y="10996"/>
                </a:moveTo>
                <a:moveTo>
                  <a:pt x="18720" y="10996"/>
                </a:moveTo>
                <a:lnTo>
                  <a:pt x="18720" y="14531"/>
                </a:lnTo>
                <a:moveTo>
                  <a:pt x="17280" y="14531"/>
                </a:moveTo>
                <a:lnTo>
                  <a:pt x="17280" y="10996"/>
                </a:lnTo>
                <a:moveTo>
                  <a:pt x="8640" y="3927"/>
                </a:moveTo>
                <a:lnTo>
                  <a:pt x="12960" y="3927"/>
                </a:lnTo>
                <a:moveTo>
                  <a:pt x="12960" y="5891"/>
                </a:moveTo>
                <a:lnTo>
                  <a:pt x="8640" y="5891"/>
                </a:lnTo>
              </a:path>
            </a:pathLst>
          </a:custGeom>
          <a:solidFill>
            <a:srgbClr val="CCCC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7803" name="chair"/>
          <p:cNvSpPr>
            <a:spLocks noEditPoints="1" noChangeArrowheads="1"/>
          </p:cNvSpPr>
          <p:nvPr/>
        </p:nvSpPr>
        <p:spPr bwMode="auto">
          <a:xfrm>
            <a:off x="6324600" y="5354638"/>
            <a:ext cx="381000" cy="223838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10800 h 21600"/>
              <a:gd name="T4" fmla="*/ 10800 w 21600"/>
              <a:gd name="T5" fmla="*/ 21600 h 21600"/>
              <a:gd name="T6" fmla="*/ 0 w 21600"/>
              <a:gd name="T7" fmla="*/ 10800 h 21600"/>
              <a:gd name="T8" fmla="*/ 5400 w 21600"/>
              <a:gd name="T9" fmla="*/ 7265 h 21600"/>
              <a:gd name="T10" fmla="*/ 16200 w 21600"/>
              <a:gd name="T11" fmla="*/ 178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2960" y="3927"/>
                </a:moveTo>
                <a:lnTo>
                  <a:pt x="14760" y="3927"/>
                </a:lnTo>
                <a:cubicBezTo>
                  <a:pt x="17640" y="4713"/>
                  <a:pt x="18000" y="3535"/>
                  <a:pt x="18000" y="2356"/>
                </a:cubicBezTo>
                <a:cubicBezTo>
                  <a:pt x="18000" y="785"/>
                  <a:pt x="15840" y="0"/>
                  <a:pt x="10800" y="0"/>
                </a:cubicBezTo>
                <a:cubicBezTo>
                  <a:pt x="6120" y="0"/>
                  <a:pt x="3600" y="785"/>
                  <a:pt x="3600" y="2356"/>
                </a:cubicBezTo>
                <a:cubicBezTo>
                  <a:pt x="3600" y="3535"/>
                  <a:pt x="4320" y="4713"/>
                  <a:pt x="6840" y="3927"/>
                </a:cubicBezTo>
                <a:lnTo>
                  <a:pt x="8640" y="3927"/>
                </a:lnTo>
                <a:lnTo>
                  <a:pt x="8640" y="5891"/>
                </a:lnTo>
                <a:lnTo>
                  <a:pt x="6840" y="5891"/>
                </a:lnTo>
                <a:cubicBezTo>
                  <a:pt x="5400" y="5891"/>
                  <a:pt x="4320" y="7069"/>
                  <a:pt x="4320" y="8640"/>
                </a:cubicBezTo>
                <a:lnTo>
                  <a:pt x="4320" y="10996"/>
                </a:lnTo>
                <a:lnTo>
                  <a:pt x="2880" y="10996"/>
                </a:lnTo>
                <a:lnTo>
                  <a:pt x="2880" y="8640"/>
                </a:lnTo>
                <a:cubicBezTo>
                  <a:pt x="2880" y="7855"/>
                  <a:pt x="2520" y="7069"/>
                  <a:pt x="1440" y="7069"/>
                </a:cubicBezTo>
                <a:cubicBezTo>
                  <a:pt x="720" y="7069"/>
                  <a:pt x="0" y="7855"/>
                  <a:pt x="0" y="8640"/>
                </a:cubicBezTo>
                <a:lnTo>
                  <a:pt x="0" y="10604"/>
                </a:lnTo>
                <a:lnTo>
                  <a:pt x="0" y="17280"/>
                </a:lnTo>
                <a:cubicBezTo>
                  <a:pt x="0" y="18065"/>
                  <a:pt x="720" y="18851"/>
                  <a:pt x="1440" y="18851"/>
                </a:cubicBezTo>
                <a:cubicBezTo>
                  <a:pt x="2520" y="18851"/>
                  <a:pt x="2880" y="18065"/>
                  <a:pt x="2880" y="17280"/>
                </a:cubicBezTo>
                <a:lnTo>
                  <a:pt x="2880" y="14531"/>
                </a:lnTo>
                <a:lnTo>
                  <a:pt x="4320" y="14531"/>
                </a:lnTo>
                <a:lnTo>
                  <a:pt x="4320" y="15709"/>
                </a:lnTo>
                <a:cubicBezTo>
                  <a:pt x="4320" y="18458"/>
                  <a:pt x="6840" y="21600"/>
                  <a:pt x="10800" y="21600"/>
                </a:cubicBezTo>
                <a:cubicBezTo>
                  <a:pt x="15120" y="21600"/>
                  <a:pt x="17280" y="18458"/>
                  <a:pt x="17280" y="15709"/>
                </a:cubicBezTo>
                <a:lnTo>
                  <a:pt x="17280" y="14531"/>
                </a:lnTo>
                <a:lnTo>
                  <a:pt x="18720" y="14531"/>
                </a:lnTo>
                <a:lnTo>
                  <a:pt x="18720" y="17280"/>
                </a:lnTo>
                <a:cubicBezTo>
                  <a:pt x="18720" y="18065"/>
                  <a:pt x="19440" y="18851"/>
                  <a:pt x="20160" y="18851"/>
                </a:cubicBezTo>
                <a:cubicBezTo>
                  <a:pt x="20880" y="18851"/>
                  <a:pt x="21600" y="18065"/>
                  <a:pt x="21600" y="17280"/>
                </a:cubicBezTo>
                <a:lnTo>
                  <a:pt x="21600" y="10604"/>
                </a:lnTo>
                <a:lnTo>
                  <a:pt x="21600" y="8640"/>
                </a:lnTo>
                <a:cubicBezTo>
                  <a:pt x="21600" y="7855"/>
                  <a:pt x="20880" y="7069"/>
                  <a:pt x="20160" y="7069"/>
                </a:cubicBezTo>
                <a:cubicBezTo>
                  <a:pt x="19440" y="7069"/>
                  <a:pt x="18720" y="7855"/>
                  <a:pt x="18720" y="8640"/>
                </a:cubicBezTo>
                <a:lnTo>
                  <a:pt x="18720" y="10996"/>
                </a:lnTo>
                <a:lnTo>
                  <a:pt x="17280" y="10996"/>
                </a:lnTo>
                <a:lnTo>
                  <a:pt x="17280" y="8640"/>
                </a:lnTo>
                <a:cubicBezTo>
                  <a:pt x="17280" y="7069"/>
                  <a:pt x="16200" y="5891"/>
                  <a:pt x="14760" y="5891"/>
                </a:cubicBezTo>
                <a:lnTo>
                  <a:pt x="12960" y="5891"/>
                </a:lnTo>
                <a:close/>
                <a:moveTo>
                  <a:pt x="12960" y="3927"/>
                </a:moveTo>
                <a:moveTo>
                  <a:pt x="2880" y="10996"/>
                </a:moveTo>
                <a:moveTo>
                  <a:pt x="4320" y="10996"/>
                </a:moveTo>
                <a:lnTo>
                  <a:pt x="4320" y="14531"/>
                </a:lnTo>
                <a:moveTo>
                  <a:pt x="2880" y="14531"/>
                </a:moveTo>
                <a:lnTo>
                  <a:pt x="2880" y="10996"/>
                </a:lnTo>
                <a:moveTo>
                  <a:pt x="17280" y="10996"/>
                </a:moveTo>
                <a:moveTo>
                  <a:pt x="18720" y="10996"/>
                </a:moveTo>
                <a:lnTo>
                  <a:pt x="18720" y="14531"/>
                </a:lnTo>
                <a:moveTo>
                  <a:pt x="17280" y="14531"/>
                </a:moveTo>
                <a:lnTo>
                  <a:pt x="17280" y="10996"/>
                </a:lnTo>
                <a:moveTo>
                  <a:pt x="8640" y="3927"/>
                </a:moveTo>
                <a:lnTo>
                  <a:pt x="12960" y="3927"/>
                </a:lnTo>
                <a:moveTo>
                  <a:pt x="12960" y="5891"/>
                </a:moveTo>
                <a:lnTo>
                  <a:pt x="8640" y="5891"/>
                </a:lnTo>
              </a:path>
            </a:pathLst>
          </a:custGeom>
          <a:solidFill>
            <a:srgbClr val="CCCC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7804" name="chair"/>
          <p:cNvSpPr>
            <a:spLocks noEditPoints="1" noChangeArrowheads="1"/>
          </p:cNvSpPr>
          <p:nvPr/>
        </p:nvSpPr>
        <p:spPr bwMode="auto">
          <a:xfrm>
            <a:off x="6858000" y="5354638"/>
            <a:ext cx="381000" cy="223838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10800 h 21600"/>
              <a:gd name="T4" fmla="*/ 10800 w 21600"/>
              <a:gd name="T5" fmla="*/ 21600 h 21600"/>
              <a:gd name="T6" fmla="*/ 0 w 21600"/>
              <a:gd name="T7" fmla="*/ 10800 h 21600"/>
              <a:gd name="T8" fmla="*/ 5400 w 21600"/>
              <a:gd name="T9" fmla="*/ 7265 h 21600"/>
              <a:gd name="T10" fmla="*/ 16200 w 21600"/>
              <a:gd name="T11" fmla="*/ 178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2960" y="3927"/>
                </a:moveTo>
                <a:lnTo>
                  <a:pt x="14760" y="3927"/>
                </a:lnTo>
                <a:cubicBezTo>
                  <a:pt x="17640" y="4713"/>
                  <a:pt x="18000" y="3535"/>
                  <a:pt x="18000" y="2356"/>
                </a:cubicBezTo>
                <a:cubicBezTo>
                  <a:pt x="18000" y="785"/>
                  <a:pt x="15840" y="0"/>
                  <a:pt x="10800" y="0"/>
                </a:cubicBezTo>
                <a:cubicBezTo>
                  <a:pt x="6120" y="0"/>
                  <a:pt x="3600" y="785"/>
                  <a:pt x="3600" y="2356"/>
                </a:cubicBezTo>
                <a:cubicBezTo>
                  <a:pt x="3600" y="3535"/>
                  <a:pt x="4320" y="4713"/>
                  <a:pt x="6840" y="3927"/>
                </a:cubicBezTo>
                <a:lnTo>
                  <a:pt x="8640" y="3927"/>
                </a:lnTo>
                <a:lnTo>
                  <a:pt x="8640" y="5891"/>
                </a:lnTo>
                <a:lnTo>
                  <a:pt x="6840" y="5891"/>
                </a:lnTo>
                <a:cubicBezTo>
                  <a:pt x="5400" y="5891"/>
                  <a:pt x="4320" y="7069"/>
                  <a:pt x="4320" y="8640"/>
                </a:cubicBezTo>
                <a:lnTo>
                  <a:pt x="4320" y="10996"/>
                </a:lnTo>
                <a:lnTo>
                  <a:pt x="2880" y="10996"/>
                </a:lnTo>
                <a:lnTo>
                  <a:pt x="2880" y="8640"/>
                </a:lnTo>
                <a:cubicBezTo>
                  <a:pt x="2880" y="7855"/>
                  <a:pt x="2520" y="7069"/>
                  <a:pt x="1440" y="7069"/>
                </a:cubicBezTo>
                <a:cubicBezTo>
                  <a:pt x="720" y="7069"/>
                  <a:pt x="0" y="7855"/>
                  <a:pt x="0" y="8640"/>
                </a:cubicBezTo>
                <a:lnTo>
                  <a:pt x="0" y="10604"/>
                </a:lnTo>
                <a:lnTo>
                  <a:pt x="0" y="17280"/>
                </a:lnTo>
                <a:cubicBezTo>
                  <a:pt x="0" y="18065"/>
                  <a:pt x="720" y="18851"/>
                  <a:pt x="1440" y="18851"/>
                </a:cubicBezTo>
                <a:cubicBezTo>
                  <a:pt x="2520" y="18851"/>
                  <a:pt x="2880" y="18065"/>
                  <a:pt x="2880" y="17280"/>
                </a:cubicBezTo>
                <a:lnTo>
                  <a:pt x="2880" y="14531"/>
                </a:lnTo>
                <a:lnTo>
                  <a:pt x="4320" y="14531"/>
                </a:lnTo>
                <a:lnTo>
                  <a:pt x="4320" y="15709"/>
                </a:lnTo>
                <a:cubicBezTo>
                  <a:pt x="4320" y="18458"/>
                  <a:pt x="6840" y="21600"/>
                  <a:pt x="10800" y="21600"/>
                </a:cubicBezTo>
                <a:cubicBezTo>
                  <a:pt x="15120" y="21600"/>
                  <a:pt x="17280" y="18458"/>
                  <a:pt x="17280" y="15709"/>
                </a:cubicBezTo>
                <a:lnTo>
                  <a:pt x="17280" y="14531"/>
                </a:lnTo>
                <a:lnTo>
                  <a:pt x="18720" y="14531"/>
                </a:lnTo>
                <a:lnTo>
                  <a:pt x="18720" y="17280"/>
                </a:lnTo>
                <a:cubicBezTo>
                  <a:pt x="18720" y="18065"/>
                  <a:pt x="19440" y="18851"/>
                  <a:pt x="20160" y="18851"/>
                </a:cubicBezTo>
                <a:cubicBezTo>
                  <a:pt x="20880" y="18851"/>
                  <a:pt x="21600" y="18065"/>
                  <a:pt x="21600" y="17280"/>
                </a:cubicBezTo>
                <a:lnTo>
                  <a:pt x="21600" y="10604"/>
                </a:lnTo>
                <a:lnTo>
                  <a:pt x="21600" y="8640"/>
                </a:lnTo>
                <a:cubicBezTo>
                  <a:pt x="21600" y="7855"/>
                  <a:pt x="20880" y="7069"/>
                  <a:pt x="20160" y="7069"/>
                </a:cubicBezTo>
                <a:cubicBezTo>
                  <a:pt x="19440" y="7069"/>
                  <a:pt x="18720" y="7855"/>
                  <a:pt x="18720" y="8640"/>
                </a:cubicBezTo>
                <a:lnTo>
                  <a:pt x="18720" y="10996"/>
                </a:lnTo>
                <a:lnTo>
                  <a:pt x="17280" y="10996"/>
                </a:lnTo>
                <a:lnTo>
                  <a:pt x="17280" y="8640"/>
                </a:lnTo>
                <a:cubicBezTo>
                  <a:pt x="17280" y="7069"/>
                  <a:pt x="16200" y="5891"/>
                  <a:pt x="14760" y="5891"/>
                </a:cubicBezTo>
                <a:lnTo>
                  <a:pt x="12960" y="5891"/>
                </a:lnTo>
                <a:close/>
                <a:moveTo>
                  <a:pt x="12960" y="3927"/>
                </a:moveTo>
                <a:moveTo>
                  <a:pt x="2880" y="10996"/>
                </a:moveTo>
                <a:moveTo>
                  <a:pt x="4320" y="10996"/>
                </a:moveTo>
                <a:lnTo>
                  <a:pt x="4320" y="14531"/>
                </a:lnTo>
                <a:moveTo>
                  <a:pt x="2880" y="14531"/>
                </a:moveTo>
                <a:lnTo>
                  <a:pt x="2880" y="10996"/>
                </a:lnTo>
                <a:moveTo>
                  <a:pt x="17280" y="10996"/>
                </a:moveTo>
                <a:moveTo>
                  <a:pt x="18720" y="10996"/>
                </a:moveTo>
                <a:lnTo>
                  <a:pt x="18720" y="14531"/>
                </a:lnTo>
                <a:moveTo>
                  <a:pt x="17280" y="14531"/>
                </a:moveTo>
                <a:lnTo>
                  <a:pt x="17280" y="10996"/>
                </a:lnTo>
                <a:moveTo>
                  <a:pt x="8640" y="3927"/>
                </a:moveTo>
                <a:lnTo>
                  <a:pt x="12960" y="3927"/>
                </a:lnTo>
                <a:moveTo>
                  <a:pt x="12960" y="5891"/>
                </a:moveTo>
                <a:lnTo>
                  <a:pt x="8640" y="5891"/>
                </a:lnTo>
              </a:path>
            </a:pathLst>
          </a:custGeom>
          <a:solidFill>
            <a:srgbClr val="CCCC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7805" name="AutoShape 29"/>
          <p:cNvSpPr>
            <a:spLocks noChangeArrowheads="1"/>
          </p:cNvSpPr>
          <p:nvPr/>
        </p:nvSpPr>
        <p:spPr bwMode="auto">
          <a:xfrm>
            <a:off x="8382000" y="3340100"/>
            <a:ext cx="152400" cy="2312988"/>
          </a:xfrm>
          <a:prstGeom prst="bevel">
            <a:avLst>
              <a:gd name="adj" fmla="val 125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ko-KR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7806" name="Text Box 30"/>
          <p:cNvSpPr txBox="1">
            <a:spLocks noChangeArrowheads="1"/>
          </p:cNvSpPr>
          <p:nvPr/>
        </p:nvSpPr>
        <p:spPr bwMode="auto">
          <a:xfrm rot="16200000">
            <a:off x="7731919" y="4306022"/>
            <a:ext cx="11191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화이트보드</a:t>
            </a:r>
          </a:p>
        </p:txBody>
      </p:sp>
      <p:sp>
        <p:nvSpPr>
          <p:cNvPr id="587807" name="Rectangle 31"/>
          <p:cNvSpPr>
            <a:spLocks noChangeArrowheads="1"/>
          </p:cNvSpPr>
          <p:nvPr/>
        </p:nvSpPr>
        <p:spPr bwMode="auto">
          <a:xfrm>
            <a:off x="5562601" y="4143380"/>
            <a:ext cx="1965455" cy="64294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>
            <a:prstShdw prst="shdw17" dist="40161" dir="1106097">
              <a:srgbClr val="969696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r>
              <a:rPr lang="ko-KR" altLang="en-US" sz="1200" b="1">
                <a:latin typeface="맑은 고딕" pitchFamily="50" charset="-127"/>
                <a:ea typeface="맑은 고딕" pitchFamily="50" charset="-127"/>
              </a:rPr>
              <a:t>회의용 책상</a:t>
            </a:r>
          </a:p>
        </p:txBody>
      </p:sp>
      <p:sp>
        <p:nvSpPr>
          <p:cNvPr id="587808" name="Text Box 32"/>
          <p:cNvSpPr txBox="1">
            <a:spLocks noChangeArrowheads="1"/>
          </p:cNvSpPr>
          <p:nvPr/>
        </p:nvSpPr>
        <p:spPr bwMode="auto">
          <a:xfrm>
            <a:off x="4724400" y="5087277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고객측 실무자</a:t>
            </a:r>
          </a:p>
        </p:txBody>
      </p:sp>
      <p:sp>
        <p:nvSpPr>
          <p:cNvPr id="587809" name="Text Box 33"/>
          <p:cNvSpPr txBox="1">
            <a:spLocks noChangeArrowheads="1"/>
          </p:cNvSpPr>
          <p:nvPr/>
        </p:nvSpPr>
        <p:spPr bwMode="auto">
          <a:xfrm>
            <a:off x="6019800" y="5079505"/>
            <a:ext cx="1524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고객측 엔지니어</a:t>
            </a:r>
          </a:p>
        </p:txBody>
      </p:sp>
      <p:sp>
        <p:nvSpPr>
          <p:cNvPr id="587810" name="Text Box 34"/>
          <p:cNvSpPr txBox="1">
            <a:spLocks noChangeArrowheads="1"/>
          </p:cNvSpPr>
          <p:nvPr/>
        </p:nvSpPr>
        <p:spPr bwMode="auto">
          <a:xfrm>
            <a:off x="5715000" y="3661867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1 </a:t>
            </a: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팀 </a:t>
            </a: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백앤드</a:t>
            </a:r>
          </a:p>
        </p:txBody>
      </p:sp>
      <p:sp>
        <p:nvSpPr>
          <p:cNvPr id="587811" name="Text Box 35"/>
          <p:cNvSpPr txBox="1">
            <a:spLocks noChangeArrowheads="1"/>
          </p:cNvSpPr>
          <p:nvPr/>
        </p:nvSpPr>
        <p:spPr bwMode="auto">
          <a:xfrm>
            <a:off x="4419601" y="3723506"/>
            <a:ext cx="8618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2 </a:t>
            </a: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팀 </a:t>
            </a: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미들</a:t>
            </a:r>
          </a:p>
        </p:txBody>
      </p:sp>
      <p:sp>
        <p:nvSpPr>
          <p:cNvPr id="587812" name="Text Box 36"/>
          <p:cNvSpPr txBox="1">
            <a:spLocks noChangeArrowheads="1"/>
          </p:cNvSpPr>
          <p:nvPr/>
        </p:nvSpPr>
        <p:spPr bwMode="auto">
          <a:xfrm>
            <a:off x="4276395" y="4109542"/>
            <a:ext cx="10562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3 </a:t>
            </a: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팀 </a:t>
            </a: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– B.L</a:t>
            </a:r>
          </a:p>
        </p:txBody>
      </p:sp>
      <p:sp>
        <p:nvSpPr>
          <p:cNvPr id="587813" name="Text Box 37"/>
          <p:cNvSpPr txBox="1">
            <a:spLocks noChangeArrowheads="1"/>
          </p:cNvSpPr>
          <p:nvPr/>
        </p:nvSpPr>
        <p:spPr bwMode="auto">
          <a:xfrm>
            <a:off x="4394637" y="4706442"/>
            <a:ext cx="105629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4 </a:t>
            </a: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팀 </a:t>
            </a: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프론트</a:t>
            </a:r>
          </a:p>
        </p:txBody>
      </p:sp>
    </p:spTree>
  </p:cSld>
  <p:clrMapOvr>
    <a:masterClrMapping/>
  </p:clrMapOvr>
  <p:transition spd="med">
    <p:fade/>
  </p:transition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일차 </a:t>
            </a:r>
            <a:r>
              <a:rPr lang="en-US" altLang="ko-KR" dirty="0" smtClean="0"/>
              <a:t>- Agile </a:t>
            </a:r>
            <a:r>
              <a:rPr lang="ko-KR" altLang="en-US" dirty="0" smtClean="0"/>
              <a:t>소프트웨어 개발 환경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5.3 </a:t>
            </a:r>
            <a:r>
              <a:rPr lang="ko-KR" altLang="en-US" dirty="0" smtClean="0"/>
              <a:t>프로젝트 통합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메이븐</a:t>
            </a:r>
            <a:r>
              <a:rPr lang="en-US" altLang="ko-KR" dirty="0" smtClean="0"/>
              <a:t> </a:t>
            </a:r>
            <a:r>
              <a:rPr lang="en-US" altLang="ko-KR" sz="1400" i="1" dirty="0" smtClean="0"/>
              <a:t>Maven</a:t>
            </a:r>
            <a:endParaRPr lang="en-US" altLang="ko-KR" i="1" dirty="0" smtClean="0"/>
          </a:p>
          <a:p>
            <a:pPr>
              <a:buNone/>
            </a:pPr>
            <a:r>
              <a:rPr lang="en-US" altLang="ko-KR" dirty="0" smtClean="0"/>
              <a:t>5.4 SCM </a:t>
            </a:r>
            <a:r>
              <a:rPr lang="en-US" altLang="ko-KR" sz="1400" i="1" dirty="0" smtClean="0"/>
              <a:t>Software Configuration Management</a:t>
            </a:r>
            <a:endParaRPr lang="en-US" altLang="ko-KR" i="1" dirty="0" smtClean="0"/>
          </a:p>
          <a:p>
            <a:pPr>
              <a:buNone/>
            </a:pPr>
            <a:r>
              <a:rPr lang="en-US" altLang="ko-KR" dirty="0" smtClean="0"/>
              <a:t>5.5 </a:t>
            </a:r>
            <a:r>
              <a:rPr lang="ko-KR" altLang="en-US" dirty="0" smtClean="0"/>
              <a:t>버그 트래킹 </a:t>
            </a:r>
            <a:r>
              <a:rPr lang="en-US" altLang="ko-KR" sz="1400" i="1" dirty="0" smtClean="0"/>
              <a:t>Bug Tracking</a:t>
            </a:r>
            <a:endParaRPr lang="en-US" altLang="ko-KR" i="1" dirty="0" smtClean="0"/>
          </a:p>
          <a:p>
            <a:pPr>
              <a:buNone/>
            </a:pPr>
            <a:r>
              <a:rPr lang="en-US" altLang="ko-KR" dirty="0" smtClean="0"/>
              <a:t>5.6 </a:t>
            </a:r>
            <a:r>
              <a:rPr lang="ko-KR" altLang="en-US" dirty="0" smtClean="0"/>
              <a:t>지속적인 통합 </a:t>
            </a:r>
            <a:r>
              <a:rPr lang="en-US" altLang="ko-KR" sz="1400" i="1" dirty="0" smtClean="0"/>
              <a:t>Continuous Integration</a:t>
            </a:r>
            <a:endParaRPr lang="en-US" altLang="ko-KR" i="1" dirty="0" smtClean="0"/>
          </a:p>
        </p:txBody>
      </p:sp>
      <p:pic>
        <p:nvPicPr>
          <p:cNvPr id="2052" name="Picture 4" descr="Practical Development Environmen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9481" y="4143383"/>
            <a:ext cx="1418897" cy="2247901"/>
          </a:xfrm>
          <a:prstGeom prst="rect">
            <a:avLst/>
          </a:prstGeom>
          <a:noFill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40574" y="4152261"/>
            <a:ext cx="1428262" cy="2233409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5.3 </a:t>
            </a:r>
            <a:r>
              <a:rPr lang="ko-KR" altLang="en-US" dirty="0" smtClean="0"/>
              <a:t>프로젝트 통합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메이븐 </a:t>
            </a:r>
            <a:r>
              <a:rPr lang="en-US" altLang="ko-KR" sz="1600" i="1" dirty="0" smtClean="0"/>
              <a:t>Maven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메이븐 개요</a:t>
            </a:r>
          </a:p>
          <a:p>
            <a:r>
              <a:rPr lang="ko-KR" altLang="en-US" dirty="0" smtClean="0"/>
              <a:t>메이븐을 통한 팀 협력</a:t>
            </a:r>
          </a:p>
          <a:p>
            <a:r>
              <a:rPr lang="en-US" altLang="ko-KR" dirty="0" err="1" smtClean="0"/>
              <a:t>Artifactory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Maven</a:t>
            </a:r>
            <a:r>
              <a:rPr lang="ko-KR" altLang="en-US" dirty="0" smtClean="0"/>
              <a:t>은 소프트웨어 프로젝트에 대해 광범위한 접근방법을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팀 협력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재사용에 대한 촉진 및 프로젝트 빌드 이외의 많은 업무를 수행하는데 필요한 추상화된 메커니즘을 제공</a:t>
            </a:r>
            <a:endParaRPr lang="en-US" altLang="ko-KR" dirty="0" smtClean="0"/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1459119" y="3214686"/>
            <a:ext cx="6410019" cy="2524122"/>
          </a:xfrm>
          <a:prstGeom prst="roundRect">
            <a:avLst/>
          </a:prstGeom>
          <a:solidFill>
            <a:srgbClr val="EAEAEA"/>
          </a:solidFill>
          <a:ln w="9525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txBody>
          <a:bodyPr vert="horz" wrap="square" lIns="99855" tIns="49928" rIns="99855" bIns="49928" numCol="1" rtlCol="0" anchor="b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메이븐은 유대인 단어로 지식의 축적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(accumulator of knowledge)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라는 뜻으로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원래는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Jakarta Turbine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프로젝트에서 빌드 프로세스를 단순화 시키려고 시작했던 작업임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1" lang="ko-KR" altLang="en-US" sz="1200" b="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모두 약간씩 다른 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Ant </a:t>
            </a:r>
            <a:r>
              <a:rPr kumimoji="1" lang="ko-KR" altLang="en-US" sz="1200" b="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빌드 파일과 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CVS</a:t>
            </a:r>
            <a:r>
              <a:rPr kumimoji="1" lang="ko-KR" altLang="en-US" sz="1200" b="0" i="0" u="none" strike="noStrike" cap="none" normalizeH="0" baseline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에 체크인</a:t>
            </a:r>
            <a:r>
              <a:rPr kumimoji="1" lang="ko-KR" altLang="en-US" sz="1200" b="0" i="0" u="none" strike="noStrike" cap="none" normalizeH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 되어야 하는 </a:t>
            </a:r>
            <a:r>
              <a:rPr kumimoji="1" lang="en-US" altLang="ko-KR" sz="1200" b="0" i="0" u="none" strike="noStrike" cap="none" normalizeH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JAR </a:t>
            </a:r>
            <a:r>
              <a:rPr kumimoji="1" lang="ko-KR" altLang="en-US" sz="1200" b="0" i="0" u="none" strike="noStrike" cap="none" normalizeH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파일을 각각 가지는 몇 가지 프로젝트가 있었음</a:t>
            </a:r>
            <a:r>
              <a:rPr kumimoji="1" lang="en-US" altLang="ko-KR" sz="1200" b="0" i="0" u="none" strike="noStrike" cap="none" normalizeH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1" lang="ko-KR" altLang="en-US" sz="1200" b="0" i="0" u="none" strike="noStrike" cap="none" normalizeH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프로젝트들을 빌드하는 일관화된 방법과 프로젝트가 어떠한 것들로 구성되어 있는지 명확한 정의와 프로젝트 정보를 정리하는 손쉬운 방법과 여러 프로젝트들에서 </a:t>
            </a:r>
            <a:r>
              <a:rPr kumimoji="1" lang="en-US" altLang="ko-KR" sz="1200" b="0" i="0" u="none" strike="noStrike" cap="none" normalizeH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JAR</a:t>
            </a:r>
            <a:r>
              <a:rPr kumimoji="1" lang="ko-KR" altLang="en-US" sz="1200" b="0" i="0" u="none" strike="noStrike" cap="none" normalizeH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를 공유하는 방법에 대해서 표준적인 방법을 원했음</a:t>
            </a:r>
            <a:r>
              <a:rPr kumimoji="1" lang="en-US" altLang="ko-KR" sz="1200" b="0" i="0" u="none" strike="noStrike" cap="none" normalizeH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R="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en-US" altLang="ko-KR" sz="1200" baseline="0" dirty="0" smtClean="0">
              <a:latin typeface="맑은 고딕" pitchFamily="50" charset="-127"/>
              <a:ea typeface="맑은 고딕" pitchFamily="50" charset="-127"/>
            </a:endParaRPr>
          </a:p>
          <a:p>
            <a:pPr marR="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0" i="0" u="none" strike="noStrike" cap="none" normalizeH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그 결과로 자바 기반 프로젝트를 빌드하고 관리하는 데에 사용될 수 있는 도구가 필요했음</a:t>
            </a:r>
            <a:r>
              <a:rPr kumimoji="1" lang="en-US" altLang="ko-KR" sz="1200" b="0" i="0" u="none" strike="noStrike" cap="none" normalizeH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1" lang="ko-KR" altLang="en-US" sz="1200" b="0" i="0" u="none" strike="noStrike" cap="none" normalizeH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자바 개발자들이 더 쉽게 하루 작업을 수행하고 자바 기반 프로젝트에 대한 범용적으로 이해를 하는데 돕는 데에 </a:t>
            </a:r>
            <a:r>
              <a:rPr kumimoji="1" lang="en-US" altLang="ko-KR" sz="1200" b="0" i="0" u="none" strike="noStrike" cap="none" normalizeH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maven</a:t>
            </a:r>
            <a:r>
              <a:rPr kumimoji="1" lang="ko-KR" altLang="en-US" sz="1200" b="0" i="0" u="none" strike="noStrike" cap="none" normalizeH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이 사용되기를 희망함</a:t>
            </a:r>
            <a:r>
              <a:rPr kumimoji="1" lang="en-US" altLang="ko-KR" sz="1200" b="0" i="0" u="none" strike="noStrike" cap="none" normalizeH="0" dirty="0" smtClean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281755" y="3000372"/>
            <a:ext cx="3251661" cy="428628"/>
          </a:xfrm>
          <a:prstGeom prst="rect">
            <a:avLst/>
          </a:prstGeom>
          <a:solidFill>
            <a:srgbClr val="FFECC5"/>
          </a:solidFill>
          <a:ln w="2857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Apache</a:t>
            </a:r>
            <a:r>
              <a:rPr kumimoji="1" lang="en-US" altLang="ko-KR" sz="1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사이트의 메이븐 소개</a:t>
            </a: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메이븐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관리 프레임워크</a:t>
            </a:r>
            <a:r>
              <a:rPr lang="en-US" altLang="ko-KR" sz="1400" i="1" dirty="0" smtClean="0">
                <a:latin typeface="Vrinda" pitchFamily="2" charset="0"/>
                <a:cs typeface="Vrinda" pitchFamily="2" charset="0"/>
              </a:rPr>
              <a:t>project management framework</a:t>
            </a:r>
            <a:endParaRPr lang="en-US" altLang="ko-KR" i="1" dirty="0" smtClean="0">
              <a:latin typeface="Vrinda" pitchFamily="2" charset="0"/>
              <a:cs typeface="Vrinda" pitchFamily="2" charset="0"/>
            </a:endParaRPr>
          </a:p>
          <a:p>
            <a:pPr lvl="1"/>
            <a:r>
              <a:rPr lang="ko-KR" altLang="en-US" dirty="0" smtClean="0"/>
              <a:t>프로젝트를 관리하고 표현하는 데에 사용되는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여러 표준들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레파지토리 형식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몇 가지 소프트웨어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 산출물을 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배포하기 위한 표준적인 생명 주기를 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메이븐의 표준을 준수하는 모든 프로젝트에 대해서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프로젝트 간 빌드 로직</a:t>
            </a:r>
            <a:r>
              <a:rPr lang="en-US" altLang="ko-KR" sz="1200" i="1" dirty="0" smtClean="0">
                <a:latin typeface="Vrinda" pitchFamily="2" charset="0"/>
                <a:cs typeface="Vrinda" pitchFamily="2" charset="0"/>
              </a:rPr>
              <a:t>cross-cutting build logic</a:t>
            </a:r>
            <a:r>
              <a:rPr lang="ko-KR" altLang="en-US" dirty="0" smtClean="0"/>
              <a:t>을 손쉽게 재사용 가능하게 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메이븐 적용 프로젝트의 이점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프로젝트들 간의 관계를 빌드하고 이러한 관계들을 조사하고 레포트하는 시스템 빌드가 더 쉬워짐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메이븐의 표준 형태는 프로젝트를 프로그래밍 하는데 있어서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시맨틱 웹</a:t>
            </a:r>
            <a:r>
              <a:rPr lang="en-US" altLang="ko-KR" dirty="0" smtClean="0"/>
              <a:t>”</a:t>
            </a:r>
            <a:r>
              <a:rPr lang="en-US" altLang="ko-KR" sz="1200" dirty="0" smtClean="0"/>
              <a:t> </a:t>
            </a:r>
            <a:r>
              <a:rPr lang="en-US" altLang="ko-KR" sz="1200" i="1" dirty="0" smtClean="0">
                <a:latin typeface="Vrinda" pitchFamily="2" charset="0"/>
                <a:cs typeface="Vrinda" pitchFamily="2" charset="0"/>
              </a:rPr>
              <a:t>semantic web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 같은 종류를 가능하게 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메이븐의 표준과 중앙 레파지토리는 프로젝트들에 대한 새로운 네이밍 시스템을 정의하고 있음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외부 의존성을 추가하고 새로운 컴포넌트를 만들기가 더 쉬워짐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메이븐 태생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ASF</a:t>
            </a:r>
            <a:r>
              <a:rPr lang="en-US" altLang="ko-KR" sz="1400" dirty="0" smtClean="0"/>
              <a:t>Apache Software Foundation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 프로젝트</a:t>
            </a:r>
            <a:endParaRPr lang="en-US" altLang="ko-KR" dirty="0" smtClean="0"/>
          </a:p>
          <a:p>
            <a:pPr lvl="1"/>
            <a:r>
              <a:rPr lang="ko-KR" altLang="en-US" sz="1600" dirty="0" smtClean="0"/>
              <a:t>메이븐 이전의 프로젝트 개발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컴파일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배포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웹 사이트 생성에 대해서 서로 다른 접근 방식을 취함</a:t>
            </a:r>
            <a:r>
              <a:rPr lang="en-US" altLang="ko-KR" sz="1400" dirty="0" smtClean="0"/>
              <a:t>.</a:t>
            </a:r>
          </a:p>
          <a:p>
            <a:pPr lvl="2"/>
            <a:r>
              <a:rPr lang="ko-KR" altLang="en-US" sz="1400" dirty="0" smtClean="0"/>
              <a:t>수많은 좋은 프로젝트가 제각각 다른 빌드 체계를 가지고 있기 때문에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이를 사용하는 또 다른 프로젝트에서는 서로 다른 방식의 빌드 체계를 사용해서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또 다른 빌드 체계를 만들어 냄</a:t>
            </a:r>
            <a:r>
              <a:rPr lang="en-US" altLang="ko-KR" sz="1400" dirty="0" smtClean="0"/>
              <a:t>.</a:t>
            </a:r>
          </a:p>
          <a:p>
            <a:pPr lvl="2"/>
            <a:r>
              <a:rPr lang="ko-KR" altLang="en-US" sz="1400" dirty="0" smtClean="0"/>
              <a:t>소프트웨어를 빌드 하는데 공통적인 접근방식이 없다는 의미는</a:t>
            </a:r>
            <a:endParaRPr lang="en-US" altLang="ko-KR" sz="1400" dirty="0" smtClean="0"/>
          </a:p>
          <a:p>
            <a:pPr lvl="3"/>
            <a:r>
              <a:rPr lang="ko-KR" altLang="en-US" sz="1200" dirty="0" smtClean="0"/>
              <a:t>새로운 프로젝트마다 기존의 다른 프로젝트의 빌드 체계를 </a:t>
            </a:r>
            <a:r>
              <a:rPr lang="en-US" altLang="ko-KR" sz="1200" dirty="0" smtClean="0"/>
              <a:t>copy-paste </a:t>
            </a:r>
            <a:r>
              <a:rPr lang="ko-KR" altLang="en-US" sz="1200" dirty="0" smtClean="0"/>
              <a:t>한다는 의미임</a:t>
            </a:r>
            <a:r>
              <a:rPr lang="en-US" altLang="ko-KR" sz="1200" dirty="0" smtClean="0"/>
              <a:t>.</a:t>
            </a:r>
          </a:p>
          <a:p>
            <a:pPr lvl="3"/>
            <a:r>
              <a:rPr lang="ko-KR" altLang="en-US" sz="1200" dirty="0" smtClean="0"/>
              <a:t>빌드 재사용의 </a:t>
            </a:r>
            <a:r>
              <a:rPr lang="en-US" altLang="ko-KR" sz="1200" dirty="0" smtClean="0"/>
              <a:t>copy-paste</a:t>
            </a:r>
            <a:r>
              <a:rPr lang="ko-KR" altLang="en-US" sz="1200" dirty="0" smtClean="0"/>
              <a:t>는 우수한 품질의 소프트웨어를 개발하는 중앙 작업으로부터 빌드 체계를 유지할 수많은 작업이 필요함을 의미함</a:t>
            </a:r>
            <a:r>
              <a:rPr lang="en-US" altLang="ko-KR" sz="1200" dirty="0" smtClean="0"/>
              <a:t>.</a:t>
            </a:r>
          </a:p>
          <a:p>
            <a:pPr lvl="2"/>
            <a:r>
              <a:rPr lang="ko-KR" altLang="en-US" sz="1400" dirty="0" smtClean="0"/>
              <a:t>다른 빌드 체계를 가진 프로젝트로의 진입 장벽은 매우 높음</a:t>
            </a:r>
            <a:r>
              <a:rPr lang="en-US" altLang="ko-KR" sz="1400" dirty="0" smtClean="0"/>
              <a:t>.</a:t>
            </a:r>
          </a:p>
          <a:p>
            <a:pPr lvl="1"/>
            <a:r>
              <a:rPr lang="en-US" altLang="ko-KR" sz="1600" dirty="0" smtClean="0"/>
              <a:t>Turbine </a:t>
            </a:r>
            <a:r>
              <a:rPr lang="ko-KR" altLang="en-US" sz="1600" dirty="0" smtClean="0"/>
              <a:t>프로젝트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메이븐이 효율적인 프로젝트 관리 도구로 사용됨</a:t>
            </a:r>
            <a:r>
              <a:rPr lang="en-US" altLang="ko-KR" sz="1400" dirty="0" smtClean="0"/>
              <a:t>.</a:t>
            </a:r>
          </a:p>
          <a:p>
            <a:pPr lvl="3"/>
            <a:r>
              <a:rPr lang="ko-KR" altLang="en-US" sz="1200" dirty="0" smtClean="0"/>
              <a:t>서브 컴포넌트 간 자유롭게 이동이 가능함</a:t>
            </a:r>
            <a:r>
              <a:rPr lang="en-US" altLang="ko-KR" sz="1200" dirty="0" smtClean="0"/>
              <a:t>.</a:t>
            </a:r>
          </a:p>
          <a:p>
            <a:pPr lvl="3"/>
            <a:r>
              <a:rPr lang="ko-KR" altLang="en-US" sz="1200" dirty="0" smtClean="0"/>
              <a:t>개발자가 한 프로젝트가 어떻게 빌드 되는지를 이해하면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다른 프로젝트로 이동해서 동일한 과정을 겪을 필요가 없음</a:t>
            </a:r>
            <a:r>
              <a:rPr lang="en-US" altLang="ko-KR" sz="1200" dirty="0" smtClean="0"/>
              <a:t>.</a:t>
            </a:r>
          </a:p>
          <a:p>
            <a:pPr lvl="3"/>
            <a:r>
              <a:rPr lang="ko-KR" altLang="en-US" sz="1200" dirty="0" smtClean="0"/>
              <a:t>컴파일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테스트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패키징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문서 생성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메트릭 및 리포트 생성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배포 등을 메이븐 방식으로 처리</a:t>
            </a:r>
            <a:endParaRPr lang="en-US" altLang="ko-KR" sz="1200" dirty="0" smtClean="0"/>
          </a:p>
          <a:p>
            <a:pPr lvl="1"/>
            <a:r>
              <a:rPr lang="ko-KR" altLang="en-US" sz="1600" dirty="0" smtClean="0"/>
              <a:t>앤트와의 관계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메이븐은 단순한 빌드 도구가 아니며 앤트의 대체가 아님</a:t>
            </a:r>
            <a:r>
              <a:rPr lang="en-US" altLang="ko-KR" sz="1400" dirty="0" smtClean="0"/>
              <a:t>.</a:t>
            </a:r>
          </a:p>
          <a:p>
            <a:pPr lvl="3"/>
            <a:r>
              <a:rPr lang="ko-KR" altLang="en-US" sz="1200" dirty="0" smtClean="0"/>
              <a:t>앤트가 빌드를 스크립팅하는 기능을 제공하는 반면에 메이븐은 공통의 빌드 전략을 재사용함으로써 프로젝트 관리를 촉진시키기 위한 패턴에 대한 응용임</a:t>
            </a:r>
            <a:r>
              <a:rPr lang="en-US" altLang="ko-KR" sz="1200" dirty="0" smtClean="0"/>
              <a:t>.</a:t>
            </a:r>
          </a:p>
          <a:p>
            <a:pPr lvl="3"/>
            <a:r>
              <a:rPr lang="ko-KR" altLang="en-US" sz="1200" dirty="0" smtClean="0"/>
              <a:t>메이크 파일과 앤트는 메이븐을 대체할 수 있음</a:t>
            </a:r>
            <a:r>
              <a:rPr lang="en-US" altLang="ko-KR" sz="1200" dirty="0" smtClean="0"/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메이븐 기능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표준화된 선언적인 방법</a:t>
            </a:r>
            <a:endParaRPr lang="en-US" altLang="ko-KR" dirty="0" smtClean="0"/>
          </a:p>
          <a:p>
            <a:pPr lvl="1"/>
            <a:r>
              <a:rPr lang="ko-KR" altLang="en-US" sz="1600" dirty="0" smtClean="0"/>
              <a:t>메이븐을 사용하는 프로젝트</a:t>
            </a:r>
            <a:endParaRPr lang="en-US" altLang="ko-KR" sz="1000" dirty="0" smtClean="0"/>
          </a:p>
          <a:p>
            <a:pPr lvl="2"/>
            <a:r>
              <a:rPr lang="ko-KR" altLang="en-US" sz="1400" dirty="0" smtClean="0"/>
              <a:t>투명성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재사용성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유지보수성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이해도가 향상됨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소프트웨어 프로젝트에 대한 동일한 접근방법을 가능하게 함</a:t>
            </a:r>
            <a:endParaRPr lang="en-US" altLang="ko-KR" sz="1400" dirty="0" smtClean="0"/>
          </a:p>
          <a:p>
            <a:pPr lvl="3"/>
            <a:r>
              <a:rPr lang="ko-KR" altLang="en-US" sz="1200" dirty="0" smtClean="0"/>
              <a:t>어느 한 메이븐 프로젝트를 빌드하면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다른 프로젝트 모두에도 동일하게 적용이 가능함</a:t>
            </a:r>
            <a:endParaRPr lang="en-US" altLang="ko-KR" sz="1200" dirty="0" smtClean="0"/>
          </a:p>
          <a:p>
            <a:pPr lvl="1"/>
            <a:r>
              <a:rPr lang="en-US" altLang="ko-KR" sz="1600" dirty="0" smtClean="0"/>
              <a:t>POM</a:t>
            </a:r>
            <a:r>
              <a:rPr lang="en-US" altLang="ko-KR" sz="1200" i="1" dirty="0" smtClean="0">
                <a:latin typeface="Vrinda" pitchFamily="2" charset="0"/>
                <a:cs typeface="Vrinda" pitchFamily="2" charset="0"/>
              </a:rPr>
              <a:t>Project Object Model</a:t>
            </a:r>
          </a:p>
          <a:p>
            <a:pPr lvl="2"/>
            <a:r>
              <a:rPr lang="ko-KR" altLang="en-US" sz="1400" dirty="0" smtClean="0"/>
              <a:t>메이븐 프로젝트의 구조와 내용을 설명하고 있음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개발자들이 자신의 빌드 프로세스를 만드는 것이 아니라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표준적인 방법을 제공함</a:t>
            </a:r>
            <a:endParaRPr lang="en-US" altLang="ko-KR" sz="1400" dirty="0" smtClean="0"/>
          </a:p>
          <a:p>
            <a:pPr lvl="2"/>
            <a:r>
              <a:rPr lang="en-US" altLang="ko-KR" sz="1400" dirty="0" smtClean="0"/>
              <a:t>Goal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Dependency</a:t>
            </a:r>
            <a:r>
              <a:rPr lang="ko-KR" altLang="en-US" sz="1400" dirty="0" smtClean="0"/>
              <a:t>를 선언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메이븐의 기본 구조와 플러그인 기능을 사용</a:t>
            </a:r>
            <a:endParaRPr lang="en-US" altLang="ko-KR" sz="1200" dirty="0" smtClean="0"/>
          </a:p>
          <a:p>
            <a:pPr lvl="3"/>
            <a:r>
              <a:rPr lang="ko-KR" altLang="en-US" sz="1200" dirty="0" smtClean="0"/>
              <a:t>프로젝트 관리에 대한 많은 작업과 빌드 과정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컴파일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테스트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조립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인스톨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이 </a:t>
            </a:r>
            <a:r>
              <a:rPr lang="en-US" altLang="ko-KR" sz="1200" dirty="0" smtClean="0"/>
              <a:t>POM</a:t>
            </a:r>
            <a:r>
              <a:rPr lang="ko-KR" altLang="en-US" sz="1200" dirty="0" smtClean="0"/>
              <a:t>과 적절한 플러그인으로 위임</a:t>
            </a:r>
            <a:endParaRPr lang="en-US" altLang="ko-KR" sz="1200" dirty="0" smtClean="0"/>
          </a:p>
          <a:p>
            <a:pPr lvl="3"/>
            <a:r>
              <a:rPr lang="ko-KR" altLang="en-US" sz="1200" dirty="0" smtClean="0"/>
              <a:t>개발자들은 개별 플러그인이 어떻게 동작하는지를 이해할 필요가 없음</a:t>
            </a:r>
            <a:endParaRPr lang="en-US" altLang="ko-KR" sz="1200" dirty="0" smtClean="0"/>
          </a:p>
          <a:p>
            <a:pPr lvl="1"/>
            <a:r>
              <a:rPr lang="ko-KR" altLang="en-US" sz="1600" dirty="0" smtClean="0"/>
              <a:t>기능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빌드 프로세스에 대한 시간을 절약하고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더 투명하게 만듦</a:t>
            </a:r>
            <a:endParaRPr lang="en-US" altLang="ko-KR" sz="1400" dirty="0" smtClean="0"/>
          </a:p>
          <a:p>
            <a:pPr lvl="3"/>
            <a:r>
              <a:rPr lang="ko-KR" altLang="en-US" sz="1200" dirty="0" smtClean="0"/>
              <a:t>소스 파일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문서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결과에 대한 위치를 표준화시킴</a:t>
            </a:r>
            <a:endParaRPr lang="en-US" altLang="ko-KR" sz="1200" dirty="0" smtClean="0"/>
          </a:p>
          <a:p>
            <a:pPr lvl="3"/>
            <a:r>
              <a:rPr lang="ko-KR" altLang="en-US" sz="1200" dirty="0" smtClean="0"/>
              <a:t>프로젝트 문서에 대한 공통적인 형태를 제공</a:t>
            </a:r>
            <a:endParaRPr lang="en-US" altLang="ko-KR" sz="1200" dirty="0" smtClean="0"/>
          </a:p>
          <a:p>
            <a:pPr lvl="3"/>
            <a:r>
              <a:rPr lang="ko-KR" altLang="en-US" sz="1200" dirty="0" smtClean="0"/>
              <a:t>공유된 저장소로부터 프로젝트 </a:t>
            </a:r>
            <a:r>
              <a:rPr lang="en-US" altLang="ko-KR" sz="1200" dirty="0" smtClean="0"/>
              <a:t>dependency</a:t>
            </a:r>
            <a:r>
              <a:rPr lang="ko-KR" altLang="en-US" sz="1200" dirty="0" smtClean="0"/>
              <a:t>를 뽑아냄</a:t>
            </a:r>
            <a:endParaRPr lang="en-US" altLang="ko-KR" sz="1200" dirty="0" smtClean="0"/>
          </a:p>
          <a:p>
            <a:pPr lvl="2"/>
            <a:r>
              <a:rPr lang="ko-KR" altLang="en-US" sz="1400" dirty="0" smtClean="0"/>
              <a:t>소프트웨어 프로젝트에 대한 폭넓은 모델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선언적인 모델 </a:t>
            </a:r>
            <a:r>
              <a:rPr lang="en-US" altLang="ko-KR" sz="1400" dirty="0" smtClean="0"/>
              <a:t>(POM)</a:t>
            </a:r>
            <a:r>
              <a:rPr lang="ko-KR" altLang="en-US" sz="1400" dirty="0" smtClean="0"/>
              <a:t>과 상호작용하는 도구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장치</a:t>
            </a:r>
            <a:r>
              <a:rPr lang="en-US" altLang="ko-KR" sz="1400" dirty="0" smtClean="0"/>
              <a:t>)</a:t>
            </a:r>
          </a:p>
        </p:txBody>
      </p:sp>
    </p:spTree>
  </p:cSld>
  <p:clrMapOvr>
    <a:masterClrMapping/>
  </p:clrMapOvr>
  <p:transition spd="med">
    <p:fade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메이븐 기능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메이븐으로부터 얻는 장점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일관성</a:t>
            </a:r>
            <a:r>
              <a:rPr lang="en-US" altLang="ko-KR" sz="1400" i="1" dirty="0" smtClean="0">
                <a:latin typeface="Vrinda" pitchFamily="2" charset="0"/>
                <a:cs typeface="Vrinda" pitchFamily="2" charset="0"/>
              </a:rPr>
              <a:t>coherence</a:t>
            </a:r>
          </a:p>
          <a:p>
            <a:pPr lvl="2"/>
            <a:r>
              <a:rPr lang="ko-KR" altLang="en-US" dirty="0" smtClean="0"/>
              <a:t>조직에게 최상의 기법으로 표준화시키는 것을 가능하게 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보다 덜 불투명한 표준적인 모델에 고착화시킴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재사용성</a:t>
            </a:r>
            <a:r>
              <a:rPr lang="en-US" altLang="ko-KR" sz="1400" i="1" dirty="0" smtClean="0">
                <a:latin typeface="Vrinda" pitchFamily="2" charset="0"/>
                <a:cs typeface="Vrinda" pitchFamily="2" charset="0"/>
              </a:rPr>
              <a:t>reusability</a:t>
            </a:r>
          </a:p>
          <a:p>
            <a:pPr lvl="2"/>
            <a:r>
              <a:rPr lang="ko-KR" altLang="en-US" dirty="0" smtClean="0"/>
              <a:t>메이븐은 재사용성의 기반하게 만들어짐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전체 업계의 최상의 기법을 효율적으로 재사용하게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민첩성</a:t>
            </a:r>
            <a:r>
              <a:rPr lang="en-US" altLang="ko-KR" sz="1400" i="1" dirty="0" smtClean="0">
                <a:latin typeface="Vrinda" pitchFamily="2" charset="0"/>
                <a:cs typeface="Vrinda" pitchFamily="2" charset="0"/>
              </a:rPr>
              <a:t>agility</a:t>
            </a:r>
          </a:p>
          <a:p>
            <a:pPr lvl="2"/>
            <a:r>
              <a:rPr lang="ko-KR" altLang="en-US" dirty="0" smtClean="0"/>
              <a:t>컴포넌트 뿐만 아니라 빌드 로직 재사용성의 장벽을 낮춰줌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컴포넌트를 만들고 여러 프로젝트 빌드로 통합하는 것을 더 수월하게 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기존의 빌드 체계로 만들어진 프로젝트 간의 이동이 별도의 학습없이 가능함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유지보수성</a:t>
            </a:r>
            <a:r>
              <a:rPr lang="en-US" altLang="ko-KR" sz="1400" i="1" dirty="0" smtClean="0">
                <a:latin typeface="Vrinda" pitchFamily="2" charset="0"/>
                <a:cs typeface="Vrinda" pitchFamily="2" charset="0"/>
              </a:rPr>
              <a:t>maintainability</a:t>
            </a:r>
          </a:p>
          <a:p>
            <a:pPr lvl="2"/>
            <a:r>
              <a:rPr lang="ko-KR" altLang="en-US" dirty="0" smtClean="0"/>
              <a:t>빌드에 대한 노력보다 어플리케이션 구성에 대해 초점을 맞출 수 있음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일관되고 공통적인 모델을 사용함으로써 유지보수가 더 안정됨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원칙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패턴의 원칙으로부터 영감을 받음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설정에 대한 형식</a:t>
            </a:r>
            <a:r>
              <a:rPr lang="en-US" altLang="ko-KR" sz="1200" i="1" dirty="0" smtClean="0">
                <a:latin typeface="Vrinda" pitchFamily="2" charset="0"/>
                <a:cs typeface="Vrinda" pitchFamily="2" charset="0"/>
              </a:rPr>
              <a:t>Convention Over Configuration</a:t>
            </a:r>
          </a:p>
          <a:p>
            <a:pPr lvl="1"/>
            <a:r>
              <a:rPr lang="ko-KR" altLang="en-US" dirty="0" smtClean="0"/>
              <a:t>선언적인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빌드 로직의 재사용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Dependency</a:t>
            </a:r>
            <a:r>
              <a:rPr lang="ko-KR" altLang="en-US" dirty="0" smtClean="0"/>
              <a:t>의 일관된 구조</a:t>
            </a:r>
            <a:endParaRPr lang="en-US" altLang="ko-KR" dirty="0" smtClean="0"/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1247574" y="3643314"/>
            <a:ext cx="6555622" cy="666734"/>
          </a:xfrm>
          <a:prstGeom prst="roundRect">
            <a:avLst/>
          </a:prstGeom>
          <a:solidFill>
            <a:srgbClr val="EAEAEA"/>
          </a:solidFill>
          <a:ln w="9525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txBody>
          <a:bodyPr vert="horz" wrap="square" lIns="99855" tIns="49928" rIns="99855" bIns="49928" numCol="1" rtlCol="0" anchor="b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패턴은 문제와 그 해결책에 대한 통찰과 경험을 교환하는데 공통적인 언어를 만드는데 도움을 준다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070211" y="3429000"/>
            <a:ext cx="3251661" cy="428628"/>
          </a:xfrm>
          <a:prstGeom prst="rect">
            <a:avLst/>
          </a:prstGeom>
          <a:solidFill>
            <a:srgbClr val="FFECC5"/>
          </a:solidFill>
          <a:ln w="2857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Christopher Alexander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의 사상</a:t>
            </a:r>
          </a:p>
        </p:txBody>
      </p:sp>
    </p:spTree>
  </p:cSld>
  <p:clrMapOvr>
    <a:masterClrMapping/>
  </p:clrMapOvr>
  <p:transition spd="med">
    <p:fade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원칙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설정에 대한 형식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이해가 빠른 기본 전략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대부분의 공통 작업을 기본 뼈대를 통해 작업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ROR</a:t>
            </a:r>
            <a:r>
              <a:rPr lang="en-US" altLang="ko-KR" sz="1200" i="1" dirty="0" smtClean="0">
                <a:latin typeface="Vrinda" pitchFamily="2" charset="0"/>
                <a:cs typeface="Vrinda" pitchFamily="2" charset="0"/>
              </a:rPr>
              <a:t>Ruby on Rails</a:t>
            </a:r>
            <a:r>
              <a:rPr lang="en-US" altLang="ko-KR" dirty="0" smtClean="0"/>
              <a:t> </a:t>
            </a:r>
            <a:r>
              <a:rPr lang="ko-KR" altLang="en-US" dirty="0" smtClean="0"/>
              <a:t>진영의 사상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“</a:t>
            </a:r>
            <a:r>
              <a:rPr lang="ko-KR" altLang="en-US" dirty="0" smtClean="0"/>
              <a:t>설정에 대한 형식</a:t>
            </a:r>
            <a:r>
              <a:rPr lang="en-US" altLang="ko-KR" dirty="0" smtClean="0"/>
              <a:t>”</a:t>
            </a:r>
          </a:p>
          <a:p>
            <a:pPr lvl="2"/>
            <a:r>
              <a:rPr lang="ko-KR" altLang="en-US" dirty="0" smtClean="0"/>
              <a:t>표준적인 형식은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다른 이들과의 의사소통을 수월하게 해주면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적은 노력으로 빨리 어플리케이션을 개발하도록 해줌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1247574" y="3357562"/>
            <a:ext cx="6555622" cy="30241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txBody>
          <a:bodyPr vert="horz" wrap="square" lIns="99855" tIns="49928" rIns="99855" bIns="49928" numCol="1" rtlCol="0" anchor="b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레일은 독선적인 소프트웨어이다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1" lang="ko-KR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레일은 중요한 위치에서 소프트웨어의 기존 이상이 놓이는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것으로부터 피한다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그러한 이상 중에 한가지가 유연성</a:t>
            </a:r>
            <a:r>
              <a:rPr lang="en-US" altLang="ko-KR" sz="1000" i="1" dirty="0" smtClean="0">
                <a:latin typeface="Vrinda" pitchFamily="2" charset="0"/>
                <a:ea typeface="맑은 고딕" pitchFamily="50" charset="-127"/>
                <a:cs typeface="Vrinda" pitchFamily="2" charset="0"/>
              </a:rPr>
              <a:t>flexibility</a:t>
            </a:r>
            <a:r>
              <a:rPr lang="ko-KR" altLang="en-US" sz="1200" dirty="0" smtClean="0">
                <a:latin typeface="Vrinda" pitchFamily="2" charset="0"/>
                <a:ea typeface="맑은 고딕" pitchFamily="50" charset="-127"/>
                <a:cs typeface="Vrinda" pitchFamily="2" charset="0"/>
              </a:rPr>
              <a:t>으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가능한 한 많은 접근 방법을 시도하는 것을 노력해야 하고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다른 것과 대비해서 개발의 한 형태에 대해 판단을 하지 말아야 하는 개념이다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레일이 그러하며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이것이 왜 그렇게 작용하는지를 내가 믿는 바이다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R="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R="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레일을 사용하면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어플리케이션 레벨에서 유연성을 얻기 위해서 인프라 수준에서의 유연성을 사용한다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1" lang="ko-KR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만일 레일에</a:t>
            </a:r>
            <a:r>
              <a:rPr kumimoji="1" lang="ko-KR" altLang="en-U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내장된 황금 경로를 따라서 작업한다면</a:t>
            </a:r>
            <a:r>
              <a:rPr kumimoji="1" lang="en-US" altLang="ko-KR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어플리케이션 레벨에서 더 많이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더 빠르고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더 잘 작업할 수 있는 생산성 측면에서 많은 보상을 받게 된다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R="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R="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독선적인 소프트웨어의 한가지 특징은</a:t>
            </a:r>
            <a:r>
              <a:rPr kumimoji="1" lang="ko-KR" altLang="en-U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“</a:t>
            </a:r>
            <a:r>
              <a:rPr kumimoji="1" lang="ko-KR" altLang="en-U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설정에 대한 형식</a:t>
            </a:r>
            <a:r>
              <a:rPr kumimoji="1" lang="en-US" altLang="ko-KR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”</a:t>
            </a:r>
            <a:r>
              <a:rPr kumimoji="1" lang="ko-KR" altLang="en-U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이라는 개념이다</a:t>
            </a:r>
            <a:r>
              <a:rPr kumimoji="1" lang="en-US" altLang="ko-KR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1" lang="ko-KR" altLang="en-U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만일 클래스가 단수이고 테이블이 복수이다 같은 기본적인 형식을 준수한다면</a:t>
            </a:r>
            <a:r>
              <a:rPr kumimoji="1" lang="en-US" altLang="ko-KR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그러한 연결을 설정할 필요 없이 보상을 받게 된다</a:t>
            </a:r>
            <a:r>
              <a:rPr kumimoji="1" lang="en-US" altLang="ko-KR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1" lang="ko-KR" altLang="en-U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클래스는 저장을 위해서 어떤 테이블을 사용할지를 자동으로 알게 된다</a:t>
            </a:r>
            <a:r>
              <a:rPr kumimoji="1" lang="en-US" altLang="ko-KR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1" lang="ko-KR" altLang="en-U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그러한 예제는 수없이 많으며</a:t>
            </a:r>
            <a:r>
              <a:rPr kumimoji="1" lang="en-US" altLang="ko-KR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모든 것들이 매일 사용함으로써 큰 차이를 만드는데 추가된다</a:t>
            </a:r>
            <a:r>
              <a:rPr kumimoji="1" lang="en-US" altLang="ko-KR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070212" y="3143248"/>
            <a:ext cx="3897445" cy="428628"/>
          </a:xfrm>
          <a:prstGeom prst="rect">
            <a:avLst/>
          </a:prstGeom>
          <a:solidFill>
            <a:srgbClr val="FFECC5"/>
          </a:solidFill>
          <a:ln w="2857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ROR</a:t>
            </a:r>
            <a:r>
              <a: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의 창시자 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David Heinemeier</a:t>
            </a:r>
            <a:r>
              <a:rPr kumimoji="1" lang="en-US" altLang="ko-KR" sz="1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Hansson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의 말</a:t>
            </a: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원칙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설정에 대한 형식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세가지 주요 형식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프로젝트에 대한 표준 디렉터리 형태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디렉터리 구성을 표준화함으로써 프로젝트 구조의 일관성을 보장함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프로젝트 당 하나의 주요 결과물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관심에 따라서 클라이언트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유틸리티 관련 프로젝트로 나눌 수 있음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복잡성을 관리할 수 있게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적응성</a:t>
            </a:r>
            <a:r>
              <a:rPr lang="en-US" altLang="ko-KR" sz="1000" i="1" dirty="0" smtClean="0">
                <a:latin typeface="Vrinda" pitchFamily="2" charset="0"/>
                <a:cs typeface="Vrinda" pitchFamily="2" charset="0"/>
              </a:rPr>
              <a:t>adaptability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유지보수성</a:t>
            </a:r>
            <a:r>
              <a:rPr lang="en-US" altLang="ko-KR" sz="1000" i="1" dirty="0" smtClean="0">
                <a:latin typeface="Vrinda" pitchFamily="2" charset="0"/>
                <a:cs typeface="Vrinda" pitchFamily="2" charset="0"/>
              </a:rPr>
              <a:t>maintainability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확장성</a:t>
            </a:r>
            <a:r>
              <a:rPr lang="en-US" altLang="ko-KR" sz="1000" i="1" dirty="0" smtClean="0">
                <a:latin typeface="Vrinda" pitchFamily="2" charset="0"/>
                <a:cs typeface="Vrinda" pitchFamily="2" charset="0"/>
              </a:rPr>
              <a:t>extendibility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재사용성</a:t>
            </a:r>
            <a:r>
              <a:rPr lang="en-US" altLang="ko-KR" sz="1000" i="1" dirty="0" smtClean="0">
                <a:latin typeface="Vrinda" pitchFamily="2" charset="0"/>
                <a:cs typeface="Vrinda" pitchFamily="2" charset="0"/>
              </a:rPr>
              <a:t>reusability</a:t>
            </a:r>
            <a:r>
              <a:rPr lang="ko-KR" altLang="en-US" dirty="0" smtClean="0"/>
              <a:t>과 같은 품질 요소를 관리할 수 있게 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모듈화가 재사용성을 강화시킴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표준적인 명명</a:t>
            </a:r>
            <a:r>
              <a:rPr lang="en-US" altLang="ko-KR" sz="1200" i="1" dirty="0" smtClean="0">
                <a:latin typeface="Vrinda" pitchFamily="2" charset="0"/>
                <a:cs typeface="Vrinda" pitchFamily="2" charset="0"/>
              </a:rPr>
              <a:t>naming</a:t>
            </a:r>
            <a:r>
              <a:rPr lang="ko-KR" altLang="en-US" dirty="0" smtClean="0"/>
              <a:t> 규칙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프로젝트의 주요 결과물에 대한 표준적인 명명 규칙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규칙은 명확성과 쉬운 이해력을 제공함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commons-loggin-1.2.jar</a:t>
            </a:r>
          </a:p>
          <a:p>
            <a:pPr lvl="3"/>
            <a:r>
              <a:rPr lang="ko-KR" altLang="en-US" dirty="0" smtClean="0"/>
              <a:t>이름으로 인해서 해당 </a:t>
            </a:r>
            <a:r>
              <a:rPr lang="en-US" altLang="ko-KR" dirty="0" smtClean="0"/>
              <a:t>jar</a:t>
            </a:r>
            <a:r>
              <a:rPr lang="ko-KR" altLang="en-US" dirty="0" smtClean="0"/>
              <a:t>의 정보를 쉽게 알 수 있음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내용 개체 틀 1"/>
          <p:cNvSpPr>
            <a:spLocks noGrp="1"/>
          </p:cNvSpPr>
          <p:nvPr>
            <p:ph idx="4294967295"/>
          </p:nvPr>
        </p:nvSpPr>
        <p:spPr bwMode="auto">
          <a:xfrm>
            <a:off x="304800" y="1524000"/>
            <a:ext cx="8524875" cy="44481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1.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개요</a:t>
            </a:r>
            <a:endParaRPr lang="ko-KR" altLang="en-US" sz="1400" dirty="0" smtClean="0">
              <a:solidFill>
                <a:schemeClr val="tx2">
                  <a:lumMod val="60000"/>
                  <a:lumOff val="4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None/>
              <a:defRPr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2. Agile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소프트웨어 개발 환경의 필요성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3. Agile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프로세스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None/>
              <a:defRPr/>
            </a:pPr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테스트 주도 개발 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5.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리팩토링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6. Agile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실습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(1)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7. Agile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실습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dirty="0" smtClean="0">
              <a:ea typeface="굴림" charset="-127"/>
            </a:endParaRPr>
          </a:p>
        </p:txBody>
      </p:sp>
      <p:sp>
        <p:nvSpPr>
          <p:cNvPr id="5124" name="TextBox 3"/>
          <p:cNvSpPr txBox="1">
            <a:spLocks noChangeArrowheads="1"/>
          </p:cNvSpPr>
          <p:nvPr/>
        </p:nvSpPr>
        <p:spPr bwMode="auto">
          <a:xfrm>
            <a:off x="600075" y="647700"/>
            <a:ext cx="5638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800" b="1" dirty="0" smtClean="0">
                <a:latin typeface="맑은 고딕" pitchFamily="50" charset="-127"/>
                <a:ea typeface="맑은 고딕" pitchFamily="50" charset="-127"/>
              </a:rPr>
              <a:t>목차</a:t>
            </a:r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팀 구성</a:t>
            </a:r>
          </a:p>
        </p:txBody>
      </p:sp>
      <p:sp>
        <p:nvSpPr>
          <p:cNvPr id="588803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/>
              <a:t>페어 가능 팀 미리 구성</a:t>
            </a:r>
          </a:p>
          <a:p>
            <a:pPr lvl="1">
              <a:lnSpc>
                <a:spcPct val="90000"/>
              </a:lnSpc>
            </a:pPr>
            <a:r>
              <a:rPr lang="ko-KR" altLang="en-US"/>
              <a:t>기술 수준</a:t>
            </a:r>
          </a:p>
          <a:p>
            <a:pPr lvl="1">
              <a:lnSpc>
                <a:spcPct val="90000"/>
              </a:lnSpc>
            </a:pPr>
            <a:r>
              <a:rPr lang="ko-KR" altLang="en-US"/>
              <a:t>기술 영역</a:t>
            </a:r>
          </a:p>
          <a:p>
            <a:pPr>
              <a:lnSpc>
                <a:spcPct val="90000"/>
              </a:lnSpc>
            </a:pPr>
            <a:r>
              <a:rPr lang="ko-KR" altLang="en-US"/>
              <a:t>목적에 따른 페어 구성</a:t>
            </a:r>
          </a:p>
          <a:p>
            <a:pPr lvl="1">
              <a:lnSpc>
                <a:spcPct val="90000"/>
              </a:lnSpc>
            </a:pPr>
            <a:r>
              <a:rPr lang="ko-KR" altLang="en-US"/>
              <a:t>중요 업무처리 </a:t>
            </a:r>
            <a:r>
              <a:rPr lang="en-US" altLang="ko-KR">
                <a:latin typeface="Times New Roman"/>
              </a:rPr>
              <a:t>–</a:t>
            </a:r>
            <a:r>
              <a:rPr lang="en-US" altLang="ko-KR"/>
              <a:t> </a:t>
            </a:r>
            <a:r>
              <a:rPr lang="ko-KR" altLang="en-US"/>
              <a:t>기본 페어 활용</a:t>
            </a:r>
          </a:p>
          <a:p>
            <a:pPr lvl="1">
              <a:lnSpc>
                <a:spcPct val="90000"/>
              </a:lnSpc>
            </a:pPr>
            <a:r>
              <a:rPr lang="ko-KR" altLang="en-US"/>
              <a:t>일반 업무 처리 및 기술전수 </a:t>
            </a:r>
            <a:r>
              <a:rPr lang="en-US" altLang="ko-KR">
                <a:latin typeface="Times New Roman"/>
              </a:rPr>
              <a:t>–</a:t>
            </a:r>
            <a:r>
              <a:rPr lang="en-US" altLang="ko-KR"/>
              <a:t> </a:t>
            </a:r>
            <a:r>
              <a:rPr lang="ko-KR" altLang="en-US"/>
              <a:t>응용 페어 활용</a:t>
            </a:r>
          </a:p>
        </p:txBody>
      </p:sp>
      <p:sp>
        <p:nvSpPr>
          <p:cNvPr id="588825" name="Rectangle 25"/>
          <p:cNvSpPr>
            <a:spLocks noChangeArrowheads="1"/>
          </p:cNvSpPr>
          <p:nvPr/>
        </p:nvSpPr>
        <p:spPr bwMode="auto">
          <a:xfrm>
            <a:off x="433523" y="4581524"/>
            <a:ext cx="8305800" cy="1295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8813" name="Rectangle 13"/>
          <p:cNvSpPr>
            <a:spLocks noChangeArrowheads="1"/>
          </p:cNvSpPr>
          <p:nvPr/>
        </p:nvSpPr>
        <p:spPr bwMode="auto">
          <a:xfrm>
            <a:off x="433523" y="3286124"/>
            <a:ext cx="8305800" cy="12954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8804" name="Rectangle 4"/>
          <p:cNvSpPr>
            <a:spLocks noChangeArrowheads="1"/>
          </p:cNvSpPr>
          <p:nvPr/>
        </p:nvSpPr>
        <p:spPr bwMode="auto">
          <a:xfrm>
            <a:off x="662124" y="4429124"/>
            <a:ext cx="873125" cy="304800"/>
          </a:xfrm>
          <a:prstGeom prst="rect">
            <a:avLst/>
          </a:prstGeom>
          <a:solidFill>
            <a:srgbClr val="DEFB97"/>
          </a:solidFill>
          <a:ln w="19050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5 </a:t>
            </a: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년차</a:t>
            </a:r>
          </a:p>
        </p:txBody>
      </p:sp>
      <p:sp>
        <p:nvSpPr>
          <p:cNvPr id="588805" name="Rectangle 5"/>
          <p:cNvSpPr>
            <a:spLocks noChangeArrowheads="1"/>
          </p:cNvSpPr>
          <p:nvPr/>
        </p:nvSpPr>
        <p:spPr bwMode="auto">
          <a:xfrm>
            <a:off x="1660661" y="4429124"/>
            <a:ext cx="874712" cy="304800"/>
          </a:xfrm>
          <a:prstGeom prst="rect">
            <a:avLst/>
          </a:prstGeom>
          <a:solidFill>
            <a:srgbClr val="DEFB97"/>
          </a:solidFill>
          <a:ln w="19050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5 </a:t>
            </a: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년차</a:t>
            </a:r>
          </a:p>
        </p:txBody>
      </p:sp>
      <p:sp>
        <p:nvSpPr>
          <p:cNvPr id="588806" name="Rectangle 6"/>
          <p:cNvSpPr>
            <a:spLocks noChangeArrowheads="1"/>
          </p:cNvSpPr>
          <p:nvPr/>
        </p:nvSpPr>
        <p:spPr bwMode="auto">
          <a:xfrm>
            <a:off x="2659199" y="4429124"/>
            <a:ext cx="874713" cy="304800"/>
          </a:xfrm>
          <a:prstGeom prst="rect">
            <a:avLst/>
          </a:prstGeom>
          <a:solidFill>
            <a:srgbClr val="DEFB97"/>
          </a:solidFill>
          <a:ln w="19050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5 </a:t>
            </a: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년차</a:t>
            </a:r>
          </a:p>
        </p:txBody>
      </p:sp>
      <p:sp>
        <p:nvSpPr>
          <p:cNvPr id="588807" name="Rectangle 7"/>
          <p:cNvSpPr>
            <a:spLocks noChangeArrowheads="1"/>
          </p:cNvSpPr>
          <p:nvPr/>
        </p:nvSpPr>
        <p:spPr bwMode="auto">
          <a:xfrm>
            <a:off x="3657736" y="4429124"/>
            <a:ext cx="874712" cy="304800"/>
          </a:xfrm>
          <a:prstGeom prst="rect">
            <a:avLst/>
          </a:prstGeom>
          <a:solidFill>
            <a:srgbClr val="DEFB97"/>
          </a:solidFill>
          <a:ln w="19050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3 </a:t>
            </a: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년차</a:t>
            </a:r>
          </a:p>
        </p:txBody>
      </p:sp>
      <p:sp>
        <p:nvSpPr>
          <p:cNvPr id="588808" name="Rectangle 8"/>
          <p:cNvSpPr>
            <a:spLocks noChangeArrowheads="1"/>
          </p:cNvSpPr>
          <p:nvPr/>
        </p:nvSpPr>
        <p:spPr bwMode="auto">
          <a:xfrm>
            <a:off x="4656274" y="4429124"/>
            <a:ext cx="874713" cy="304800"/>
          </a:xfrm>
          <a:prstGeom prst="rect">
            <a:avLst/>
          </a:prstGeom>
          <a:solidFill>
            <a:srgbClr val="DEFB97"/>
          </a:solidFill>
          <a:ln w="19050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3 </a:t>
            </a: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년차</a:t>
            </a:r>
          </a:p>
        </p:txBody>
      </p:sp>
      <p:sp>
        <p:nvSpPr>
          <p:cNvPr id="588809" name="Rectangle 9"/>
          <p:cNvSpPr>
            <a:spLocks noChangeArrowheads="1"/>
          </p:cNvSpPr>
          <p:nvPr/>
        </p:nvSpPr>
        <p:spPr bwMode="auto">
          <a:xfrm>
            <a:off x="5656399" y="4429124"/>
            <a:ext cx="873125" cy="304800"/>
          </a:xfrm>
          <a:prstGeom prst="rect">
            <a:avLst/>
          </a:prstGeom>
          <a:solidFill>
            <a:srgbClr val="DEFB97"/>
          </a:solidFill>
          <a:ln w="19050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3 </a:t>
            </a: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년차</a:t>
            </a:r>
          </a:p>
        </p:txBody>
      </p:sp>
      <p:sp>
        <p:nvSpPr>
          <p:cNvPr id="588811" name="Rectangle 11"/>
          <p:cNvSpPr>
            <a:spLocks noChangeArrowheads="1"/>
          </p:cNvSpPr>
          <p:nvPr/>
        </p:nvSpPr>
        <p:spPr bwMode="auto">
          <a:xfrm>
            <a:off x="6637474" y="4429124"/>
            <a:ext cx="874713" cy="304800"/>
          </a:xfrm>
          <a:prstGeom prst="rect">
            <a:avLst/>
          </a:prstGeom>
          <a:solidFill>
            <a:srgbClr val="DEFB97"/>
          </a:solidFill>
          <a:ln w="19050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2 </a:t>
            </a: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년차</a:t>
            </a:r>
          </a:p>
        </p:txBody>
      </p:sp>
      <p:sp>
        <p:nvSpPr>
          <p:cNvPr id="588812" name="Rectangle 12"/>
          <p:cNvSpPr>
            <a:spLocks noChangeArrowheads="1"/>
          </p:cNvSpPr>
          <p:nvPr/>
        </p:nvSpPr>
        <p:spPr bwMode="auto">
          <a:xfrm>
            <a:off x="7637599" y="4429124"/>
            <a:ext cx="873125" cy="304800"/>
          </a:xfrm>
          <a:prstGeom prst="rect">
            <a:avLst/>
          </a:prstGeom>
          <a:solidFill>
            <a:srgbClr val="DEFB97"/>
          </a:solidFill>
          <a:ln w="19050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2 </a:t>
            </a: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년차</a:t>
            </a:r>
          </a:p>
        </p:txBody>
      </p:sp>
      <p:cxnSp>
        <p:nvCxnSpPr>
          <p:cNvPr id="588814" name="AutoShape 14"/>
          <p:cNvCxnSpPr>
            <a:cxnSpLocks noChangeShapeType="1"/>
            <a:stCxn id="588804" idx="2"/>
            <a:endCxn id="588805" idx="2"/>
          </p:cNvCxnSpPr>
          <p:nvPr/>
        </p:nvCxnSpPr>
        <p:spPr bwMode="auto">
          <a:xfrm rot="16200000" flipH="1">
            <a:off x="1597954" y="4244181"/>
            <a:ext cx="1588" cy="1000125"/>
          </a:xfrm>
          <a:prstGeom prst="bentConnector3">
            <a:avLst>
              <a:gd name="adj1" fmla="val 13800000"/>
            </a:avLst>
          </a:prstGeom>
          <a:noFill/>
          <a:ln w="9525">
            <a:solidFill>
              <a:srgbClr val="800000"/>
            </a:solidFill>
            <a:miter lim="800000"/>
            <a:headEnd/>
            <a:tailEnd/>
          </a:ln>
          <a:effectLst/>
        </p:spPr>
      </p:cxnSp>
      <p:cxnSp>
        <p:nvCxnSpPr>
          <p:cNvPr id="588815" name="AutoShape 15"/>
          <p:cNvCxnSpPr>
            <a:cxnSpLocks noChangeShapeType="1"/>
            <a:stCxn id="588804" idx="0"/>
            <a:endCxn id="588807" idx="0"/>
          </p:cNvCxnSpPr>
          <p:nvPr/>
        </p:nvCxnSpPr>
        <p:spPr bwMode="auto">
          <a:xfrm rot="5400000" flipV="1">
            <a:off x="2596492" y="2921794"/>
            <a:ext cx="1588" cy="2997200"/>
          </a:xfrm>
          <a:prstGeom prst="bentConnector3">
            <a:avLst>
              <a:gd name="adj1" fmla="val -1380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588816" name="AutoShape 16"/>
          <p:cNvCxnSpPr>
            <a:cxnSpLocks noChangeShapeType="1"/>
            <a:stCxn id="588806" idx="2"/>
            <a:endCxn id="588807" idx="2"/>
          </p:cNvCxnSpPr>
          <p:nvPr/>
        </p:nvCxnSpPr>
        <p:spPr bwMode="auto">
          <a:xfrm rot="16200000" flipH="1">
            <a:off x="3595823" y="4244975"/>
            <a:ext cx="1588" cy="998538"/>
          </a:xfrm>
          <a:prstGeom prst="bentConnector3">
            <a:avLst>
              <a:gd name="adj1" fmla="val 13800000"/>
            </a:avLst>
          </a:prstGeom>
          <a:noFill/>
          <a:ln w="9525">
            <a:solidFill>
              <a:srgbClr val="800000"/>
            </a:solidFill>
            <a:miter lim="800000"/>
            <a:headEnd/>
            <a:tailEnd/>
          </a:ln>
          <a:effectLst/>
        </p:spPr>
      </p:cxnSp>
      <p:cxnSp>
        <p:nvCxnSpPr>
          <p:cNvPr id="588817" name="AutoShape 17"/>
          <p:cNvCxnSpPr>
            <a:cxnSpLocks noChangeShapeType="1"/>
            <a:stCxn id="588809" idx="2"/>
            <a:endCxn id="588811" idx="2"/>
          </p:cNvCxnSpPr>
          <p:nvPr/>
        </p:nvCxnSpPr>
        <p:spPr bwMode="auto">
          <a:xfrm rot="16200000" flipH="1">
            <a:off x="6583498" y="4252913"/>
            <a:ext cx="1588" cy="982662"/>
          </a:xfrm>
          <a:prstGeom prst="bentConnector3">
            <a:avLst>
              <a:gd name="adj1" fmla="val 13800000"/>
            </a:avLst>
          </a:prstGeom>
          <a:noFill/>
          <a:ln w="9525">
            <a:solidFill>
              <a:srgbClr val="800000"/>
            </a:solidFill>
            <a:miter lim="800000"/>
            <a:headEnd/>
            <a:tailEnd/>
          </a:ln>
          <a:effectLst/>
        </p:spPr>
      </p:cxnSp>
      <p:cxnSp>
        <p:nvCxnSpPr>
          <p:cNvPr id="588818" name="AutoShape 18"/>
          <p:cNvCxnSpPr>
            <a:cxnSpLocks noChangeShapeType="1"/>
            <a:stCxn id="588808" idx="2"/>
            <a:endCxn id="588812" idx="2"/>
          </p:cNvCxnSpPr>
          <p:nvPr/>
        </p:nvCxnSpPr>
        <p:spPr bwMode="auto">
          <a:xfrm rot="16200000" flipH="1">
            <a:off x="6583498" y="3254375"/>
            <a:ext cx="1588" cy="2979738"/>
          </a:xfrm>
          <a:prstGeom prst="bentConnector3">
            <a:avLst>
              <a:gd name="adj1" fmla="val 32199995"/>
            </a:avLst>
          </a:prstGeom>
          <a:noFill/>
          <a:ln w="9525">
            <a:solidFill>
              <a:srgbClr val="800000"/>
            </a:solidFill>
            <a:miter lim="800000"/>
            <a:headEnd/>
            <a:tailEnd/>
          </a:ln>
          <a:effectLst/>
        </p:spPr>
      </p:cxnSp>
      <p:cxnSp>
        <p:nvCxnSpPr>
          <p:cNvPr id="588819" name="AutoShape 19"/>
          <p:cNvCxnSpPr>
            <a:cxnSpLocks noChangeShapeType="1"/>
            <a:stCxn id="588805" idx="0"/>
            <a:endCxn id="588808" idx="0"/>
          </p:cNvCxnSpPr>
          <p:nvPr/>
        </p:nvCxnSpPr>
        <p:spPr bwMode="auto">
          <a:xfrm rot="5400000" flipV="1">
            <a:off x="3595823" y="2922587"/>
            <a:ext cx="1588" cy="2995612"/>
          </a:xfrm>
          <a:prstGeom prst="bentConnector3">
            <a:avLst>
              <a:gd name="adj1" fmla="val -3210000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588821" name="AutoShape 21"/>
          <p:cNvCxnSpPr>
            <a:cxnSpLocks noChangeShapeType="1"/>
            <a:stCxn id="588806" idx="0"/>
            <a:endCxn id="588809" idx="0"/>
          </p:cNvCxnSpPr>
          <p:nvPr/>
        </p:nvCxnSpPr>
        <p:spPr bwMode="auto">
          <a:xfrm rot="5400000" flipV="1">
            <a:off x="4594361" y="2922588"/>
            <a:ext cx="1588" cy="2995613"/>
          </a:xfrm>
          <a:prstGeom prst="bentConnector3">
            <a:avLst>
              <a:gd name="adj1" fmla="val -5050000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588822" name="AutoShape 22"/>
          <p:cNvCxnSpPr>
            <a:cxnSpLocks noChangeShapeType="1"/>
            <a:stCxn id="588809" idx="0"/>
            <a:endCxn id="588811" idx="0"/>
          </p:cNvCxnSpPr>
          <p:nvPr/>
        </p:nvCxnSpPr>
        <p:spPr bwMode="auto">
          <a:xfrm rot="5400000" flipV="1">
            <a:off x="6583498" y="3929063"/>
            <a:ext cx="1588" cy="982662"/>
          </a:xfrm>
          <a:prstGeom prst="bentConnector3">
            <a:avLst>
              <a:gd name="adj1" fmla="val -1380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588823" name="AutoShape 23"/>
          <p:cNvCxnSpPr>
            <a:cxnSpLocks noChangeShapeType="1"/>
            <a:stCxn id="588808" idx="0"/>
            <a:endCxn id="588812" idx="0"/>
          </p:cNvCxnSpPr>
          <p:nvPr/>
        </p:nvCxnSpPr>
        <p:spPr bwMode="auto">
          <a:xfrm rot="5400000" flipV="1">
            <a:off x="6583498" y="2930525"/>
            <a:ext cx="1588" cy="2979738"/>
          </a:xfrm>
          <a:prstGeom prst="bentConnector3">
            <a:avLst>
              <a:gd name="adj1" fmla="val -2490000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588824" name="AutoShape 24"/>
          <p:cNvCxnSpPr>
            <a:cxnSpLocks noChangeShapeType="1"/>
            <a:stCxn id="588808" idx="2"/>
            <a:endCxn id="588809" idx="2"/>
          </p:cNvCxnSpPr>
          <p:nvPr/>
        </p:nvCxnSpPr>
        <p:spPr bwMode="auto">
          <a:xfrm rot="16200000" flipH="1">
            <a:off x="5592898" y="4244975"/>
            <a:ext cx="1588" cy="998538"/>
          </a:xfrm>
          <a:prstGeom prst="bentConnector3">
            <a:avLst>
              <a:gd name="adj1" fmla="val 13800000"/>
            </a:avLst>
          </a:prstGeom>
          <a:noFill/>
          <a:ln w="9525">
            <a:solidFill>
              <a:srgbClr val="800000"/>
            </a:solidFill>
            <a:miter lim="800000"/>
            <a:headEnd/>
            <a:tailEnd/>
          </a:ln>
          <a:effectLst/>
        </p:spPr>
      </p:cxnSp>
      <p:sp>
        <p:nvSpPr>
          <p:cNvPr id="588826" name="Text Box 26"/>
          <p:cNvSpPr txBox="1">
            <a:spLocks noChangeArrowheads="1"/>
          </p:cNvSpPr>
          <p:nvPr/>
        </p:nvSpPr>
        <p:spPr bwMode="auto">
          <a:xfrm>
            <a:off x="585923" y="5495925"/>
            <a:ext cx="2438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200"/>
              <a:t>기본 페어 </a:t>
            </a:r>
            <a:r>
              <a:rPr lang="en-US" altLang="ko-KR" sz="1200"/>
              <a:t>(</a:t>
            </a:r>
            <a:r>
              <a:rPr lang="ko-KR" altLang="en-US" sz="1200"/>
              <a:t>중요한 작업수행</a:t>
            </a:r>
            <a:r>
              <a:rPr lang="en-US" altLang="ko-KR" sz="1200"/>
              <a:t>)</a:t>
            </a:r>
          </a:p>
        </p:txBody>
      </p:sp>
      <p:sp>
        <p:nvSpPr>
          <p:cNvPr id="588827" name="Text Box 27"/>
          <p:cNvSpPr txBox="1">
            <a:spLocks noChangeArrowheads="1"/>
          </p:cNvSpPr>
          <p:nvPr/>
        </p:nvSpPr>
        <p:spPr bwMode="auto">
          <a:xfrm>
            <a:off x="509723" y="3286125"/>
            <a:ext cx="2819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400" b="1">
                <a:latin typeface="맑은 고딕" pitchFamily="50" charset="-127"/>
                <a:ea typeface="맑은 고딕" pitchFamily="50" charset="-127"/>
              </a:rPr>
              <a:t>응용 페어 </a:t>
            </a:r>
            <a:r>
              <a:rPr lang="en-US" altLang="ko-KR" sz="1400" b="1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>
                <a:latin typeface="맑은 고딕" pitchFamily="50" charset="-127"/>
                <a:ea typeface="맑은 고딕" pitchFamily="50" charset="-127"/>
              </a:rPr>
              <a:t>작업수행을 통한 기술전수</a:t>
            </a:r>
            <a:r>
              <a:rPr lang="en-US" altLang="ko-KR" sz="1400" b="1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1271723" y="4581524"/>
            <a:ext cx="228600" cy="228600"/>
            <a:chOff x="4128" y="1008"/>
            <a:chExt cx="432" cy="672"/>
          </a:xfrm>
        </p:grpSpPr>
        <p:sp>
          <p:nvSpPr>
            <p:cNvPr id="588835" name="Oval 35"/>
            <p:cNvSpPr>
              <a:spLocks noChangeArrowheads="1"/>
            </p:cNvSpPr>
            <p:nvPr/>
          </p:nvSpPr>
          <p:spPr bwMode="auto">
            <a:xfrm>
              <a:off x="4272" y="1008"/>
              <a:ext cx="144" cy="144"/>
            </a:xfrm>
            <a:prstGeom prst="ellips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8836" name="Line 36"/>
            <p:cNvSpPr>
              <a:spLocks noChangeShapeType="1"/>
            </p:cNvSpPr>
            <p:nvPr/>
          </p:nvSpPr>
          <p:spPr bwMode="auto">
            <a:xfrm>
              <a:off x="4128" y="1248"/>
              <a:ext cx="43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8837" name="Line 37"/>
            <p:cNvSpPr>
              <a:spLocks noChangeShapeType="1"/>
            </p:cNvSpPr>
            <p:nvPr/>
          </p:nvSpPr>
          <p:spPr bwMode="auto">
            <a:xfrm>
              <a:off x="4352" y="1152"/>
              <a:ext cx="0" cy="33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8838" name="Line 38"/>
            <p:cNvSpPr>
              <a:spLocks noChangeShapeType="1"/>
            </p:cNvSpPr>
            <p:nvPr/>
          </p:nvSpPr>
          <p:spPr bwMode="auto">
            <a:xfrm flipH="1">
              <a:off x="4176" y="1488"/>
              <a:ext cx="192" cy="19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8839" name="Line 39"/>
            <p:cNvSpPr>
              <a:spLocks noChangeShapeType="1"/>
            </p:cNvSpPr>
            <p:nvPr/>
          </p:nvSpPr>
          <p:spPr bwMode="auto">
            <a:xfrm flipH="1" flipV="1">
              <a:off x="4368" y="1488"/>
              <a:ext cx="192" cy="19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" name="Group 40"/>
          <p:cNvGrpSpPr>
            <a:grpSpLocks/>
          </p:cNvGrpSpPr>
          <p:nvPr/>
        </p:nvGrpSpPr>
        <p:grpSpPr bwMode="auto">
          <a:xfrm>
            <a:off x="2262323" y="4581524"/>
            <a:ext cx="228600" cy="228600"/>
            <a:chOff x="4128" y="1008"/>
            <a:chExt cx="432" cy="672"/>
          </a:xfrm>
        </p:grpSpPr>
        <p:sp>
          <p:nvSpPr>
            <p:cNvPr id="588841" name="Oval 41"/>
            <p:cNvSpPr>
              <a:spLocks noChangeArrowheads="1"/>
            </p:cNvSpPr>
            <p:nvPr/>
          </p:nvSpPr>
          <p:spPr bwMode="auto">
            <a:xfrm>
              <a:off x="4272" y="1008"/>
              <a:ext cx="144" cy="144"/>
            </a:xfrm>
            <a:prstGeom prst="ellips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8842" name="Line 42"/>
            <p:cNvSpPr>
              <a:spLocks noChangeShapeType="1"/>
            </p:cNvSpPr>
            <p:nvPr/>
          </p:nvSpPr>
          <p:spPr bwMode="auto">
            <a:xfrm>
              <a:off x="4128" y="1248"/>
              <a:ext cx="43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8843" name="Line 43"/>
            <p:cNvSpPr>
              <a:spLocks noChangeShapeType="1"/>
            </p:cNvSpPr>
            <p:nvPr/>
          </p:nvSpPr>
          <p:spPr bwMode="auto">
            <a:xfrm>
              <a:off x="4352" y="1152"/>
              <a:ext cx="0" cy="33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8844" name="Line 44"/>
            <p:cNvSpPr>
              <a:spLocks noChangeShapeType="1"/>
            </p:cNvSpPr>
            <p:nvPr/>
          </p:nvSpPr>
          <p:spPr bwMode="auto">
            <a:xfrm flipH="1">
              <a:off x="4176" y="1488"/>
              <a:ext cx="192" cy="19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8845" name="Line 45"/>
            <p:cNvSpPr>
              <a:spLocks noChangeShapeType="1"/>
            </p:cNvSpPr>
            <p:nvPr/>
          </p:nvSpPr>
          <p:spPr bwMode="auto">
            <a:xfrm flipH="1" flipV="1">
              <a:off x="4368" y="1488"/>
              <a:ext cx="192" cy="19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4" name="Group 46"/>
          <p:cNvGrpSpPr>
            <a:grpSpLocks/>
          </p:cNvGrpSpPr>
          <p:nvPr/>
        </p:nvGrpSpPr>
        <p:grpSpPr bwMode="auto">
          <a:xfrm>
            <a:off x="3252923" y="4581524"/>
            <a:ext cx="228600" cy="228600"/>
            <a:chOff x="4128" y="1008"/>
            <a:chExt cx="432" cy="672"/>
          </a:xfrm>
        </p:grpSpPr>
        <p:sp>
          <p:nvSpPr>
            <p:cNvPr id="588847" name="Oval 47"/>
            <p:cNvSpPr>
              <a:spLocks noChangeArrowheads="1"/>
            </p:cNvSpPr>
            <p:nvPr/>
          </p:nvSpPr>
          <p:spPr bwMode="auto">
            <a:xfrm>
              <a:off x="4272" y="1008"/>
              <a:ext cx="144" cy="144"/>
            </a:xfrm>
            <a:prstGeom prst="ellips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8848" name="Line 48"/>
            <p:cNvSpPr>
              <a:spLocks noChangeShapeType="1"/>
            </p:cNvSpPr>
            <p:nvPr/>
          </p:nvSpPr>
          <p:spPr bwMode="auto">
            <a:xfrm>
              <a:off x="4128" y="1248"/>
              <a:ext cx="43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8849" name="Line 49"/>
            <p:cNvSpPr>
              <a:spLocks noChangeShapeType="1"/>
            </p:cNvSpPr>
            <p:nvPr/>
          </p:nvSpPr>
          <p:spPr bwMode="auto">
            <a:xfrm>
              <a:off x="4352" y="1152"/>
              <a:ext cx="0" cy="33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8850" name="Line 50"/>
            <p:cNvSpPr>
              <a:spLocks noChangeShapeType="1"/>
            </p:cNvSpPr>
            <p:nvPr/>
          </p:nvSpPr>
          <p:spPr bwMode="auto">
            <a:xfrm flipH="1">
              <a:off x="4176" y="1488"/>
              <a:ext cx="192" cy="19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8851" name="Line 51"/>
            <p:cNvSpPr>
              <a:spLocks noChangeShapeType="1"/>
            </p:cNvSpPr>
            <p:nvPr/>
          </p:nvSpPr>
          <p:spPr bwMode="auto">
            <a:xfrm flipH="1" flipV="1">
              <a:off x="4368" y="1488"/>
              <a:ext cx="192" cy="19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5" name="Group 52"/>
          <p:cNvGrpSpPr>
            <a:grpSpLocks/>
          </p:cNvGrpSpPr>
          <p:nvPr/>
        </p:nvGrpSpPr>
        <p:grpSpPr bwMode="auto">
          <a:xfrm>
            <a:off x="4243523" y="4581524"/>
            <a:ext cx="228600" cy="228600"/>
            <a:chOff x="4128" y="1008"/>
            <a:chExt cx="432" cy="672"/>
          </a:xfrm>
        </p:grpSpPr>
        <p:sp>
          <p:nvSpPr>
            <p:cNvPr id="588853" name="Oval 53"/>
            <p:cNvSpPr>
              <a:spLocks noChangeArrowheads="1"/>
            </p:cNvSpPr>
            <p:nvPr/>
          </p:nvSpPr>
          <p:spPr bwMode="auto">
            <a:xfrm>
              <a:off x="4272" y="1008"/>
              <a:ext cx="144" cy="144"/>
            </a:xfrm>
            <a:prstGeom prst="ellips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8854" name="Line 54"/>
            <p:cNvSpPr>
              <a:spLocks noChangeShapeType="1"/>
            </p:cNvSpPr>
            <p:nvPr/>
          </p:nvSpPr>
          <p:spPr bwMode="auto">
            <a:xfrm>
              <a:off x="4128" y="1248"/>
              <a:ext cx="43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8855" name="Line 55"/>
            <p:cNvSpPr>
              <a:spLocks noChangeShapeType="1"/>
            </p:cNvSpPr>
            <p:nvPr/>
          </p:nvSpPr>
          <p:spPr bwMode="auto">
            <a:xfrm>
              <a:off x="4352" y="1152"/>
              <a:ext cx="0" cy="33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8856" name="Line 56"/>
            <p:cNvSpPr>
              <a:spLocks noChangeShapeType="1"/>
            </p:cNvSpPr>
            <p:nvPr/>
          </p:nvSpPr>
          <p:spPr bwMode="auto">
            <a:xfrm flipH="1">
              <a:off x="4176" y="1488"/>
              <a:ext cx="192" cy="19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8857" name="Line 57"/>
            <p:cNvSpPr>
              <a:spLocks noChangeShapeType="1"/>
            </p:cNvSpPr>
            <p:nvPr/>
          </p:nvSpPr>
          <p:spPr bwMode="auto">
            <a:xfrm flipH="1" flipV="1">
              <a:off x="4368" y="1488"/>
              <a:ext cx="192" cy="19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6" name="Group 58"/>
          <p:cNvGrpSpPr>
            <a:grpSpLocks/>
          </p:cNvGrpSpPr>
          <p:nvPr/>
        </p:nvGrpSpPr>
        <p:grpSpPr bwMode="auto">
          <a:xfrm>
            <a:off x="5234123" y="4581524"/>
            <a:ext cx="228600" cy="228600"/>
            <a:chOff x="4128" y="1008"/>
            <a:chExt cx="432" cy="672"/>
          </a:xfrm>
        </p:grpSpPr>
        <p:sp>
          <p:nvSpPr>
            <p:cNvPr id="588859" name="Oval 59"/>
            <p:cNvSpPr>
              <a:spLocks noChangeArrowheads="1"/>
            </p:cNvSpPr>
            <p:nvPr/>
          </p:nvSpPr>
          <p:spPr bwMode="auto">
            <a:xfrm>
              <a:off x="4272" y="1008"/>
              <a:ext cx="144" cy="144"/>
            </a:xfrm>
            <a:prstGeom prst="ellips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8860" name="Line 60"/>
            <p:cNvSpPr>
              <a:spLocks noChangeShapeType="1"/>
            </p:cNvSpPr>
            <p:nvPr/>
          </p:nvSpPr>
          <p:spPr bwMode="auto">
            <a:xfrm>
              <a:off x="4128" y="1248"/>
              <a:ext cx="43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8861" name="Line 61"/>
            <p:cNvSpPr>
              <a:spLocks noChangeShapeType="1"/>
            </p:cNvSpPr>
            <p:nvPr/>
          </p:nvSpPr>
          <p:spPr bwMode="auto">
            <a:xfrm>
              <a:off x="4352" y="1152"/>
              <a:ext cx="0" cy="33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8862" name="Line 62"/>
            <p:cNvSpPr>
              <a:spLocks noChangeShapeType="1"/>
            </p:cNvSpPr>
            <p:nvPr/>
          </p:nvSpPr>
          <p:spPr bwMode="auto">
            <a:xfrm flipH="1">
              <a:off x="4176" y="1488"/>
              <a:ext cx="192" cy="19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8863" name="Line 63"/>
            <p:cNvSpPr>
              <a:spLocks noChangeShapeType="1"/>
            </p:cNvSpPr>
            <p:nvPr/>
          </p:nvSpPr>
          <p:spPr bwMode="auto">
            <a:xfrm flipH="1" flipV="1">
              <a:off x="4368" y="1488"/>
              <a:ext cx="192" cy="19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7" name="Group 64"/>
          <p:cNvGrpSpPr>
            <a:grpSpLocks/>
          </p:cNvGrpSpPr>
          <p:nvPr/>
        </p:nvGrpSpPr>
        <p:grpSpPr bwMode="auto">
          <a:xfrm>
            <a:off x="6224723" y="4581524"/>
            <a:ext cx="228600" cy="228600"/>
            <a:chOff x="4128" y="1008"/>
            <a:chExt cx="432" cy="672"/>
          </a:xfrm>
        </p:grpSpPr>
        <p:sp>
          <p:nvSpPr>
            <p:cNvPr id="588865" name="Oval 65"/>
            <p:cNvSpPr>
              <a:spLocks noChangeArrowheads="1"/>
            </p:cNvSpPr>
            <p:nvPr/>
          </p:nvSpPr>
          <p:spPr bwMode="auto">
            <a:xfrm>
              <a:off x="4272" y="1008"/>
              <a:ext cx="144" cy="144"/>
            </a:xfrm>
            <a:prstGeom prst="ellips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8866" name="Line 66"/>
            <p:cNvSpPr>
              <a:spLocks noChangeShapeType="1"/>
            </p:cNvSpPr>
            <p:nvPr/>
          </p:nvSpPr>
          <p:spPr bwMode="auto">
            <a:xfrm>
              <a:off x="4128" y="1248"/>
              <a:ext cx="43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8867" name="Line 67"/>
            <p:cNvSpPr>
              <a:spLocks noChangeShapeType="1"/>
            </p:cNvSpPr>
            <p:nvPr/>
          </p:nvSpPr>
          <p:spPr bwMode="auto">
            <a:xfrm>
              <a:off x="4352" y="1152"/>
              <a:ext cx="0" cy="33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8868" name="Line 68"/>
            <p:cNvSpPr>
              <a:spLocks noChangeShapeType="1"/>
            </p:cNvSpPr>
            <p:nvPr/>
          </p:nvSpPr>
          <p:spPr bwMode="auto">
            <a:xfrm flipH="1">
              <a:off x="4176" y="1488"/>
              <a:ext cx="192" cy="19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8869" name="Line 69"/>
            <p:cNvSpPr>
              <a:spLocks noChangeShapeType="1"/>
            </p:cNvSpPr>
            <p:nvPr/>
          </p:nvSpPr>
          <p:spPr bwMode="auto">
            <a:xfrm flipH="1" flipV="1">
              <a:off x="4368" y="1488"/>
              <a:ext cx="192" cy="19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8" name="Group 70"/>
          <p:cNvGrpSpPr>
            <a:grpSpLocks/>
          </p:cNvGrpSpPr>
          <p:nvPr/>
        </p:nvGrpSpPr>
        <p:grpSpPr bwMode="auto">
          <a:xfrm>
            <a:off x="7215323" y="4581524"/>
            <a:ext cx="228600" cy="228600"/>
            <a:chOff x="4128" y="1008"/>
            <a:chExt cx="432" cy="672"/>
          </a:xfrm>
        </p:grpSpPr>
        <p:sp>
          <p:nvSpPr>
            <p:cNvPr id="588871" name="Oval 71"/>
            <p:cNvSpPr>
              <a:spLocks noChangeArrowheads="1"/>
            </p:cNvSpPr>
            <p:nvPr/>
          </p:nvSpPr>
          <p:spPr bwMode="auto">
            <a:xfrm>
              <a:off x="4272" y="1008"/>
              <a:ext cx="144" cy="144"/>
            </a:xfrm>
            <a:prstGeom prst="ellips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8872" name="Line 72"/>
            <p:cNvSpPr>
              <a:spLocks noChangeShapeType="1"/>
            </p:cNvSpPr>
            <p:nvPr/>
          </p:nvSpPr>
          <p:spPr bwMode="auto">
            <a:xfrm>
              <a:off x="4128" y="1248"/>
              <a:ext cx="43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8873" name="Line 73"/>
            <p:cNvSpPr>
              <a:spLocks noChangeShapeType="1"/>
            </p:cNvSpPr>
            <p:nvPr/>
          </p:nvSpPr>
          <p:spPr bwMode="auto">
            <a:xfrm>
              <a:off x="4352" y="1152"/>
              <a:ext cx="0" cy="33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8874" name="Line 74"/>
            <p:cNvSpPr>
              <a:spLocks noChangeShapeType="1"/>
            </p:cNvSpPr>
            <p:nvPr/>
          </p:nvSpPr>
          <p:spPr bwMode="auto">
            <a:xfrm flipH="1">
              <a:off x="4176" y="1488"/>
              <a:ext cx="192" cy="19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8875" name="Line 75"/>
            <p:cNvSpPr>
              <a:spLocks noChangeShapeType="1"/>
            </p:cNvSpPr>
            <p:nvPr/>
          </p:nvSpPr>
          <p:spPr bwMode="auto">
            <a:xfrm flipH="1" flipV="1">
              <a:off x="4368" y="1488"/>
              <a:ext cx="192" cy="19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9" name="Group 76"/>
          <p:cNvGrpSpPr>
            <a:grpSpLocks/>
          </p:cNvGrpSpPr>
          <p:nvPr/>
        </p:nvGrpSpPr>
        <p:grpSpPr bwMode="auto">
          <a:xfrm>
            <a:off x="8205923" y="4581524"/>
            <a:ext cx="228600" cy="228600"/>
            <a:chOff x="4128" y="1008"/>
            <a:chExt cx="432" cy="672"/>
          </a:xfrm>
        </p:grpSpPr>
        <p:sp>
          <p:nvSpPr>
            <p:cNvPr id="588877" name="Oval 77"/>
            <p:cNvSpPr>
              <a:spLocks noChangeArrowheads="1"/>
            </p:cNvSpPr>
            <p:nvPr/>
          </p:nvSpPr>
          <p:spPr bwMode="auto">
            <a:xfrm>
              <a:off x="4272" y="1008"/>
              <a:ext cx="144" cy="144"/>
            </a:xfrm>
            <a:prstGeom prst="ellips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8878" name="Line 78"/>
            <p:cNvSpPr>
              <a:spLocks noChangeShapeType="1"/>
            </p:cNvSpPr>
            <p:nvPr/>
          </p:nvSpPr>
          <p:spPr bwMode="auto">
            <a:xfrm>
              <a:off x="4128" y="1248"/>
              <a:ext cx="43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8879" name="Line 79"/>
            <p:cNvSpPr>
              <a:spLocks noChangeShapeType="1"/>
            </p:cNvSpPr>
            <p:nvPr/>
          </p:nvSpPr>
          <p:spPr bwMode="auto">
            <a:xfrm>
              <a:off x="4352" y="1152"/>
              <a:ext cx="0" cy="33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8880" name="Line 80"/>
            <p:cNvSpPr>
              <a:spLocks noChangeShapeType="1"/>
            </p:cNvSpPr>
            <p:nvPr/>
          </p:nvSpPr>
          <p:spPr bwMode="auto">
            <a:xfrm flipH="1">
              <a:off x="4176" y="1488"/>
              <a:ext cx="192" cy="19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8881" name="Line 81"/>
            <p:cNvSpPr>
              <a:spLocks noChangeShapeType="1"/>
            </p:cNvSpPr>
            <p:nvPr/>
          </p:nvSpPr>
          <p:spPr bwMode="auto">
            <a:xfrm flipH="1" flipV="1">
              <a:off x="4368" y="1488"/>
              <a:ext cx="192" cy="19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88883" name="Text Box 83"/>
          <p:cNvSpPr txBox="1">
            <a:spLocks noChangeArrowheads="1"/>
          </p:cNvSpPr>
          <p:nvPr/>
        </p:nvSpPr>
        <p:spPr bwMode="auto">
          <a:xfrm>
            <a:off x="5691323" y="5343525"/>
            <a:ext cx="2819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* 3</a:t>
            </a: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년차는 필요시 고객측 엔지니어의 파트너가 되어 페어를 만든다</a:t>
            </a:r>
          </a:p>
        </p:txBody>
      </p:sp>
    </p:spTree>
  </p:cSld>
  <p:clrMapOvr>
    <a:masterClrMapping/>
  </p:clrMapOvr>
  <p:transition spd="med">
    <p:fade/>
  </p:transition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원칙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빌드 로직의 재사용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빌드 로직의 캡슐화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플러그인이라는 일관된 모듈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잘 정의된 형태로 플러그인 실행을 조정하는 프레임워크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소스 코드를 컴파일하는 플러그인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테스트를 실행하는 플러그인</a:t>
            </a:r>
            <a:r>
              <a:rPr lang="en-US" altLang="ko-KR" dirty="0" smtClean="0"/>
              <a:t>, JAR</a:t>
            </a:r>
            <a:r>
              <a:rPr lang="ko-KR" altLang="en-US" dirty="0" smtClean="0"/>
              <a:t>를 생성하는 플러그인</a:t>
            </a:r>
            <a:r>
              <a:rPr lang="en-US" altLang="ko-KR" dirty="0" smtClean="0"/>
              <a:t>, Javadoc </a:t>
            </a:r>
            <a:r>
              <a:rPr lang="ko-KR" altLang="en-US" dirty="0" smtClean="0"/>
              <a:t>문서를 생성하는 플러그인 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메이븐에서 이루어지는 모든 것은 플러그인의 실행 결과임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플러그인은 메이븐에 있는 모든 것에 대한 주요한 빌딩 블록임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플러그인 실행은 </a:t>
            </a:r>
            <a:r>
              <a:rPr lang="en-US" altLang="ko-KR" dirty="0" smtClean="0"/>
              <a:t>POM </a:t>
            </a:r>
            <a:r>
              <a:rPr lang="ko-KR" altLang="en-US" dirty="0" smtClean="0"/>
              <a:t>내의 플러그인 설정에 있는 선언적인 형태로 빌드 생명 주기에 의해서 조정됨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원칙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선언적인 실행 </a:t>
            </a:r>
            <a:r>
              <a:rPr lang="en-US" altLang="ko-KR" dirty="0" smtClean="0"/>
              <a:t>(1/3)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프로젝트 객체 모델 </a:t>
            </a:r>
            <a:r>
              <a:rPr lang="en-US" altLang="ko-KR" dirty="0" smtClean="0"/>
              <a:t>(POM</a:t>
            </a:r>
            <a:r>
              <a:rPr lang="en-US" altLang="ko-KR" sz="1400" i="1" dirty="0" smtClean="0">
                <a:latin typeface="Vrinda" pitchFamily="2" charset="0"/>
                <a:cs typeface="Vrinda" pitchFamily="2" charset="0"/>
              </a:rPr>
              <a:t>Project Object Model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단일 프로젝트에 대한 설명</a:t>
            </a:r>
            <a:r>
              <a:rPr lang="en-US" altLang="ko-KR" sz="1200" i="1" dirty="0" smtClean="0"/>
              <a:t>description</a:t>
            </a:r>
          </a:p>
          <a:p>
            <a:pPr lvl="2"/>
            <a:r>
              <a:rPr lang="en-US" altLang="ko-KR" dirty="0" smtClean="0"/>
              <a:t>POM</a:t>
            </a:r>
            <a:r>
              <a:rPr lang="ko-KR" altLang="en-US" dirty="0" smtClean="0"/>
              <a:t>은 메이븐의 통용되는 화폐와도 같음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메이븐에서 실행을 주도함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모델 기반 실행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XML </a:t>
            </a:r>
            <a:r>
              <a:rPr lang="ko-KR" altLang="en-US" dirty="0" smtClean="0"/>
              <a:t>문서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POM</a:t>
            </a:r>
            <a:r>
              <a:rPr lang="ko-KR" altLang="en-US" dirty="0" smtClean="0"/>
              <a:t>을 통해서 컴파일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기본적인 문서 생성이 가능함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최상위</a:t>
            </a:r>
            <a:r>
              <a:rPr lang="en-US" altLang="ko-KR" sz="1000" i="1" dirty="0" smtClean="0"/>
              <a:t>super</a:t>
            </a:r>
            <a:r>
              <a:rPr lang="ko-KR" altLang="en-US" dirty="0" smtClean="0"/>
              <a:t> </a:t>
            </a:r>
            <a:r>
              <a:rPr lang="en-US" altLang="ko-KR" dirty="0" smtClean="0"/>
              <a:t>POM</a:t>
            </a:r>
          </a:p>
          <a:p>
            <a:pPr lvl="3"/>
            <a:r>
              <a:rPr lang="ko-KR" altLang="en-US" dirty="0" smtClean="0"/>
              <a:t>메이븐이 실행하는 모든 기본적인 형식을 가짐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자바의 </a:t>
            </a:r>
            <a:r>
              <a:rPr lang="en-US" altLang="ko-KR" dirty="0" smtClean="0"/>
              <a:t>java.lang.Object </a:t>
            </a:r>
            <a:r>
              <a:rPr lang="ko-KR" altLang="en-US" dirty="0" smtClean="0"/>
              <a:t>클래스에 비유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메이븐의 모든 </a:t>
            </a:r>
            <a:r>
              <a:rPr lang="en-US" altLang="ko-KR" dirty="0" smtClean="0"/>
              <a:t>POM</a:t>
            </a:r>
            <a:r>
              <a:rPr lang="ko-KR" altLang="en-US" dirty="0" smtClean="0"/>
              <a:t>들은 최상위 </a:t>
            </a:r>
            <a:r>
              <a:rPr lang="en-US" altLang="ko-KR" dirty="0" smtClean="0"/>
              <a:t>POM</a:t>
            </a:r>
            <a:r>
              <a:rPr lang="ko-KR" altLang="en-US" dirty="0" smtClean="0"/>
              <a:t>을 내부적으로 부모를 가짐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중요한 기본적인 정보를 포함하고 있음</a:t>
            </a:r>
            <a:r>
              <a:rPr lang="en-US" altLang="ko-KR" dirty="0" smtClean="0"/>
              <a:t>.</a:t>
            </a:r>
          </a:p>
          <a:p>
            <a:pPr lvl="4"/>
            <a:r>
              <a:rPr lang="ko-KR" altLang="en-US" dirty="0" smtClean="0"/>
              <a:t>생성된 </a:t>
            </a:r>
            <a:r>
              <a:rPr lang="en-US" altLang="ko-KR" dirty="0" smtClean="0"/>
              <a:t>POM</a:t>
            </a:r>
            <a:r>
              <a:rPr lang="ko-KR" altLang="en-US" dirty="0" smtClean="0"/>
              <a:t>에서 이러한 정보에 대해서 반복할 필요가 없음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원칙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선언적인 실행 </a:t>
            </a:r>
            <a:r>
              <a:rPr lang="en-US" altLang="ko-KR" dirty="0" smtClean="0"/>
              <a:t>(2/3)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단순한 </a:t>
            </a:r>
            <a:r>
              <a:rPr lang="en-US" altLang="ko-KR" dirty="0" smtClean="0"/>
              <a:t>POM </a:t>
            </a:r>
            <a:r>
              <a:rPr lang="ko-KR" altLang="en-US" dirty="0" smtClean="0"/>
              <a:t>예제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 bwMode="auto">
          <a:xfrm>
            <a:off x="549492" y="1857364"/>
            <a:ext cx="4154394" cy="2643206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1400" dirty="0" smtClean="0">
                <a:latin typeface="Vrinda" pitchFamily="2" charset="0"/>
                <a:cs typeface="Vrinda" pitchFamily="2" charset="0"/>
              </a:rPr>
              <a:t>&lt;project&gt;</a:t>
            </a:r>
          </a:p>
          <a:p>
            <a:pPr algn="l"/>
            <a:r>
              <a:rPr lang="en-US" altLang="ko-KR" sz="1400" dirty="0" smtClean="0">
                <a:latin typeface="Vrinda" pitchFamily="2" charset="0"/>
                <a:cs typeface="Vrinda" pitchFamily="2" charset="0"/>
              </a:rPr>
              <a:t>   &lt;modelVersion&gt;4.0.0&lt;/modelVersion&gt;</a:t>
            </a:r>
          </a:p>
          <a:p>
            <a:pPr algn="l"/>
            <a:r>
              <a:rPr lang="en-US" altLang="ko-KR" sz="1400" dirty="0" smtClean="0">
                <a:latin typeface="Vrinda" pitchFamily="2" charset="0"/>
                <a:cs typeface="Vrinda" pitchFamily="2" charset="0"/>
              </a:rPr>
              <a:t>   &lt;groupId&gt;com.mycompany.app&lt;/groupId&gt;</a:t>
            </a:r>
          </a:p>
          <a:p>
            <a:pPr algn="l"/>
            <a:r>
              <a:rPr lang="en-US" altLang="ko-KR" sz="1400" dirty="0" smtClean="0">
                <a:latin typeface="Vrinda" pitchFamily="2" charset="0"/>
                <a:cs typeface="Vrinda" pitchFamily="2" charset="0"/>
              </a:rPr>
              <a:t>   &lt;artifactId&gt;my-app&lt;/artifactId&gt;</a:t>
            </a:r>
          </a:p>
          <a:p>
            <a:pPr algn="l"/>
            <a:r>
              <a:rPr lang="en-US" altLang="ko-KR" sz="1400" dirty="0" smtClean="0">
                <a:latin typeface="Vrinda" pitchFamily="2" charset="0"/>
                <a:cs typeface="Vrinda" pitchFamily="2" charset="0"/>
              </a:rPr>
              <a:t>   &lt;packaging&gt;jar&lt;/packaging&gt;</a:t>
            </a:r>
          </a:p>
          <a:p>
            <a:pPr algn="l"/>
            <a:r>
              <a:rPr lang="en-US" altLang="ko-KR" sz="1400" dirty="0" smtClean="0">
                <a:latin typeface="Vrinda" pitchFamily="2" charset="0"/>
                <a:cs typeface="Vrinda" pitchFamily="2" charset="0"/>
              </a:rPr>
              <a:t>   &lt;version&gt;1.0-SNAPSHOT&lt;/version&gt;</a:t>
            </a:r>
          </a:p>
          <a:p>
            <a:pPr algn="l"/>
            <a:r>
              <a:rPr lang="en-US" altLang="ko-KR" sz="1400" dirty="0" smtClean="0">
                <a:latin typeface="Vrinda" pitchFamily="2" charset="0"/>
                <a:cs typeface="Vrinda" pitchFamily="2" charset="0"/>
              </a:rPr>
              <a:t>   &lt;dependencies&gt;</a:t>
            </a:r>
          </a:p>
          <a:p>
            <a:pPr algn="l"/>
            <a:r>
              <a:rPr lang="en-US" altLang="ko-KR" sz="1400" dirty="0" smtClean="0">
                <a:latin typeface="Vrinda" pitchFamily="2" charset="0"/>
                <a:cs typeface="Vrinda" pitchFamily="2" charset="0"/>
              </a:rPr>
              <a:t>      …</a:t>
            </a:r>
          </a:p>
          <a:p>
            <a:pPr algn="l"/>
            <a:r>
              <a:rPr lang="en-US" altLang="ko-KR" sz="1400" dirty="0" smtClean="0">
                <a:latin typeface="Vrinda" pitchFamily="2" charset="0"/>
                <a:cs typeface="Vrinda" pitchFamily="2" charset="0"/>
              </a:rPr>
              <a:t>   &lt;/dependencies&gt;</a:t>
            </a:r>
          </a:p>
          <a:p>
            <a:pPr algn="l"/>
            <a:r>
              <a:rPr lang="en-US" altLang="ko-KR" sz="1400" dirty="0" smtClean="0">
                <a:latin typeface="Vrinda" pitchFamily="2" charset="0"/>
                <a:cs typeface="Vrinda" pitchFamily="2" charset="0"/>
              </a:rPr>
              <a:t>&lt;/project&gt;</a:t>
            </a:r>
          </a:p>
        </p:txBody>
      </p:sp>
      <p:sp>
        <p:nvSpPr>
          <p:cNvPr id="6" name="타원 5"/>
          <p:cNvSpPr/>
          <p:nvPr/>
        </p:nvSpPr>
        <p:spPr bwMode="auto">
          <a:xfrm>
            <a:off x="1340804" y="1946972"/>
            <a:ext cx="131886" cy="142876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1802404" y="1571612"/>
            <a:ext cx="2505825" cy="357190"/>
          </a:xfrm>
          <a:prstGeom prst="roundRect">
            <a:avLst/>
          </a:prstGeom>
          <a:solidFill>
            <a:srgbClr val="FFECC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모든 메이븐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pom.xml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파일의 최상위 요소</a:t>
            </a:r>
            <a:endParaRPr kumimoji="1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구부러진 연결선 8"/>
          <p:cNvCxnSpPr>
            <a:stCxn id="6" idx="0"/>
            <a:endCxn id="7" idx="1"/>
          </p:cNvCxnSpPr>
          <p:nvPr/>
        </p:nvCxnSpPr>
        <p:spPr bwMode="auto">
          <a:xfrm rot="5400000" flipH="1" flipV="1">
            <a:off x="1506195" y="1650763"/>
            <a:ext cx="196765" cy="395657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 cap="flat" cmpd="sng" algn="ctr">
            <a:solidFill>
              <a:schemeClr val="accent3">
                <a:lumMod val="50000"/>
              </a:schemeClr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10" name="타원 9"/>
          <p:cNvSpPr/>
          <p:nvPr/>
        </p:nvSpPr>
        <p:spPr bwMode="auto">
          <a:xfrm>
            <a:off x="3714744" y="2205676"/>
            <a:ext cx="131886" cy="142876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4440114" y="1955850"/>
            <a:ext cx="4484109" cy="642942"/>
          </a:xfrm>
          <a:prstGeom prst="roundRect">
            <a:avLst/>
          </a:prstGeom>
          <a:solidFill>
            <a:srgbClr val="FFECC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POM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 사용 중인 객체 모델에 대한 버전으로 필수 요소임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R="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모델의 버전은 자주 바뀌지는 않지만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메이븐이 새로운 기능이나 다른 모델 변경을 제공할 때 안정성을 보장하기 위해서 반드시 필요함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" name="구부러진 연결선 12"/>
          <p:cNvCxnSpPr>
            <a:stCxn id="10" idx="6"/>
            <a:endCxn id="11" idx="1"/>
          </p:cNvCxnSpPr>
          <p:nvPr/>
        </p:nvCxnSpPr>
        <p:spPr bwMode="auto">
          <a:xfrm>
            <a:off x="3846630" y="2277116"/>
            <a:ext cx="593485" cy="207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 cap="flat" cmpd="sng" algn="ctr">
            <a:solidFill>
              <a:schemeClr val="accent3">
                <a:lumMod val="50000"/>
              </a:schemeClr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17" name="타원 16"/>
          <p:cNvSpPr/>
          <p:nvPr/>
        </p:nvSpPr>
        <p:spPr bwMode="auto">
          <a:xfrm>
            <a:off x="3945735" y="2464794"/>
            <a:ext cx="131886" cy="142876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4440114" y="2643182"/>
            <a:ext cx="4484109" cy="714380"/>
          </a:xfrm>
          <a:prstGeom prst="roundRect">
            <a:avLst/>
          </a:prstGeom>
          <a:solidFill>
            <a:srgbClr val="FFECC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프로젝트를 생성한 조직이나 그룹의 유일한 식별자 요소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R="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프로젝트의 주요한 식별자 중의 하나로 일반적으로 조직의 도메인 명을 기반으로 만듦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예를 들어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, org.apache.maven.plugins 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는 모든 메이븐</a:t>
            </a:r>
            <a:r>
              <a:rPr kumimoji="1" lang="ko-KR" altLang="en-US" sz="1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플러그인에 대한 </a:t>
            </a:r>
            <a:r>
              <a:rPr kumimoji="1" lang="en-US" altLang="ko-KR" sz="1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groupId</a:t>
            </a:r>
            <a:r>
              <a:rPr kumimoji="1" lang="ko-KR" altLang="en-US" sz="1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를 나타냄</a:t>
            </a:r>
            <a:r>
              <a:rPr kumimoji="1" lang="en-US" altLang="ko-KR" sz="1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구부러진 연결선 18"/>
          <p:cNvCxnSpPr>
            <a:stCxn id="17" idx="4"/>
            <a:endCxn id="18" idx="1"/>
          </p:cNvCxnSpPr>
          <p:nvPr/>
        </p:nvCxnSpPr>
        <p:spPr bwMode="auto">
          <a:xfrm rot="16200000" flipH="1">
            <a:off x="4029545" y="2589804"/>
            <a:ext cx="392702" cy="428437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 cap="flat" cmpd="sng" algn="ctr">
            <a:solidFill>
              <a:schemeClr val="accent3">
                <a:lumMod val="50000"/>
              </a:schemeClr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22" name="타원 21"/>
          <p:cNvSpPr/>
          <p:nvPr/>
        </p:nvSpPr>
        <p:spPr bwMode="auto">
          <a:xfrm>
            <a:off x="3187202" y="2714620"/>
            <a:ext cx="131886" cy="142876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4440114" y="3429000"/>
            <a:ext cx="4484109" cy="714380"/>
          </a:xfrm>
          <a:prstGeom prst="roundRect">
            <a:avLst/>
          </a:prstGeom>
          <a:solidFill>
            <a:srgbClr val="FFECC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프로젝트에서 생성된 주요 산출물에 대한 유일한 기반 이름의 요소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메이븐에 의해서 생성된 산출물은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&lt;artifactId&gt;-&lt;version&gt;.&lt;extension&gt;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형태임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R="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소스 번들과 같은 부수적인 산출물들도 역시 파일명의 일부분으로 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artifactId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를 사용함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1" name="구부러진 연결선 18"/>
          <p:cNvCxnSpPr>
            <a:stCxn id="22" idx="6"/>
            <a:endCxn id="23" idx="1"/>
          </p:cNvCxnSpPr>
          <p:nvPr/>
        </p:nvCxnSpPr>
        <p:spPr bwMode="auto">
          <a:xfrm>
            <a:off x="3319087" y="2786058"/>
            <a:ext cx="1121027" cy="1000132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 cap="flat" cmpd="sng" algn="ctr">
            <a:solidFill>
              <a:schemeClr val="accent3">
                <a:lumMod val="50000"/>
              </a:schemeClr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20" name="타원 19"/>
          <p:cNvSpPr/>
          <p:nvPr/>
        </p:nvSpPr>
        <p:spPr bwMode="auto">
          <a:xfrm>
            <a:off x="3022536" y="2973738"/>
            <a:ext cx="131886" cy="142876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4440114" y="4214818"/>
            <a:ext cx="4484109" cy="928694"/>
          </a:xfrm>
          <a:prstGeom prst="roundRect">
            <a:avLst/>
          </a:prstGeom>
          <a:solidFill>
            <a:srgbClr val="FFECC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해당 산출물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(JAR, WAR, EAR 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등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에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의해서 사용되는 패키지 유형의 요소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R="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만들어질 산출물이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JAR, WAR, EAR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이라는 의미 뿐만 아니라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빌드 프로세스의 부분으로 사용되는 특정 생명 주기를 가리킴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프로젝트의 선택된 패키징은 빌드 생명 주기를 변경하는 데에 부분으로 역할을 담당함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packaging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의 기본값은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jar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이며 대부분의 경우 별도로 지정할 필요가 없음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구부러진 연결선 18"/>
          <p:cNvCxnSpPr>
            <a:stCxn id="20" idx="4"/>
            <a:endCxn id="21" idx="1"/>
          </p:cNvCxnSpPr>
          <p:nvPr/>
        </p:nvCxnSpPr>
        <p:spPr bwMode="auto">
          <a:xfrm rot="16200000" flipH="1">
            <a:off x="2983023" y="3222072"/>
            <a:ext cx="1562551" cy="1351635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 cap="flat" cmpd="sng" algn="ctr">
            <a:solidFill>
              <a:schemeClr val="accent3">
                <a:lumMod val="50000"/>
              </a:schemeClr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27" name="타원 26"/>
          <p:cNvSpPr/>
          <p:nvPr/>
        </p:nvSpPr>
        <p:spPr bwMode="auto">
          <a:xfrm>
            <a:off x="3591054" y="3232442"/>
            <a:ext cx="131886" cy="142876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4440114" y="5214950"/>
            <a:ext cx="4484109" cy="428628"/>
          </a:xfrm>
          <a:prstGeom prst="roundRect">
            <a:avLst/>
          </a:prstGeom>
          <a:solidFill>
            <a:srgbClr val="FFECC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프로젝트에 의해서 생성되는 산출물의 버전을 지정하는 요소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. SNAPSHOT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은 현재 개발 상태에 있는 버전이라는 의미임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0" name="구부러진 연결선 18"/>
          <p:cNvCxnSpPr>
            <a:stCxn id="27" idx="4"/>
            <a:endCxn id="29" idx="1"/>
          </p:cNvCxnSpPr>
          <p:nvPr/>
        </p:nvCxnSpPr>
        <p:spPr bwMode="auto">
          <a:xfrm rot="16200000" flipH="1">
            <a:off x="3021582" y="4010732"/>
            <a:ext cx="2053946" cy="783118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 cap="flat" cmpd="sng" algn="ctr">
            <a:solidFill>
              <a:schemeClr val="accent3">
                <a:lumMod val="50000"/>
              </a:schemeClr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34" name="모서리가 둥근 직사각형 33"/>
          <p:cNvSpPr/>
          <p:nvPr/>
        </p:nvSpPr>
        <p:spPr bwMode="auto">
          <a:xfrm>
            <a:off x="1274862" y="5715016"/>
            <a:ext cx="6515123" cy="666734"/>
          </a:xfrm>
          <a:prstGeom prst="roundRect">
            <a:avLst/>
          </a:prstGeom>
          <a:solidFill>
            <a:srgbClr val="FFECC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name –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프로젝트에 대해 사용되는 이름을 표시하는 요소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메이븐에서 생성된 문서에서 주로 사용됨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R="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url – 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프로젝트의 사이트가 위치하는 장소를 나타내는 요소</a:t>
            </a:r>
            <a:r>
              <a:rPr kumimoji="1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R="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description –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프로젝트에 대한 기본적인 설명을 나타내는 요소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원칙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선언적인 실행 </a:t>
            </a:r>
            <a:r>
              <a:rPr lang="en-US" altLang="ko-KR" dirty="0" smtClean="0"/>
              <a:t>(3/3)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빌드 생명 주기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일반적인 생명 주기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준비</a:t>
            </a:r>
            <a:r>
              <a:rPr lang="en-US" altLang="ko-KR" sz="1200" i="1" dirty="0" smtClean="0">
                <a:latin typeface="Vrinda" pitchFamily="2" charset="0"/>
                <a:cs typeface="Vrinda" pitchFamily="2" charset="0"/>
              </a:rPr>
              <a:t>preparation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컴파일</a:t>
            </a:r>
            <a:r>
              <a:rPr lang="en-US" altLang="ko-KR" sz="1200" i="1" dirty="0" smtClean="0">
                <a:latin typeface="Vrinda" pitchFamily="2" charset="0"/>
                <a:cs typeface="Vrinda" pitchFamily="2" charset="0"/>
              </a:rPr>
              <a:t>compilation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테스팅</a:t>
            </a:r>
            <a:r>
              <a:rPr lang="en-US" altLang="ko-KR" sz="1200" i="1" dirty="0" smtClean="0">
                <a:latin typeface="Vrinda" pitchFamily="2" charset="0"/>
                <a:cs typeface="Vrinda" pitchFamily="2" charset="0"/>
              </a:rPr>
              <a:t>testing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패키징</a:t>
            </a:r>
            <a:r>
              <a:rPr lang="en-US" altLang="ko-KR" sz="1200" i="1" dirty="0" smtClean="0">
                <a:latin typeface="Vrinda" pitchFamily="2" charset="0"/>
                <a:cs typeface="Vrinda" pitchFamily="2" charset="0"/>
              </a:rPr>
              <a:t>packaging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설치</a:t>
            </a:r>
            <a:r>
              <a:rPr lang="en-US" altLang="ko-KR" sz="1200" i="1" dirty="0" smtClean="0">
                <a:latin typeface="Vrinda" pitchFamily="2" charset="0"/>
                <a:cs typeface="Vrinda" pitchFamily="2" charset="0"/>
              </a:rPr>
              <a:t>installation</a:t>
            </a:r>
          </a:p>
          <a:p>
            <a:pPr lvl="1"/>
            <a:r>
              <a:rPr lang="ko-KR" altLang="en-US" dirty="0" smtClean="0"/>
              <a:t>메이븐의 빌드 생명 주기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각각의 단계</a:t>
            </a:r>
            <a:r>
              <a:rPr lang="en-US" altLang="ko-KR" sz="1200" i="1" dirty="0" smtClean="0">
                <a:latin typeface="Vrinda" pitchFamily="2" charset="0"/>
                <a:cs typeface="Vrinda" pitchFamily="2" charset="0"/>
              </a:rPr>
              <a:t>phase</a:t>
            </a:r>
            <a:r>
              <a:rPr lang="ko-KR" altLang="en-US" dirty="0" smtClean="0"/>
              <a:t>가 해당 단계와 관련된 하나 이상의 행위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</a:t>
            </a:r>
            <a:r>
              <a:rPr lang="en-US" altLang="ko-KR" dirty="0" smtClean="0"/>
              <a:t>goal</a:t>
            </a:r>
            <a:r>
              <a:rPr lang="ko-KR" altLang="en-US" dirty="0" smtClean="0"/>
              <a:t>을 수행할 수 있는 여러 단계로 구성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compile </a:t>
            </a:r>
            <a:r>
              <a:rPr lang="ko-KR" altLang="en-US" dirty="0" smtClean="0"/>
              <a:t>단계는 여러 클래스들을 컴파일 하는 특정 </a:t>
            </a:r>
            <a:r>
              <a:rPr lang="en-US" altLang="ko-KR" dirty="0" smtClean="0"/>
              <a:t>goal</a:t>
            </a:r>
            <a:r>
              <a:rPr lang="ko-KR" altLang="en-US" dirty="0" smtClean="0"/>
              <a:t>들을 호출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표준화된 빌드 생명 주기의 특정 단계들을 호출함으로써 일일 작업을 수행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compile, test, package, install </a:t>
            </a:r>
            <a:r>
              <a:rPr lang="ko-KR" altLang="en-US" dirty="0" smtClean="0"/>
              <a:t>의 일련의 과정들을 선언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상위 레벨에서 수행할 필요가 있는 단계의 행위를 기술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메이븐은 세부 사항을 실행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생명 주기의 각 단계는 실행되며 지정한 단계를 포함함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compile </a:t>
            </a:r>
            <a:r>
              <a:rPr lang="ko-KR" altLang="en-US" dirty="0" smtClean="0"/>
              <a:t>의 경우</a:t>
            </a:r>
            <a:r>
              <a:rPr lang="en-US" altLang="ko-KR" dirty="0" smtClean="0"/>
              <a:t>, validate, initialize, generate-sources, process-sources, generate-resources, compile </a:t>
            </a:r>
            <a:r>
              <a:rPr lang="ko-KR" altLang="en-US" dirty="0" smtClean="0"/>
              <a:t>단계가 실행됨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표준 빌드 생명 주기는 많은 단계로 구성되며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이러한 단계들은 확장점</a:t>
            </a:r>
            <a:r>
              <a:rPr lang="en-US" altLang="ko-KR" sz="1000" i="1" dirty="0" smtClean="0">
                <a:latin typeface="Vrinda" pitchFamily="2" charset="0"/>
                <a:cs typeface="Vrinda" pitchFamily="2" charset="0"/>
              </a:rPr>
              <a:t>extension point</a:t>
            </a:r>
            <a:r>
              <a:rPr lang="ko-KR" altLang="en-US" dirty="0" smtClean="0"/>
              <a:t>로 여김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빌드 생명 주기에 어떤 기능을 추가할 필요가 있으면 플러그인을 사용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메이븐 플러그인은 표준 빌드 생명 주기에 끼어들어가는 재사용 가능한 빌드 로직을 제공함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원칙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일관성 있는 </a:t>
            </a:r>
            <a:r>
              <a:rPr lang="en-US" altLang="ko-KR" dirty="0" smtClean="0"/>
              <a:t>dependency </a:t>
            </a:r>
            <a:r>
              <a:rPr lang="ko-KR" altLang="en-US" dirty="0" smtClean="0"/>
              <a:t>구조 </a:t>
            </a:r>
            <a:r>
              <a:rPr lang="en-US" altLang="ko-KR" dirty="0" smtClean="0"/>
              <a:t>(1/3)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POM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dependency </a:t>
            </a:r>
            <a:r>
              <a:rPr lang="ko-KR" altLang="en-US" dirty="0" smtClean="0"/>
              <a:t>예제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Dependency</a:t>
            </a:r>
          </a:p>
          <a:p>
            <a:pPr lvl="2"/>
            <a:r>
              <a:rPr lang="ko-KR" altLang="en-US" dirty="0" smtClean="0"/>
              <a:t>레파지토리에 위치한 특정 산출물</a:t>
            </a:r>
            <a:r>
              <a:rPr lang="en-US" altLang="ko-KR" sz="1200" i="1" dirty="0" smtClean="0">
                <a:latin typeface="Vrinda" pitchFamily="2" charset="0"/>
                <a:cs typeface="Vrinda" pitchFamily="2" charset="0"/>
              </a:rPr>
              <a:t>artifact</a:t>
            </a:r>
            <a:r>
              <a:rPr lang="ko-KR" altLang="en-US" dirty="0" smtClean="0"/>
              <a:t>에 대한 참조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Dependency</a:t>
            </a:r>
            <a:r>
              <a:rPr lang="ko-KR" altLang="en-US" dirty="0" smtClean="0"/>
              <a:t>를 충족시키기 위해서 어떤 레파지토리를 찾아야 하고 </a:t>
            </a:r>
            <a:r>
              <a:rPr lang="en-US" altLang="ko-KR" dirty="0" smtClean="0"/>
              <a:t>dependency</a:t>
            </a:r>
            <a:r>
              <a:rPr lang="ko-KR" altLang="en-US" dirty="0" smtClean="0"/>
              <a:t>의 관련된 사항을 알아야 함</a:t>
            </a:r>
            <a:r>
              <a:rPr lang="en-US" altLang="ko-KR" dirty="0" smtClean="0"/>
              <a:t>.</a:t>
            </a:r>
          </a:p>
          <a:p>
            <a:pPr lvl="3"/>
            <a:r>
              <a:rPr lang="en-US" altLang="ko-KR" dirty="0" smtClean="0"/>
              <a:t>groupId, artifactId, version</a:t>
            </a:r>
            <a:r>
              <a:rPr lang="ko-KR" altLang="en-US" dirty="0" smtClean="0"/>
              <a:t>으로 유일하게 식별됨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메이븐의 </a:t>
            </a:r>
            <a:r>
              <a:rPr lang="en-US" altLang="ko-KR" dirty="0" smtClean="0"/>
              <a:t>dependency</a:t>
            </a:r>
            <a:r>
              <a:rPr lang="ko-KR" altLang="en-US" dirty="0" smtClean="0"/>
              <a:t>는 선언적</a:t>
            </a:r>
            <a:r>
              <a:rPr lang="en-US" altLang="ko-KR" sz="1200" i="1" dirty="0" smtClean="0">
                <a:latin typeface="Vrinda" pitchFamily="2" charset="0"/>
                <a:cs typeface="Vrinda" pitchFamily="2" charset="0"/>
              </a:rPr>
              <a:t>declarative</a:t>
            </a:r>
            <a:r>
              <a:rPr lang="ko-KR" altLang="en-US" dirty="0" smtClean="0"/>
              <a:t>임</a:t>
            </a:r>
            <a:r>
              <a:rPr lang="en-US" altLang="ko-KR" dirty="0" smtClean="0"/>
              <a:t>.</a:t>
            </a:r>
          </a:p>
          <a:p>
            <a:pPr lvl="3"/>
            <a:r>
              <a:rPr lang="en-US" altLang="ko-KR" dirty="0" smtClean="0"/>
              <a:t>POM</a:t>
            </a:r>
            <a:r>
              <a:rPr lang="ko-KR" altLang="en-US" dirty="0" smtClean="0"/>
              <a:t>에서 제공되는 의존관계 정보를 가지고 내부 의존관계 메커니즘에 추가함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논리적인 의존관계에 초점을 맞춤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메이븐에서 가장 쉽게 이해되고 강력한 기능 중의 하나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가용한 모든 원격 레파지토리에서 검색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일치하는 산출물이 있으면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원격 레파지토리에서 로컬 레파지토리로 복사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가지 유형의 레파지토리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로컬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통상 로컬 레파지토리를 검색하고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선언된 의존관계가 로컬에 없는 경우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접근이 가능한 모든 원격 레파지토리를 검색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 bwMode="auto">
          <a:xfrm>
            <a:off x="5051924" y="3867154"/>
            <a:ext cx="3768226" cy="2786082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1400" dirty="0" smtClean="0">
                <a:latin typeface="Vrinda" pitchFamily="2" charset="0"/>
                <a:cs typeface="Vrinda" pitchFamily="2" charset="0"/>
              </a:rPr>
              <a:t>&lt;project&gt;</a:t>
            </a:r>
          </a:p>
          <a:p>
            <a:pPr algn="l"/>
            <a:r>
              <a:rPr lang="en-US" altLang="ko-KR" sz="1400" dirty="0" smtClean="0">
                <a:latin typeface="Vrinda" pitchFamily="2" charset="0"/>
                <a:cs typeface="Vrinda" pitchFamily="2" charset="0"/>
              </a:rPr>
              <a:t>   …</a:t>
            </a:r>
          </a:p>
          <a:p>
            <a:pPr algn="l"/>
            <a:r>
              <a:rPr lang="en-US" altLang="ko-KR" sz="1400" dirty="0" smtClean="0">
                <a:latin typeface="Vrinda" pitchFamily="2" charset="0"/>
                <a:cs typeface="Vrinda" pitchFamily="2" charset="0"/>
              </a:rPr>
              <a:t>   </a:t>
            </a:r>
            <a:r>
              <a:rPr lang="en-US" altLang="ko-KR" sz="1400" b="1" dirty="0" smtClean="0">
                <a:latin typeface="Vrinda" pitchFamily="2" charset="0"/>
                <a:cs typeface="Vrinda" pitchFamily="2" charset="0"/>
              </a:rPr>
              <a:t>&lt;dependencies&gt;</a:t>
            </a:r>
          </a:p>
          <a:p>
            <a:pPr algn="l"/>
            <a:r>
              <a:rPr lang="en-US" altLang="ko-KR" sz="1400" b="1" dirty="0" smtClean="0">
                <a:latin typeface="Vrinda" pitchFamily="2" charset="0"/>
                <a:cs typeface="Vrinda" pitchFamily="2" charset="0"/>
              </a:rPr>
              <a:t>      &lt;dependency&gt;</a:t>
            </a:r>
          </a:p>
          <a:p>
            <a:pPr algn="l"/>
            <a:r>
              <a:rPr lang="en-US" altLang="ko-KR" sz="1400" b="1" dirty="0" smtClean="0">
                <a:latin typeface="Vrinda" pitchFamily="2" charset="0"/>
                <a:cs typeface="Vrinda" pitchFamily="2" charset="0"/>
              </a:rPr>
              <a:t>         &lt;groupId&gt;junit&lt;/groupId&gt;</a:t>
            </a:r>
          </a:p>
          <a:p>
            <a:pPr algn="l"/>
            <a:r>
              <a:rPr lang="en-US" altLang="ko-KR" sz="1400" b="1" dirty="0" smtClean="0">
                <a:latin typeface="Vrinda" pitchFamily="2" charset="0"/>
                <a:cs typeface="Vrinda" pitchFamily="2" charset="0"/>
              </a:rPr>
              <a:t>         &lt;artifactId&gt;junit&lt;/artifactId&gt;</a:t>
            </a:r>
          </a:p>
          <a:p>
            <a:pPr algn="l"/>
            <a:r>
              <a:rPr lang="en-US" altLang="ko-KR" sz="1400" b="1" dirty="0" smtClean="0">
                <a:latin typeface="Vrinda" pitchFamily="2" charset="0"/>
                <a:cs typeface="Vrinda" pitchFamily="2" charset="0"/>
              </a:rPr>
              <a:t>         &lt;version&gt;3.8.1&lt;/version&gt;</a:t>
            </a:r>
          </a:p>
          <a:p>
            <a:pPr algn="l"/>
            <a:r>
              <a:rPr lang="en-US" altLang="ko-KR" sz="1400" b="1" dirty="0" smtClean="0">
                <a:latin typeface="Vrinda" pitchFamily="2" charset="0"/>
                <a:cs typeface="Vrinda" pitchFamily="2" charset="0"/>
              </a:rPr>
              <a:t>         &lt;scope&gt;test&lt;/scope&gt;</a:t>
            </a:r>
          </a:p>
          <a:p>
            <a:pPr algn="l"/>
            <a:r>
              <a:rPr lang="en-US" altLang="ko-KR" sz="1400" b="1" dirty="0" smtClean="0">
                <a:latin typeface="Vrinda" pitchFamily="2" charset="0"/>
                <a:cs typeface="Vrinda" pitchFamily="2" charset="0"/>
              </a:rPr>
              <a:t>      &lt;/dependency&gt;</a:t>
            </a:r>
          </a:p>
          <a:p>
            <a:pPr algn="l"/>
            <a:r>
              <a:rPr lang="en-US" altLang="ko-KR" sz="1400" b="1" dirty="0" smtClean="0">
                <a:latin typeface="Vrinda" pitchFamily="2" charset="0"/>
                <a:cs typeface="Vrinda" pitchFamily="2" charset="0"/>
              </a:rPr>
              <a:t>   &lt;/dependencies&gt;</a:t>
            </a:r>
          </a:p>
          <a:p>
            <a:pPr algn="l"/>
            <a:r>
              <a:rPr lang="en-US" altLang="ko-KR" sz="1400" dirty="0" smtClean="0">
                <a:latin typeface="Vrinda" pitchFamily="2" charset="0"/>
                <a:cs typeface="Vrinda" pitchFamily="2" charset="0"/>
              </a:rPr>
              <a:t>&lt;/project&gt;</a:t>
            </a:r>
          </a:p>
        </p:txBody>
      </p:sp>
    </p:spTree>
  </p:cSld>
  <p:clrMapOvr>
    <a:masterClrMapping/>
  </p:clrMapOvr>
  <p:transition spd="med">
    <p:fade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원칙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일관성 있는 </a:t>
            </a:r>
            <a:r>
              <a:rPr lang="en-US" altLang="ko-KR" dirty="0" smtClean="0"/>
              <a:t>dependency </a:t>
            </a:r>
            <a:r>
              <a:rPr lang="ko-KR" altLang="en-US" dirty="0" smtClean="0"/>
              <a:t>구조 </a:t>
            </a:r>
            <a:r>
              <a:rPr lang="en-US" altLang="ko-KR" dirty="0" smtClean="0"/>
              <a:t>(2/3)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로컬 메이븐 레파지토리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위치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~/.m2/repository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7577" y="685800"/>
            <a:ext cx="1842589" cy="5815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8349" y="2214556"/>
            <a:ext cx="2373938" cy="1495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6057" y="2211207"/>
            <a:ext cx="2505825" cy="1717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736461" y="3907042"/>
            <a:ext cx="2847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일반적인 형태의 레파지토리 구조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559606" y="4143380"/>
            <a:ext cx="25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groupId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x.y.z</a:t>
            </a:r>
            <a:r>
              <a:rPr lang="ko-KR" altLang="en-US" sz="1400" dirty="0" smtClean="0"/>
              <a:t>와 같은 형식의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레파지토리 구조</a:t>
            </a:r>
            <a:endParaRPr lang="ko-KR" altLang="en-US" sz="1400" dirty="0"/>
          </a:p>
        </p:txBody>
      </p:sp>
    </p:spTree>
  </p:cSld>
  <p:clrMapOvr>
    <a:masterClrMapping/>
  </p:clrMapOvr>
  <p:transition spd="med">
    <p:fade/>
  </p:transition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원칙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일관성 있는 </a:t>
            </a:r>
            <a:r>
              <a:rPr lang="en-US" altLang="ko-KR" dirty="0" smtClean="0"/>
              <a:t>dependency </a:t>
            </a:r>
            <a:r>
              <a:rPr lang="ko-KR" altLang="en-US" dirty="0" smtClean="0"/>
              <a:t>구조 </a:t>
            </a:r>
            <a:r>
              <a:rPr lang="en-US" altLang="ko-KR" dirty="0" smtClean="0"/>
              <a:t>(3/3)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의존관계 산출물 위치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의존관계의 산출물 검색 절차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로컬 레파지토리에 산출물에 대한 경로를 생성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junit</a:t>
            </a:r>
            <a:r>
              <a:rPr lang="ko-KR" altLang="en-US" dirty="0" smtClean="0"/>
              <a:t>의 경우</a:t>
            </a:r>
            <a:r>
              <a:rPr lang="en-US" altLang="ko-KR" dirty="0" smtClean="0"/>
              <a:t>, ~/m2./repository/junit/junit/3.8.1/</a:t>
            </a:r>
          </a:p>
          <a:p>
            <a:pPr lvl="3"/>
            <a:r>
              <a:rPr lang="ko-KR" altLang="en-US" dirty="0" smtClean="0"/>
              <a:t>해당 파일이 없는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원격 레파지토리로부터 가지고 옴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기본적으로 </a:t>
            </a:r>
            <a:r>
              <a:rPr lang="en-US" altLang="ko-KR" dirty="0" smtClean="0"/>
              <a:t>http://www.ibiblio.org/maven2 </a:t>
            </a:r>
            <a:r>
              <a:rPr lang="ko-KR" altLang="en-US" dirty="0" smtClean="0"/>
              <a:t>에서 중앙 메이븐 레파지토리로부터 산출물을 가지고 옴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프로젝트 </a:t>
            </a:r>
            <a:r>
              <a:rPr lang="en-US" altLang="ko-KR" dirty="0" smtClean="0"/>
              <a:t>POM</a:t>
            </a:r>
            <a:r>
              <a:rPr lang="ko-KR" altLang="en-US" dirty="0" smtClean="0"/>
              <a:t>이 하나 이상의 원격 레파지토리를 포함하면 </a:t>
            </a:r>
            <a:r>
              <a:rPr lang="en-US" altLang="ko-KR" dirty="0" smtClean="0"/>
              <a:t>POM</a:t>
            </a:r>
            <a:r>
              <a:rPr lang="ko-KR" altLang="en-US" dirty="0" smtClean="0"/>
              <a:t>에 정의되어 있는 순으로 각각의 원격 레파지토리로부터 산출물을 다운로드 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일단 동일한 의존관계를 다른 </a:t>
            </a:r>
            <a:r>
              <a:rPr lang="en-US" altLang="ko-KR" dirty="0" smtClean="0"/>
              <a:t>POM</a:t>
            </a:r>
            <a:r>
              <a:rPr lang="ko-KR" altLang="en-US" dirty="0" smtClean="0"/>
              <a:t>에서 사용하는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로컬 레파지토리의 동일한 위치에서 산출물을 사용함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성공적인 기술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부담을 강요하는 대신에 부담을 없애줌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유용한 기술은 특정 작업에만 집중하도록 하면서 복잡성을 그 이면에 감추어서 작업하게 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개발 절차를 간소화시킴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여러 표준들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레파지토리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프레임워크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소프트웨어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프로젝트 관리에 집중된 소프트웨어를 만들고 이는 역동적이고 활동적인 오픈 소스 진영임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jar </a:t>
            </a:r>
            <a:r>
              <a:rPr lang="ko-KR" altLang="en-US" dirty="0" smtClean="0"/>
              <a:t>파일이나 스크립트들을 단순히 다운받는 것을 넘어서 다음 단계로 소프트웨어 개발을 적용하게끔 프로세스를 적용함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팀이 직면한 이슈들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개발 정보의 공유와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멤버는 생산성 확보에 필요한 모든 프로젝트 정보를 쉽게 획득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팀 규모가 커질수록 문제는 심각해짐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이미 해결된 문제를 중복하여 노력을 들일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 정보는 잊어버리거나 잘못 해석하기 쉬움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팀이 크기 위해서는 모든 프로젝트 정보를 전파할 필요가 있음</a:t>
            </a:r>
            <a:endParaRPr lang="en-US" altLang="ko-KR" dirty="0" smtClean="0"/>
          </a:p>
          <a:p>
            <a:r>
              <a:rPr lang="en-US" altLang="ko-KR" dirty="0" smtClean="0"/>
              <a:t>Community-oriented Real-time Engineering (CoRE) </a:t>
            </a:r>
            <a:r>
              <a:rPr lang="ko-KR" altLang="en-US" dirty="0" smtClean="0"/>
              <a:t>프레임워크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오픈 소스 프로젝트의 누적된 경험에 기반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Rapid Development, </a:t>
            </a:r>
            <a:r>
              <a:rPr lang="ko-KR" altLang="en-US" dirty="0" smtClean="0"/>
              <a:t>복잡한 작업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컴포넌트 기반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분산된 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 정보와 멤버의 관계를 중시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중앙 코드 저장소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웹기반 커뮤니케이션 채널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프로젝트 관리 도구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정보 공유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피드백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짧은 개발 주기</a:t>
            </a:r>
            <a:endParaRPr lang="en-US" altLang="ko-KR" dirty="0" smtClean="0"/>
          </a:p>
          <a:p>
            <a:r>
              <a:rPr lang="en-US" altLang="ko-KR" dirty="0" smtClean="0"/>
              <a:t>Maven</a:t>
            </a:r>
          </a:p>
          <a:p>
            <a:pPr lvl="1"/>
            <a:r>
              <a:rPr lang="en-US" altLang="ko-KR" dirty="0" smtClean="0"/>
              <a:t>CoRE </a:t>
            </a:r>
            <a:r>
              <a:rPr lang="ko-KR" altLang="en-US" dirty="0" smtClean="0"/>
              <a:t>프레임워크와 직접 관련은 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팀 작업을 위한 실천사항과 도구를 망라함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일관된 개발 환경 구축하기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개발환경 공유에 일관성은 매우 중요</a:t>
            </a:r>
            <a:endParaRPr lang="en-US" altLang="ko-KR" dirty="0" smtClean="0"/>
          </a:p>
          <a:p>
            <a:r>
              <a:rPr lang="en-US" altLang="ko-KR" dirty="0" smtClean="0"/>
              <a:t>Mavne</a:t>
            </a:r>
            <a:r>
              <a:rPr lang="ko-KR" altLang="en-US" dirty="0" smtClean="0"/>
              <a:t>의 주요 목적 중 하나는 적합한 관례를 제공하는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변하지 않는 관례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리소스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빌드 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빌드 방법</a:t>
            </a:r>
            <a:r>
              <a:rPr lang="en-US" altLang="ko-KR" dirty="0" smtClean="0"/>
              <a:t>/</a:t>
            </a:r>
            <a:r>
              <a:rPr lang="ko-KR" altLang="en-US" dirty="0" smtClean="0"/>
              <a:t>절차 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변할 수 있는 관례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설치 위치</a:t>
            </a:r>
            <a:r>
              <a:rPr lang="en-US" altLang="ko-KR" dirty="0" smtClean="0"/>
              <a:t>, JDK 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, OS, </a:t>
            </a:r>
            <a:r>
              <a:rPr lang="ko-KR" altLang="en-US" dirty="0" smtClean="0"/>
              <a:t>그 외 설정 등</a:t>
            </a:r>
            <a:endParaRPr lang="en-US" altLang="ko-KR" dirty="0" smtClean="0"/>
          </a:p>
          <a:p>
            <a:r>
              <a:rPr lang="ko-KR" altLang="en-US" dirty="0" smtClean="0"/>
              <a:t>빌드 일관성을 위해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개별 개발자마다 필요한 설정파일을 최소화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개별 설정파일을 효과적으로 정의하고 선언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개발자 환경 파일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설치 설정 파일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개발자 고유의 프로파일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settings.xml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개별 고유의 설정 정보 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home </a:t>
            </a:r>
            <a:r>
              <a:rPr lang="ko-KR" altLang="en-US" dirty="0" smtClean="0"/>
              <a:t>디렉터리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공유하는 개발환경 정보 </a:t>
            </a:r>
            <a:r>
              <a:rPr lang="en-US" altLang="ko-KR" dirty="0" smtClean="0"/>
              <a:t>(Maven </a:t>
            </a:r>
            <a:r>
              <a:rPr lang="ko-KR" altLang="en-US" dirty="0" smtClean="0"/>
              <a:t>설치 디렉터리</a:t>
            </a:r>
            <a:r>
              <a:rPr lang="en-US" altLang="ko-KR" dirty="0" smtClean="0"/>
              <a:t>)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프로젝트 결과 </a:t>
            </a:r>
            <a:r>
              <a:rPr lang="en-US" altLang="ko-KR" smtClean="0"/>
              <a:t>XP</a:t>
            </a:r>
            <a:r>
              <a:rPr lang="ko-KR" altLang="en-US" smtClean="0"/>
              <a:t> </a:t>
            </a:r>
            <a:r>
              <a:rPr lang="ko-KR" altLang="en-US"/>
              <a:t>교훈</a:t>
            </a:r>
          </a:p>
        </p:txBody>
      </p:sp>
      <p:sp>
        <p:nvSpPr>
          <p:cNvPr id="552963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페어</a:t>
            </a:r>
            <a:r>
              <a:rPr lang="en-US" altLang="ko-KR"/>
              <a:t>(Pair) </a:t>
            </a:r>
            <a:r>
              <a:rPr lang="ko-KR" altLang="en-US"/>
              <a:t>프로그래밍</a:t>
            </a:r>
          </a:p>
          <a:p>
            <a:r>
              <a:rPr lang="ko-KR" altLang="en-US" smtClean="0"/>
              <a:t>테스트 </a:t>
            </a:r>
            <a:r>
              <a:rPr lang="ko-KR" altLang="en-US"/>
              <a:t>먼저</a:t>
            </a:r>
          </a:p>
          <a:p>
            <a:r>
              <a:rPr lang="ko-KR" altLang="en-US"/>
              <a:t>짧은 반복</a:t>
            </a:r>
            <a:r>
              <a:rPr lang="en-US" altLang="ko-KR"/>
              <a:t>(iteration) </a:t>
            </a:r>
            <a:r>
              <a:rPr lang="ko-KR" altLang="en-US"/>
              <a:t>주기</a:t>
            </a:r>
          </a:p>
        </p:txBody>
      </p:sp>
    </p:spTree>
  </p:cSld>
  <p:clrMapOvr>
    <a:masterClrMapping/>
  </p:clrMapOvr>
  <p:transition spd="med">
    <p:fade/>
  </p:transition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일관된 개발 환경 구축하기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공통 설정과 개별 설정을 분리하는 것은 매우 유용</a:t>
            </a:r>
            <a:endParaRPr lang="en-US" altLang="ko-KR" dirty="0" smtClean="0"/>
          </a:p>
          <a:p>
            <a:r>
              <a:rPr lang="ko-KR" altLang="en-US" dirty="0" smtClean="0"/>
              <a:t>공통 설정은 공유하거나 변경하기가 용이함</a:t>
            </a:r>
            <a:endParaRPr lang="en-US" altLang="ko-KR" dirty="0" smtClean="0"/>
          </a:p>
          <a:p>
            <a:r>
              <a:rPr lang="ko-KR" altLang="en-US" dirty="0" smtClean="0"/>
              <a:t>공통 설정의 효과적인 관리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Maven </a:t>
            </a:r>
            <a:r>
              <a:rPr lang="ko-KR" altLang="en-US" dirty="0" smtClean="0"/>
              <a:t>릴리즈나 설정 파일을 재구축하여 내부적으로 전파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Maven </a:t>
            </a:r>
            <a:r>
              <a:rPr lang="ko-KR" altLang="en-US" dirty="0" smtClean="0"/>
              <a:t>설치 디렉터리와 설정을 네트워크 드라이버로 공유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 경우 반드시 </a:t>
            </a:r>
            <a:r>
              <a:rPr lang="en-US" altLang="ko-KR" dirty="0" smtClean="0"/>
              <a:t>readonly</a:t>
            </a:r>
            <a:r>
              <a:rPr lang="ko-KR" altLang="en-US" dirty="0" smtClean="0"/>
              <a:t>로 공유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Maven </a:t>
            </a:r>
            <a:r>
              <a:rPr lang="ko-KR" altLang="en-US" dirty="0" smtClean="0"/>
              <a:t>릴리즈와 설정 파일을 </a:t>
            </a:r>
            <a:r>
              <a:rPr lang="en-US" altLang="ko-KR" dirty="0" smtClean="0"/>
              <a:t>CVS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Subversion </a:t>
            </a:r>
            <a:r>
              <a:rPr lang="ko-KR" altLang="en-US" dirty="0" smtClean="0"/>
              <a:t>같은 </a:t>
            </a:r>
            <a:r>
              <a:rPr lang="en-US" altLang="ko-KR" dirty="0" smtClean="0"/>
              <a:t>SCM</a:t>
            </a:r>
            <a:r>
              <a:rPr lang="ko-KR" altLang="en-US" dirty="0" smtClean="0"/>
              <a:t>으로 공유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Snapshot</a:t>
            </a:r>
            <a:r>
              <a:rPr lang="ko-KR" altLang="en-US" dirty="0" smtClean="0"/>
              <a:t>을 이용한 의존 관리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(1/4)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팀 프로젝트에서 의존 관리는 어렵고 매우 중요한 일</a:t>
            </a:r>
            <a:endParaRPr lang="en-US" altLang="ko-KR" dirty="0" smtClean="0"/>
          </a:p>
          <a:p>
            <a:r>
              <a:rPr lang="en-US" altLang="ko-KR" dirty="0" smtClean="0"/>
              <a:t>SCM</a:t>
            </a:r>
            <a:r>
              <a:rPr lang="ko-KR" altLang="en-US" dirty="0" smtClean="0"/>
              <a:t>의 소스를 공유하여 빌드 시 문제점</a:t>
            </a:r>
          </a:p>
          <a:p>
            <a:pPr lvl="1"/>
            <a:r>
              <a:rPr lang="ko-KR" altLang="en-US" dirty="0" smtClean="0"/>
              <a:t>개발자의 수작업에 의존하여 에러 유발 가능</a:t>
            </a:r>
            <a:r>
              <a:rPr lang="en-US" altLang="ko-KR" dirty="0" smtClean="0"/>
              <a:t>. </a:t>
            </a:r>
            <a:r>
              <a:rPr lang="ko-KR" altLang="en-US" dirty="0" smtClean="0"/>
              <a:t>불일치 발생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 중인 소스는 공통의 </a:t>
            </a:r>
            <a:r>
              <a:rPr lang="en-US" altLang="ko-KR" dirty="0" smtClean="0"/>
              <a:t>baseline</a:t>
            </a:r>
            <a:r>
              <a:rPr lang="ko-KR" altLang="en-US" dirty="0" smtClean="0"/>
              <a:t>이 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의존관계에 있는 모든 소스를 다시 빌드하므로 빌드가 느려짐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일정 외에 개발된 코드는 통합을 더욱 어렵게 함</a:t>
            </a:r>
            <a:endParaRPr lang="en-US" altLang="ko-KR" dirty="0" smtClean="0"/>
          </a:p>
          <a:p>
            <a:r>
              <a:rPr lang="ko-KR" altLang="en-US" dirty="0" smtClean="0"/>
              <a:t>이런 이유로 지속적인 통합에 소스를 이용하는 방법은 맞지 않음</a:t>
            </a:r>
            <a:endParaRPr lang="en-US" altLang="ko-KR" dirty="0" smtClean="0"/>
          </a:p>
          <a:p>
            <a:r>
              <a:rPr lang="ko-KR" altLang="en-US" dirty="0" smtClean="0"/>
              <a:t>이미 테스트되고 빌드된 바이너리 </a:t>
            </a:r>
            <a:r>
              <a:rPr lang="en-US" altLang="ko-KR" dirty="0" smtClean="0"/>
              <a:t>snapshot</a:t>
            </a:r>
            <a:r>
              <a:rPr lang="ko-KR" altLang="en-US" dirty="0" smtClean="0"/>
              <a:t>을 이용하는 것이 좋음</a:t>
            </a:r>
            <a:endParaRPr lang="en-US" altLang="ko-KR" dirty="0" smtClean="0"/>
          </a:p>
          <a:p>
            <a:r>
              <a:rPr lang="en-US" altLang="ko-KR" dirty="0" smtClean="0"/>
              <a:t>Maven</a:t>
            </a:r>
            <a:r>
              <a:rPr lang="ko-KR" altLang="en-US" dirty="0" smtClean="0"/>
              <a:t>은 내부 개발 중인 프로젝트를 효과적으로 공유하기 위해 </a:t>
            </a:r>
            <a:r>
              <a:rPr lang="en-US" altLang="ko-KR" dirty="0" smtClean="0"/>
              <a:t>snapshot version </a:t>
            </a:r>
            <a:r>
              <a:rPr lang="ko-KR" altLang="en-US" dirty="0" smtClean="0"/>
              <a:t>개념을 지원함</a:t>
            </a:r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Snapshot</a:t>
            </a:r>
            <a:r>
              <a:rPr lang="ko-KR" altLang="en-US" dirty="0" smtClean="0"/>
              <a:t>을 이용한 의존 관리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(2/4)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Snapshot </a:t>
            </a:r>
            <a:r>
              <a:rPr lang="ko-KR" altLang="en-US" dirty="0" smtClean="0"/>
              <a:t>버전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팀 프로젝트에서 이미 빌드 된 결과를 공유하는 방법을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보통 여러 개의 개발 중인 프로젝트가 존재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Maven </a:t>
            </a:r>
            <a:r>
              <a:rPr lang="ko-KR" altLang="en-US" dirty="0" smtClean="0"/>
              <a:t>빌드 시 의존관계를 가진 다른 프로젝트도 갱신하여 빌드함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 막바지에는 모든 관련 프로젝트를 통합 빌드 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보통 버전과 달리 </a:t>
            </a:r>
            <a:r>
              <a:rPr lang="en-US" altLang="ko-KR" dirty="0" smtClean="0"/>
              <a:t>snapshot </a:t>
            </a:r>
            <a:r>
              <a:rPr lang="ko-KR" altLang="en-US" dirty="0" smtClean="0"/>
              <a:t>버전은 최신의 것인지 주기적으로 검사함</a:t>
            </a:r>
            <a:endParaRPr lang="en-US" altLang="ko-KR" dirty="0" smtClean="0"/>
          </a:p>
        </p:txBody>
      </p:sp>
      <p:sp>
        <p:nvSpPr>
          <p:cNvPr id="5" name="대각선 방향의 모서리가 둥근 사각형 4"/>
          <p:cNvSpPr/>
          <p:nvPr/>
        </p:nvSpPr>
        <p:spPr bwMode="auto">
          <a:xfrm>
            <a:off x="1142976" y="3786190"/>
            <a:ext cx="7055877" cy="2357454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0518" y="4643448"/>
            <a:ext cx="51874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538633" y="5143514"/>
            <a:ext cx="791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개발자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A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3714744" y="4929198"/>
            <a:ext cx="857256" cy="5715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저장소</a:t>
            </a:r>
          </a:p>
        </p:txBody>
      </p:sp>
      <p:cxnSp>
        <p:nvCxnSpPr>
          <p:cNvPr id="15" name="직선 화살표 연결선 11"/>
          <p:cNvCxnSpPr>
            <a:stCxn id="6" idx="0"/>
            <a:endCxn id="6" idx="3"/>
          </p:cNvCxnSpPr>
          <p:nvPr/>
        </p:nvCxnSpPr>
        <p:spPr bwMode="auto">
          <a:xfrm rot="16200000" flipH="1">
            <a:off x="1919083" y="4654256"/>
            <a:ext cx="280988" cy="259373"/>
          </a:xfrm>
          <a:prstGeom prst="curvedConnector4">
            <a:avLst>
              <a:gd name="adj1" fmla="val -81356"/>
              <a:gd name="adj2" fmla="val 181356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구름 모양 설명선 25"/>
          <p:cNvSpPr/>
          <p:nvPr/>
        </p:nvSpPr>
        <p:spPr bwMode="auto">
          <a:xfrm>
            <a:off x="3714745" y="4071944"/>
            <a:ext cx="1955545" cy="500065"/>
          </a:xfrm>
          <a:prstGeom prst="cloudCallout">
            <a:avLst>
              <a:gd name="adj1" fmla="val 41235"/>
              <a:gd name="adj2" fmla="val 89053"/>
            </a:avLst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eaLnBrk="1" hangingPunct="1">
              <a:lnSpc>
                <a:spcPct val="100000"/>
              </a:lnSpc>
              <a:buSzTx/>
              <a:tabLst/>
            </a:pP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일정 주기마다 검사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7" name="직선 화살표 연결선 11"/>
          <p:cNvCxnSpPr>
            <a:endCxn id="10" idx="1"/>
          </p:cNvCxnSpPr>
          <p:nvPr/>
        </p:nvCxnSpPr>
        <p:spPr bwMode="auto">
          <a:xfrm>
            <a:off x="2395889" y="5214950"/>
            <a:ext cx="1318855" cy="1588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2395889" y="4286258"/>
            <a:ext cx="725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deploy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264004" y="4714884"/>
            <a:ext cx="1516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snapshot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버전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deploy</a:t>
            </a:r>
            <a:endParaRPr lang="ko-KR" altLang="en-US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84341" y="4643448"/>
            <a:ext cx="51874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" name="TextBox 39"/>
          <p:cNvSpPr txBox="1"/>
          <p:nvPr/>
        </p:nvSpPr>
        <p:spPr>
          <a:xfrm>
            <a:off x="6352455" y="5143514"/>
            <a:ext cx="791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개발자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A</a:t>
            </a:r>
          </a:p>
        </p:txBody>
      </p:sp>
      <p:cxnSp>
        <p:nvCxnSpPr>
          <p:cNvPr id="41" name="직선 화살표 연결선 11"/>
          <p:cNvCxnSpPr>
            <a:stCxn id="39" idx="0"/>
            <a:endCxn id="39" idx="3"/>
          </p:cNvCxnSpPr>
          <p:nvPr/>
        </p:nvCxnSpPr>
        <p:spPr bwMode="auto">
          <a:xfrm rot="16200000" flipH="1">
            <a:off x="6732906" y="4654256"/>
            <a:ext cx="280988" cy="259373"/>
          </a:xfrm>
          <a:prstGeom prst="curvedConnector4">
            <a:avLst>
              <a:gd name="adj1" fmla="val -81356"/>
              <a:gd name="adj2" fmla="val 181356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7275654" y="4429134"/>
            <a:ext cx="593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빌드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5" name="직선 화살표 연결선 11"/>
          <p:cNvCxnSpPr/>
          <p:nvPr/>
        </p:nvCxnSpPr>
        <p:spPr bwMode="auto">
          <a:xfrm rot="10800000">
            <a:off x="4637943" y="5072074"/>
            <a:ext cx="1516683" cy="1588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TextBox 47"/>
          <p:cNvSpPr txBox="1"/>
          <p:nvPr/>
        </p:nvSpPr>
        <p:spPr>
          <a:xfrm>
            <a:off x="4637943" y="4795077"/>
            <a:ext cx="1582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snapshot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버전 검사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9" name="직선 화살표 연결선 11"/>
          <p:cNvCxnSpPr/>
          <p:nvPr/>
        </p:nvCxnSpPr>
        <p:spPr bwMode="auto">
          <a:xfrm rot="10800000">
            <a:off x="4637943" y="5491949"/>
            <a:ext cx="1516683" cy="1588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4637943" y="5214952"/>
            <a:ext cx="1582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갱신된 경우 다운로드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472690" y="3857628"/>
            <a:ext cx="1846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Snapshot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버전 동작 방식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 bwMode="auto">
          <a:xfrm>
            <a:off x="2000232" y="5715016"/>
            <a:ext cx="5209479" cy="357190"/>
          </a:xfrm>
          <a:prstGeom prst="roundRect">
            <a:avLst/>
          </a:prstGeom>
          <a:solidFill>
            <a:srgbClr val="FFECC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보통 버전은 한 번 다운로드 받으면 두 번 다시 다운받지 않는다</a:t>
            </a: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Snapshot</a:t>
            </a:r>
            <a:r>
              <a:rPr lang="ko-KR" altLang="en-US" dirty="0" smtClean="0"/>
              <a:t>을 이용한 의존 관리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(3/4)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Snapshot </a:t>
            </a:r>
            <a:r>
              <a:rPr lang="ko-KR" altLang="en-US" dirty="0" smtClean="0"/>
              <a:t>배포 정책 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수동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소스를 체크인 하는 개발자와 소스를 체크아웃 하여 배포하는 전담 개발자 역할을 구분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Snapshot</a:t>
            </a:r>
            <a:r>
              <a:rPr lang="ko-KR" altLang="en-US" dirty="0" smtClean="0"/>
              <a:t>이 배포되지 않아 배포본과 소스가 불일치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체크인 되지 않은 소스가 배포될 수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적합한 프로세스가 필요하며 모든 개발자가 이를 숙지해야 함</a:t>
            </a:r>
            <a:endParaRPr lang="en-US" altLang="ko-KR" dirty="0" smtClean="0"/>
          </a:p>
        </p:txBody>
      </p:sp>
      <p:sp>
        <p:nvSpPr>
          <p:cNvPr id="6" name="대각선 방향의 모서리가 둥근 사각형 5"/>
          <p:cNvSpPr/>
          <p:nvPr/>
        </p:nvSpPr>
        <p:spPr bwMode="auto">
          <a:xfrm>
            <a:off x="1142976" y="3429000"/>
            <a:ext cx="7055877" cy="2714644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8347" y="5009391"/>
            <a:ext cx="51874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736461" y="5509457"/>
            <a:ext cx="791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개발자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B</a:t>
            </a:r>
          </a:p>
        </p:txBody>
      </p:sp>
      <p:sp>
        <p:nvSpPr>
          <p:cNvPr id="9" name="직사각형 8"/>
          <p:cNvSpPr/>
          <p:nvPr/>
        </p:nvSpPr>
        <p:spPr bwMode="auto">
          <a:xfrm>
            <a:off x="3912573" y="4929198"/>
            <a:ext cx="857256" cy="5715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저장소</a:t>
            </a:r>
          </a:p>
        </p:txBody>
      </p:sp>
      <p:cxnSp>
        <p:nvCxnSpPr>
          <p:cNvPr id="12" name="직선 화살표 연결선 11"/>
          <p:cNvCxnSpPr>
            <a:endCxn id="9" idx="1"/>
          </p:cNvCxnSpPr>
          <p:nvPr/>
        </p:nvCxnSpPr>
        <p:spPr bwMode="auto">
          <a:xfrm>
            <a:off x="2593718" y="5214950"/>
            <a:ext cx="1318855" cy="1588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5231428" y="4295011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업데이트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6513" y="4643448"/>
            <a:ext cx="51874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088683" y="5143514"/>
            <a:ext cx="92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배포 전담자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7" name="직선 화살표 연결선 11"/>
          <p:cNvCxnSpPr>
            <a:stCxn id="15" idx="0"/>
            <a:endCxn id="15" idx="3"/>
          </p:cNvCxnSpPr>
          <p:nvPr/>
        </p:nvCxnSpPr>
        <p:spPr bwMode="auto">
          <a:xfrm rot="16200000" flipH="1">
            <a:off x="6535077" y="4654256"/>
            <a:ext cx="280988" cy="259373"/>
          </a:xfrm>
          <a:prstGeom prst="curvedConnector4">
            <a:avLst>
              <a:gd name="adj1" fmla="val -81356"/>
              <a:gd name="adj2" fmla="val 181356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7077825" y="4429134"/>
            <a:ext cx="593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빌드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화살표 연결선 11"/>
          <p:cNvCxnSpPr>
            <a:endCxn id="26" idx="3"/>
          </p:cNvCxnSpPr>
          <p:nvPr/>
        </p:nvCxnSpPr>
        <p:spPr bwMode="auto">
          <a:xfrm rot="10800000">
            <a:off x="4769828" y="4429132"/>
            <a:ext cx="1384798" cy="357190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직선 화살표 연결선 11"/>
          <p:cNvCxnSpPr>
            <a:endCxn id="9" idx="3"/>
          </p:cNvCxnSpPr>
          <p:nvPr/>
        </p:nvCxnSpPr>
        <p:spPr bwMode="auto">
          <a:xfrm rot="10800000" flipV="1">
            <a:off x="4769828" y="4929198"/>
            <a:ext cx="1384798" cy="285752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1472690" y="3429002"/>
            <a:ext cx="1846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Snapshot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배포정책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3912573" y="4143380"/>
            <a:ext cx="857256" cy="5715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SCM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8347" y="4071944"/>
            <a:ext cx="51874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27"/>
          <p:cNvSpPr txBox="1"/>
          <p:nvPr/>
        </p:nvSpPr>
        <p:spPr>
          <a:xfrm>
            <a:off x="1736461" y="4572010"/>
            <a:ext cx="791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개발자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A</a:t>
            </a:r>
          </a:p>
        </p:txBody>
      </p:sp>
      <p:cxnSp>
        <p:nvCxnSpPr>
          <p:cNvPr id="29" name="직선 화살표 연결선 28"/>
          <p:cNvCxnSpPr>
            <a:endCxn id="26" idx="1"/>
          </p:cNvCxnSpPr>
          <p:nvPr/>
        </p:nvCxnSpPr>
        <p:spPr bwMode="auto">
          <a:xfrm>
            <a:off x="2593718" y="4429132"/>
            <a:ext cx="1318855" cy="1588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2923431" y="4080697"/>
            <a:ext cx="725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커밋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57488" y="4929200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다운로드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231428" y="5072076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deploy</a:t>
            </a:r>
          </a:p>
        </p:txBody>
      </p:sp>
      <p:pic>
        <p:nvPicPr>
          <p:cNvPr id="2050" name="Picture 2" descr="C:\Documents and Settings\stan\Local Settings\Temporary Internet Files\Content.IE5\OP2XTR1S\MCj0156393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1883" y="4786324"/>
            <a:ext cx="640963" cy="454685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Snapshot</a:t>
            </a:r>
            <a:r>
              <a:rPr lang="ko-KR" altLang="en-US" dirty="0" smtClean="0"/>
              <a:t>을 이용한 의존 관리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(4/4)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Snapshot </a:t>
            </a:r>
            <a:r>
              <a:rPr lang="ko-KR" altLang="en-US" dirty="0" smtClean="0"/>
              <a:t>배포 정책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자동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지속적인 통합</a:t>
            </a:r>
            <a:r>
              <a:rPr lang="en-US" altLang="ko-KR" dirty="0" smtClean="0"/>
              <a:t> (Continuous Integration)</a:t>
            </a:r>
            <a:r>
              <a:rPr lang="ko-KR" altLang="en-US" dirty="0" smtClean="0"/>
              <a:t> 서버를 이용한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snapshot </a:t>
            </a:r>
            <a:r>
              <a:rPr lang="ko-KR" altLang="en-US" dirty="0" smtClean="0"/>
              <a:t>배포 자동화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주기적으로 </a:t>
            </a:r>
            <a:r>
              <a:rPr lang="en-US" altLang="ko-KR" dirty="0" smtClean="0"/>
              <a:t>SCM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update</a:t>
            </a:r>
            <a:r>
              <a:rPr lang="ko-KR" altLang="en-US" dirty="0" smtClean="0"/>
              <a:t>하여 변경 사항이 있을 경우 </a:t>
            </a:r>
            <a:r>
              <a:rPr lang="en-US" altLang="ko-KR" dirty="0" smtClean="0"/>
              <a:t>snapshot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일일 빌드</a:t>
            </a:r>
            <a:r>
              <a:rPr lang="en-US" altLang="ko-KR" dirty="0" smtClean="0"/>
              <a:t>, 1</a:t>
            </a:r>
            <a:r>
              <a:rPr lang="ko-KR" altLang="en-US" dirty="0" smtClean="0"/>
              <a:t>시간 마다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시간 마다</a:t>
            </a:r>
            <a:r>
              <a:rPr lang="en-US" altLang="ko-KR" dirty="0" smtClean="0"/>
              <a:t>, ...</a:t>
            </a:r>
          </a:p>
        </p:txBody>
      </p:sp>
      <p:sp>
        <p:nvSpPr>
          <p:cNvPr id="30" name="대각선 방향의 모서리가 둥근 사각형 29"/>
          <p:cNvSpPr/>
          <p:nvPr/>
        </p:nvSpPr>
        <p:spPr bwMode="auto">
          <a:xfrm>
            <a:off x="1142976" y="3429000"/>
            <a:ext cx="7055877" cy="2714644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8347" y="5009391"/>
            <a:ext cx="51874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TextBox 31"/>
          <p:cNvSpPr txBox="1"/>
          <p:nvPr/>
        </p:nvSpPr>
        <p:spPr>
          <a:xfrm>
            <a:off x="1736461" y="5509457"/>
            <a:ext cx="791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개발자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B</a:t>
            </a:r>
          </a:p>
        </p:txBody>
      </p:sp>
      <p:sp>
        <p:nvSpPr>
          <p:cNvPr id="33" name="직사각형 32"/>
          <p:cNvSpPr/>
          <p:nvPr/>
        </p:nvSpPr>
        <p:spPr bwMode="auto">
          <a:xfrm>
            <a:off x="3912573" y="4929198"/>
            <a:ext cx="857256" cy="5715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저장소</a:t>
            </a:r>
          </a:p>
        </p:txBody>
      </p:sp>
      <p:cxnSp>
        <p:nvCxnSpPr>
          <p:cNvPr id="34" name="직선 화살표 연결선 33"/>
          <p:cNvCxnSpPr>
            <a:endCxn id="33" idx="1"/>
          </p:cNvCxnSpPr>
          <p:nvPr/>
        </p:nvCxnSpPr>
        <p:spPr bwMode="auto">
          <a:xfrm>
            <a:off x="2593718" y="5214950"/>
            <a:ext cx="1318855" cy="1588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5231428" y="4295011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업데이트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8" name="직선 화살표 연결선 11"/>
          <p:cNvCxnSpPr>
            <a:stCxn id="93" idx="0"/>
            <a:endCxn id="93" idx="3"/>
          </p:cNvCxnSpPr>
          <p:nvPr/>
        </p:nvCxnSpPr>
        <p:spPr bwMode="auto">
          <a:xfrm rot="16200000" flipH="1">
            <a:off x="6382678" y="4426386"/>
            <a:ext cx="500066" cy="362686"/>
          </a:xfrm>
          <a:prstGeom prst="curvedConnector4">
            <a:avLst>
              <a:gd name="adj1" fmla="val -45714"/>
              <a:gd name="adj2" fmla="val 158181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7011882" y="4286256"/>
            <a:ext cx="593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빌드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테스트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0" name="직선 화살표 연결선 11"/>
          <p:cNvCxnSpPr>
            <a:endCxn id="43" idx="3"/>
          </p:cNvCxnSpPr>
          <p:nvPr/>
        </p:nvCxnSpPr>
        <p:spPr bwMode="auto">
          <a:xfrm rot="10800000">
            <a:off x="4769828" y="4429132"/>
            <a:ext cx="1384798" cy="357190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직선 화살표 연결선 11"/>
          <p:cNvCxnSpPr>
            <a:endCxn id="33" idx="3"/>
          </p:cNvCxnSpPr>
          <p:nvPr/>
        </p:nvCxnSpPr>
        <p:spPr bwMode="auto">
          <a:xfrm rot="10800000" flipV="1">
            <a:off x="4769828" y="4929198"/>
            <a:ext cx="1384798" cy="285752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1472690" y="3429002"/>
            <a:ext cx="1846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Snapshot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배포정책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43" name="직사각형 42"/>
          <p:cNvSpPr/>
          <p:nvPr/>
        </p:nvSpPr>
        <p:spPr bwMode="auto">
          <a:xfrm>
            <a:off x="3912573" y="4143380"/>
            <a:ext cx="857256" cy="5715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SCM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8347" y="4071944"/>
            <a:ext cx="51874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TextBox 44"/>
          <p:cNvSpPr txBox="1"/>
          <p:nvPr/>
        </p:nvSpPr>
        <p:spPr>
          <a:xfrm>
            <a:off x="1736461" y="4572010"/>
            <a:ext cx="791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개발자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A</a:t>
            </a:r>
          </a:p>
        </p:txBody>
      </p:sp>
      <p:cxnSp>
        <p:nvCxnSpPr>
          <p:cNvPr id="46" name="직선 화살표 연결선 45"/>
          <p:cNvCxnSpPr>
            <a:endCxn id="43" idx="1"/>
          </p:cNvCxnSpPr>
          <p:nvPr/>
        </p:nvCxnSpPr>
        <p:spPr bwMode="auto">
          <a:xfrm>
            <a:off x="2593718" y="4429132"/>
            <a:ext cx="1318855" cy="1588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3" name="직사각형 92"/>
          <p:cNvSpPr/>
          <p:nvPr/>
        </p:nvSpPr>
        <p:spPr bwMode="auto">
          <a:xfrm>
            <a:off x="6088685" y="4357694"/>
            <a:ext cx="725370" cy="1000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923431" y="4080697"/>
            <a:ext cx="725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커밋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857488" y="4929200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다운로드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231428" y="5072076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deploy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54627" y="5143514"/>
            <a:ext cx="725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CI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서버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구름 모양 설명선 95"/>
          <p:cNvSpPr/>
          <p:nvPr/>
        </p:nvSpPr>
        <p:spPr bwMode="auto">
          <a:xfrm>
            <a:off x="3846630" y="5572142"/>
            <a:ext cx="1955545" cy="500065"/>
          </a:xfrm>
          <a:prstGeom prst="cloudCallout">
            <a:avLst>
              <a:gd name="adj1" fmla="val 40832"/>
              <a:gd name="adj2" fmla="val -98931"/>
            </a:avLst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>
              <a:buFont typeface="Wingdings" pitchFamily="2" charset="2"/>
              <a:buNone/>
            </a:pP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하루 또는 수시간 마다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7" name="직선 화살표 연결선 11"/>
          <p:cNvCxnSpPr>
            <a:stCxn id="93" idx="0"/>
            <a:endCxn id="44" idx="0"/>
          </p:cNvCxnSpPr>
          <p:nvPr/>
        </p:nvCxnSpPr>
        <p:spPr bwMode="auto">
          <a:xfrm rot="16200000" flipV="1">
            <a:off x="4146669" y="2052993"/>
            <a:ext cx="285752" cy="4323649"/>
          </a:xfrm>
          <a:prstGeom prst="curvedConnector3">
            <a:avLst>
              <a:gd name="adj1" fmla="val 179999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  <p:pic>
        <p:nvPicPr>
          <p:cNvPr id="3075" name="Picture 3" descr="C:\Documents and Settings\stan\My Documents\My Pictures\server1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0569" y="4429134"/>
            <a:ext cx="539262" cy="746125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01" name="TextBox 100"/>
          <p:cNvSpPr txBox="1"/>
          <p:nvPr/>
        </p:nvSpPr>
        <p:spPr>
          <a:xfrm>
            <a:off x="3582858" y="3571878"/>
            <a:ext cx="1384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빌드 실패 시 통지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표준 프로젝트 </a:t>
            </a:r>
            <a:r>
              <a:rPr lang="en-US" altLang="ko-KR" dirty="0" smtClean="0"/>
              <a:t>Archetype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Archetype</a:t>
            </a:r>
          </a:p>
          <a:p>
            <a:pPr lvl="1"/>
            <a:r>
              <a:rPr lang="ko-KR" altLang="en-US" dirty="0" smtClean="0"/>
              <a:t>프로젝트 템플릿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 구조를 미리 정의하여 재사용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새로운 프로젝트를 올바른 표준 구조에 맞춰 빠르게 시작할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프로젝트 구조를 일관성 있게 유지할 수 있음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Maven</a:t>
            </a:r>
            <a:r>
              <a:rPr lang="ko-KR" altLang="en-US" dirty="0" smtClean="0"/>
              <a:t>은 일반적인 구조의 기본 </a:t>
            </a:r>
            <a:r>
              <a:rPr lang="en-US" altLang="ko-KR" dirty="0" smtClean="0"/>
              <a:t>Archetype</a:t>
            </a:r>
            <a:r>
              <a:rPr lang="ko-KR" altLang="en-US" dirty="0" smtClean="0"/>
              <a:t>들을 제공함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조직에 맞는 </a:t>
            </a:r>
            <a:r>
              <a:rPr lang="en-US" altLang="ko-KR" dirty="0" smtClean="0"/>
              <a:t>Archetype</a:t>
            </a:r>
            <a:r>
              <a:rPr lang="ko-KR" altLang="en-US" dirty="0" smtClean="0"/>
              <a:t>을 정의하고 배포할 수 있음</a:t>
            </a:r>
            <a:endParaRPr lang="en-US" altLang="ko-KR" dirty="0" smtClean="0"/>
          </a:p>
          <a:p>
            <a:r>
              <a:rPr lang="ko-KR" altLang="en-US" dirty="0" smtClean="0"/>
              <a:t>새로운 </a:t>
            </a:r>
            <a:r>
              <a:rPr lang="en-US" altLang="ko-KR" dirty="0" smtClean="0"/>
              <a:t>Archetype </a:t>
            </a:r>
            <a:r>
              <a:rPr lang="ko-KR" altLang="en-US" dirty="0" smtClean="0"/>
              <a:t>생성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기존에 있는 프로젝트를 이용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mvn archetype:create-from-project</a:t>
            </a:r>
          </a:p>
          <a:p>
            <a:pPr lvl="1"/>
            <a:r>
              <a:rPr lang="ko-KR" altLang="en-US" dirty="0" smtClean="0"/>
              <a:t>직접</a:t>
            </a:r>
            <a:r>
              <a:rPr lang="en-US" altLang="ko-KR" dirty="0" smtClean="0"/>
              <a:t>...</a:t>
            </a:r>
          </a:p>
        </p:txBody>
      </p:sp>
      <p:sp>
        <p:nvSpPr>
          <p:cNvPr id="5" name="대각선 방향의 모서리가 둥근 사각형 4"/>
          <p:cNvSpPr/>
          <p:nvPr/>
        </p:nvSpPr>
        <p:spPr bwMode="auto">
          <a:xfrm>
            <a:off x="5165485" y="3786190"/>
            <a:ext cx="3297138" cy="1928826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5231428" y="4000504"/>
            <a:ext cx="857256" cy="150019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저장소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37253" y="5214952"/>
            <a:ext cx="593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개발자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82169" y="4500572"/>
            <a:ext cx="9231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템플릿으로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프로젝트 생성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" name="Picture 2" descr="C:\Documents and Settings\stan\Local Settings\Temporary Internet Files\Content.IE5\OP2XTR1S\MCj0156393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71312" y="4714886"/>
            <a:ext cx="640963" cy="454685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7" name="모서리가 둥근 직사각형 26"/>
          <p:cNvSpPr/>
          <p:nvPr/>
        </p:nvSpPr>
        <p:spPr bwMode="auto">
          <a:xfrm>
            <a:off x="5693027" y="4286256"/>
            <a:ext cx="857256" cy="357190"/>
          </a:xfrm>
          <a:prstGeom prst="roundRect">
            <a:avLst/>
          </a:prstGeom>
          <a:solidFill>
            <a:srgbClr val="FFECC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템플릿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A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5693027" y="4714884"/>
            <a:ext cx="857256" cy="357190"/>
          </a:xfrm>
          <a:prstGeom prst="roundRect">
            <a:avLst/>
          </a:prstGeom>
          <a:solidFill>
            <a:srgbClr val="FFECC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템플릿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B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5693027" y="5143512"/>
            <a:ext cx="857256" cy="357190"/>
          </a:xfrm>
          <a:prstGeom prst="roundRect">
            <a:avLst/>
          </a:prstGeom>
          <a:solidFill>
            <a:srgbClr val="FFECC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템플릿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C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 bwMode="auto">
          <a:xfrm rot="10800000">
            <a:off x="6616226" y="5000636"/>
            <a:ext cx="857256" cy="1588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릴리즈 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소프트웨어 릴리즈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지루하고 에러를 유발하기 쉽고 어려움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수동으로 하기 위해서는 완벽한 작업 순서를 정의해야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더 나쁜 것은 릴리즈는 긴 개발기간 마지막 단계에 있어 모두 하기 싫어함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뭔가 작업이 누락되거나 생략하기 쉬움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SCM tag, checkout, </a:t>
            </a:r>
            <a:r>
              <a:rPr lang="ko-KR" altLang="en-US" dirty="0" smtClean="0"/>
              <a:t>프로젝트간 의존 버전 맞추기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자동화 필요</a:t>
            </a:r>
            <a:endParaRPr lang="en-US" altLang="ko-KR" dirty="0" smtClean="0"/>
          </a:p>
          <a:p>
            <a:r>
              <a:rPr lang="en-US" altLang="ko-KR" dirty="0" smtClean="0"/>
              <a:t>Maven release </a:t>
            </a:r>
            <a:r>
              <a:rPr lang="ko-KR" altLang="en-US" dirty="0" smtClean="0"/>
              <a:t>플러그인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준비 </a:t>
            </a:r>
            <a:r>
              <a:rPr lang="en-US" altLang="ko-KR" dirty="0" smtClean="0"/>
              <a:t>(prepare)</a:t>
            </a:r>
          </a:p>
          <a:p>
            <a:pPr lvl="2"/>
            <a:r>
              <a:rPr lang="ko-KR" altLang="en-US" dirty="0" smtClean="0"/>
              <a:t>프로젝트 의존관계에서 </a:t>
            </a:r>
            <a:r>
              <a:rPr lang="en-US" altLang="ko-KR" dirty="0" smtClean="0"/>
              <a:t>snapshot </a:t>
            </a:r>
            <a:r>
              <a:rPr lang="ko-KR" altLang="en-US" dirty="0" smtClean="0"/>
              <a:t>버전 검사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snapshot </a:t>
            </a:r>
            <a:r>
              <a:rPr lang="ko-KR" altLang="en-US" dirty="0" smtClean="0"/>
              <a:t>버전 조정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다음 개발 버전 결정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SCM clean checkout &amp; build &amp; test</a:t>
            </a:r>
          </a:p>
          <a:p>
            <a:pPr lvl="2"/>
            <a:r>
              <a:rPr lang="en-US" altLang="ko-KR" dirty="0" smtClean="0"/>
              <a:t>SCM </a:t>
            </a:r>
            <a:r>
              <a:rPr lang="ko-KR" altLang="en-US" dirty="0" smtClean="0"/>
              <a:t>릴리즈 태깅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수행 </a:t>
            </a:r>
            <a:r>
              <a:rPr lang="en-US" altLang="ko-KR" dirty="0" smtClean="0"/>
              <a:t>(perform)</a:t>
            </a:r>
          </a:p>
          <a:p>
            <a:pPr lvl="2"/>
            <a:r>
              <a:rPr lang="ko-KR" altLang="en-US" dirty="0" smtClean="0"/>
              <a:t>릴리즈 태그에서 </a:t>
            </a:r>
            <a:r>
              <a:rPr lang="en-US" altLang="ko-KR" dirty="0" smtClean="0"/>
              <a:t>clean chekout </a:t>
            </a:r>
          </a:p>
          <a:p>
            <a:pPr lvl="2"/>
            <a:r>
              <a:rPr lang="ko-KR" altLang="en-US" dirty="0" smtClean="0"/>
              <a:t>릴리즈 버전 </a:t>
            </a:r>
            <a:r>
              <a:rPr lang="en-US" altLang="ko-KR" dirty="0" smtClean="0"/>
              <a:t>Build &amp; test &amp; deploy</a:t>
            </a:r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 bwMode="auto">
          <a:xfrm>
            <a:off x="2000232" y="3143248"/>
            <a:ext cx="1846398" cy="1214446"/>
          </a:xfrm>
          <a:prstGeom prst="rect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Maven Repository (1/3)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Maven Repository </a:t>
            </a:r>
            <a:r>
              <a:rPr lang="ko-KR" altLang="en-US" dirty="0" smtClean="0"/>
              <a:t>역할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JAR, POM </a:t>
            </a:r>
            <a:r>
              <a:rPr lang="ko-KR" altLang="en-US" dirty="0" smtClean="0"/>
              <a:t>같은 산출물을 저장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JAR, POM </a:t>
            </a:r>
            <a:r>
              <a:rPr lang="ko-KR" altLang="en-US" dirty="0" smtClean="0"/>
              <a:t>버전 관리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JAR, POM </a:t>
            </a:r>
            <a:r>
              <a:rPr lang="ko-KR" altLang="en-US" dirty="0" smtClean="0"/>
              <a:t>배포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0518" y="3429000"/>
            <a:ext cx="51874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직사각형 33"/>
          <p:cNvSpPr/>
          <p:nvPr/>
        </p:nvSpPr>
        <p:spPr bwMode="auto">
          <a:xfrm>
            <a:off x="2527775" y="3429000"/>
            <a:ext cx="857256" cy="5715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Local</a:t>
            </a:r>
          </a:p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Repository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6" name="직선 연결선 45"/>
          <p:cNvCxnSpPr/>
          <p:nvPr/>
        </p:nvCxnSpPr>
        <p:spPr bwMode="auto">
          <a:xfrm rot="5400000">
            <a:off x="2874483" y="4500064"/>
            <a:ext cx="3001189" cy="1811"/>
          </a:xfrm>
          <a:prstGeom prst="line">
            <a:avLst/>
          </a:prstGeom>
          <a:ln w="38100">
            <a:solidFill>
              <a:schemeClr val="tx2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 bwMode="auto">
          <a:xfrm>
            <a:off x="2000232" y="4643446"/>
            <a:ext cx="1846398" cy="1214446"/>
          </a:xfrm>
          <a:prstGeom prst="rect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0518" y="4929200"/>
            <a:ext cx="51874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5" name="직사각형 54"/>
          <p:cNvSpPr/>
          <p:nvPr/>
        </p:nvSpPr>
        <p:spPr bwMode="auto">
          <a:xfrm>
            <a:off x="2527775" y="4929198"/>
            <a:ext cx="857256" cy="5715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Local</a:t>
            </a:r>
          </a:p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Repository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5165484" y="3786190"/>
            <a:ext cx="1846398" cy="1214446"/>
          </a:xfrm>
          <a:prstGeom prst="rect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35772" y="4071944"/>
            <a:ext cx="51874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8" name="직사각형 57"/>
          <p:cNvSpPr/>
          <p:nvPr/>
        </p:nvSpPr>
        <p:spPr bwMode="auto">
          <a:xfrm>
            <a:off x="5693027" y="4071942"/>
            <a:ext cx="857256" cy="5715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Remote</a:t>
            </a:r>
            <a:endParaRPr kumimoji="1" lang="en-US" alt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Repository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0" name="직선 연결선 59"/>
          <p:cNvCxnSpPr>
            <a:stCxn id="40" idx="3"/>
            <a:endCxn id="57" idx="0"/>
          </p:cNvCxnSpPr>
          <p:nvPr/>
        </p:nvCxnSpPr>
        <p:spPr bwMode="auto">
          <a:xfrm>
            <a:off x="3846630" y="3750473"/>
            <a:ext cx="1248515" cy="321471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63" name="직선 연결선 59"/>
          <p:cNvCxnSpPr>
            <a:stCxn id="57" idx="2"/>
            <a:endCxn id="53" idx="3"/>
          </p:cNvCxnSpPr>
          <p:nvPr/>
        </p:nvCxnSpPr>
        <p:spPr bwMode="auto">
          <a:xfrm rot="5400000">
            <a:off x="4162511" y="4318036"/>
            <a:ext cx="616752" cy="1248515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6" name="TextBox 65"/>
          <p:cNvSpPr txBox="1"/>
          <p:nvPr/>
        </p:nvSpPr>
        <p:spPr>
          <a:xfrm>
            <a:off x="4440114" y="3500438"/>
            <a:ext cx="593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b="1" i="1" dirty="0" smtClean="0"/>
              <a:t>배포</a:t>
            </a:r>
            <a:endParaRPr lang="en-US" altLang="ko-KR" sz="1000" b="1" i="1" dirty="0" smtClean="0"/>
          </a:p>
        </p:txBody>
      </p:sp>
      <p:sp>
        <p:nvSpPr>
          <p:cNvPr id="67" name="TextBox 66"/>
          <p:cNvSpPr txBox="1"/>
          <p:nvPr/>
        </p:nvSpPr>
        <p:spPr>
          <a:xfrm>
            <a:off x="4440115" y="5072076"/>
            <a:ext cx="659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b="1" i="1" dirty="0" smtClean="0"/>
              <a:t>다운로드</a:t>
            </a:r>
            <a:endParaRPr lang="en-US" altLang="ko-KR" sz="1000" b="1" i="1" dirty="0" smtClean="0"/>
          </a:p>
        </p:txBody>
      </p:sp>
      <p:sp>
        <p:nvSpPr>
          <p:cNvPr id="68" name="TextBox 67"/>
          <p:cNvSpPr txBox="1"/>
          <p:nvPr/>
        </p:nvSpPr>
        <p:spPr>
          <a:xfrm>
            <a:off x="1670518" y="3929068"/>
            <a:ext cx="593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b="1" dirty="0" smtClean="0"/>
              <a:t>개발자</a:t>
            </a:r>
            <a:endParaRPr lang="en-US" altLang="ko-KR" sz="1000" b="1" dirty="0" smtClean="0"/>
          </a:p>
        </p:txBody>
      </p:sp>
      <p:sp>
        <p:nvSpPr>
          <p:cNvPr id="69" name="TextBox 68"/>
          <p:cNvSpPr txBox="1"/>
          <p:nvPr/>
        </p:nvSpPr>
        <p:spPr>
          <a:xfrm>
            <a:off x="1670518" y="5429266"/>
            <a:ext cx="593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b="1" dirty="0" smtClean="0"/>
              <a:t>개발자</a:t>
            </a:r>
            <a:endParaRPr lang="en-US" altLang="ko-KR" sz="1000" b="1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 bwMode="auto">
          <a:xfrm>
            <a:off x="549492" y="3000372"/>
            <a:ext cx="3692795" cy="3143272"/>
          </a:xfrm>
          <a:prstGeom prst="rect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Maven Repository (2/3)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별도 내부 </a:t>
            </a:r>
            <a:r>
              <a:rPr lang="en-US" altLang="ko-KR" dirty="0" smtClean="0"/>
              <a:t>Repository</a:t>
            </a:r>
            <a:r>
              <a:rPr lang="ko-KR" altLang="en-US" dirty="0" smtClean="0"/>
              <a:t>의 장점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라이브러리 중앙관리로 버전 충돌 가능성 감소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개발자에게 단일 중앙 </a:t>
            </a:r>
            <a:r>
              <a:rPr lang="en-US" altLang="ko-KR" dirty="0" smtClean="0"/>
              <a:t>Repository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공용 라이브러리 캐시가 가능해 빌드가 빨라짐 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3262" y="3325656"/>
            <a:ext cx="51874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813262" y="3825723"/>
            <a:ext cx="593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b="1" dirty="0" smtClean="0"/>
              <a:t>개발자</a:t>
            </a:r>
            <a:endParaRPr lang="en-US" altLang="ko-KR" sz="1000" b="1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3262" y="4254351"/>
            <a:ext cx="51874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813262" y="4754417"/>
            <a:ext cx="593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b="1" dirty="0" smtClean="0"/>
              <a:t>개발자</a:t>
            </a:r>
            <a:endParaRPr lang="en-US" altLang="ko-KR" sz="1000" b="1" dirty="0" smtClean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3262" y="5183045"/>
            <a:ext cx="51874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813262" y="5683111"/>
            <a:ext cx="593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b="1" dirty="0" smtClean="0"/>
              <a:t>개발자</a:t>
            </a:r>
            <a:endParaRPr lang="en-US" altLang="ko-KR" sz="1000" b="1" dirty="0" smtClean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19088" y="3643316"/>
            <a:ext cx="51874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121259" y="4143382"/>
            <a:ext cx="9231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공용</a:t>
            </a:r>
            <a:r>
              <a:rPr lang="en-US" altLang="ko-KR" sz="1000" b="1" dirty="0" smtClean="0"/>
              <a:t> Repo.1</a:t>
            </a:r>
          </a:p>
        </p:txBody>
      </p:sp>
      <p:cxnSp>
        <p:nvCxnSpPr>
          <p:cNvPr id="13" name="직선 연결선 12"/>
          <p:cNvCxnSpPr/>
          <p:nvPr/>
        </p:nvCxnSpPr>
        <p:spPr bwMode="auto">
          <a:xfrm rot="5400000">
            <a:off x="1021177" y="4571104"/>
            <a:ext cx="3143269" cy="1811"/>
          </a:xfrm>
          <a:prstGeom prst="line">
            <a:avLst/>
          </a:prstGeom>
          <a:ln w="38100">
            <a:solidFill>
              <a:schemeClr val="tx2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59"/>
          <p:cNvCxnSpPr>
            <a:stCxn id="5" idx="3"/>
            <a:endCxn id="11" idx="1"/>
          </p:cNvCxnSpPr>
          <p:nvPr/>
        </p:nvCxnSpPr>
        <p:spPr bwMode="auto">
          <a:xfrm>
            <a:off x="1332009" y="3606643"/>
            <a:ext cx="1987079" cy="317659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직선 연결선 59"/>
          <p:cNvCxnSpPr>
            <a:stCxn id="7" idx="3"/>
            <a:endCxn id="11" idx="1"/>
          </p:cNvCxnSpPr>
          <p:nvPr/>
        </p:nvCxnSpPr>
        <p:spPr bwMode="auto">
          <a:xfrm flipV="1">
            <a:off x="1332009" y="3924304"/>
            <a:ext cx="1987079" cy="611035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1274862" y="3000374"/>
            <a:ext cx="725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Intranet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55317" y="3000374"/>
            <a:ext cx="725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Internet</a:t>
            </a:r>
          </a:p>
        </p:txBody>
      </p:sp>
      <p:cxnSp>
        <p:nvCxnSpPr>
          <p:cNvPr id="24" name="직선 연결선 59"/>
          <p:cNvCxnSpPr>
            <a:stCxn id="9" idx="3"/>
            <a:endCxn id="11" idx="1"/>
          </p:cNvCxnSpPr>
          <p:nvPr/>
        </p:nvCxnSpPr>
        <p:spPr bwMode="auto">
          <a:xfrm flipV="1">
            <a:off x="1332009" y="3924302"/>
            <a:ext cx="1987079" cy="1539729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319088" y="4643448"/>
            <a:ext cx="51874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TextBox 30"/>
          <p:cNvSpPr txBox="1"/>
          <p:nvPr/>
        </p:nvSpPr>
        <p:spPr>
          <a:xfrm>
            <a:off x="3121259" y="5143514"/>
            <a:ext cx="9231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>
                    <a:lumMod val="65000"/>
                  </a:schemeClr>
                </a:solidFill>
              </a:rPr>
              <a:t>공용</a:t>
            </a:r>
            <a:r>
              <a:rPr lang="en-US" altLang="ko-KR" sz="1000" b="1" dirty="0" smtClean="0">
                <a:solidFill>
                  <a:schemeClr val="bg1">
                    <a:lumMod val="65000"/>
                  </a:schemeClr>
                </a:solidFill>
              </a:rPr>
              <a:t> Repo.2</a:t>
            </a:r>
          </a:p>
        </p:txBody>
      </p:sp>
      <p:cxnSp>
        <p:nvCxnSpPr>
          <p:cNvPr id="32" name="직선 연결선 59"/>
          <p:cNvCxnSpPr>
            <a:stCxn id="5" idx="3"/>
            <a:endCxn id="30" idx="1"/>
          </p:cNvCxnSpPr>
          <p:nvPr/>
        </p:nvCxnSpPr>
        <p:spPr bwMode="auto">
          <a:xfrm>
            <a:off x="1332009" y="3606645"/>
            <a:ext cx="1987079" cy="1317791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35" name="직선 연결선 59"/>
          <p:cNvCxnSpPr>
            <a:stCxn id="7" idx="3"/>
            <a:endCxn id="30" idx="1"/>
          </p:cNvCxnSpPr>
          <p:nvPr/>
        </p:nvCxnSpPr>
        <p:spPr bwMode="auto">
          <a:xfrm>
            <a:off x="1332009" y="4535339"/>
            <a:ext cx="1987079" cy="389097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39" name="직선 연결선 59"/>
          <p:cNvCxnSpPr>
            <a:stCxn id="9" idx="3"/>
            <a:endCxn id="30" idx="1"/>
          </p:cNvCxnSpPr>
          <p:nvPr/>
        </p:nvCxnSpPr>
        <p:spPr bwMode="auto">
          <a:xfrm flipV="1">
            <a:off x="1332009" y="4924436"/>
            <a:ext cx="1987079" cy="539597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arrow" w="med" len="med"/>
          </a:ln>
          <a:effectLst/>
        </p:spPr>
      </p:cxnSp>
      <p:sp>
        <p:nvSpPr>
          <p:cNvPr id="42" name="직사각형 41"/>
          <p:cNvSpPr/>
          <p:nvPr/>
        </p:nvSpPr>
        <p:spPr bwMode="auto">
          <a:xfrm>
            <a:off x="4835772" y="3000372"/>
            <a:ext cx="3692795" cy="3143272"/>
          </a:xfrm>
          <a:prstGeom prst="rect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99542" y="3325656"/>
            <a:ext cx="51874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" name="TextBox 43"/>
          <p:cNvSpPr txBox="1"/>
          <p:nvPr/>
        </p:nvSpPr>
        <p:spPr>
          <a:xfrm>
            <a:off x="5099542" y="3825723"/>
            <a:ext cx="593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b="1" dirty="0" smtClean="0"/>
              <a:t>개발자</a:t>
            </a:r>
            <a:endParaRPr lang="en-US" altLang="ko-KR" sz="1000" b="1" dirty="0" smtClean="0"/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99542" y="4254351"/>
            <a:ext cx="51874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TextBox 45"/>
          <p:cNvSpPr txBox="1"/>
          <p:nvPr/>
        </p:nvSpPr>
        <p:spPr>
          <a:xfrm>
            <a:off x="5099542" y="4754417"/>
            <a:ext cx="593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b="1" dirty="0" smtClean="0"/>
              <a:t>개발자</a:t>
            </a:r>
            <a:endParaRPr lang="en-US" altLang="ko-KR" sz="1000" b="1" dirty="0" smtClean="0"/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99542" y="5183045"/>
            <a:ext cx="51874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" name="TextBox 47"/>
          <p:cNvSpPr txBox="1"/>
          <p:nvPr/>
        </p:nvSpPr>
        <p:spPr>
          <a:xfrm>
            <a:off x="5099542" y="5683111"/>
            <a:ext cx="593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b="1" dirty="0" smtClean="0"/>
              <a:t>개발자</a:t>
            </a:r>
            <a:endParaRPr lang="en-US" altLang="ko-KR" sz="1000" b="1" dirty="0" smtClean="0"/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05368" y="3643316"/>
            <a:ext cx="51874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" name="TextBox 49"/>
          <p:cNvSpPr txBox="1"/>
          <p:nvPr/>
        </p:nvSpPr>
        <p:spPr>
          <a:xfrm>
            <a:off x="7407539" y="4143382"/>
            <a:ext cx="9231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공용</a:t>
            </a:r>
            <a:r>
              <a:rPr lang="en-US" altLang="ko-KR" sz="1000" b="1" dirty="0" smtClean="0"/>
              <a:t> Repo.1</a:t>
            </a:r>
          </a:p>
        </p:txBody>
      </p:sp>
      <p:cxnSp>
        <p:nvCxnSpPr>
          <p:cNvPr id="51" name="직선 연결선 50"/>
          <p:cNvCxnSpPr/>
          <p:nvPr/>
        </p:nvCxnSpPr>
        <p:spPr bwMode="auto">
          <a:xfrm rot="5400000">
            <a:off x="5307457" y="4571104"/>
            <a:ext cx="3143269" cy="1811"/>
          </a:xfrm>
          <a:prstGeom prst="line">
            <a:avLst/>
          </a:prstGeom>
          <a:ln w="38100">
            <a:solidFill>
              <a:schemeClr val="tx2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561142" y="3000374"/>
            <a:ext cx="725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Intranet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341597" y="3000374"/>
            <a:ext cx="725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Internet</a:t>
            </a: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605368" y="4643448"/>
            <a:ext cx="51874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8" name="TextBox 57"/>
          <p:cNvSpPr txBox="1"/>
          <p:nvPr/>
        </p:nvSpPr>
        <p:spPr>
          <a:xfrm>
            <a:off x="7407539" y="5143514"/>
            <a:ext cx="9231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>
                    <a:lumMod val="65000"/>
                  </a:schemeClr>
                </a:solidFill>
              </a:rPr>
              <a:t>공용</a:t>
            </a:r>
            <a:r>
              <a:rPr lang="en-US" altLang="ko-KR" sz="1000" b="1" dirty="0" smtClean="0">
                <a:solidFill>
                  <a:schemeClr val="bg1">
                    <a:lumMod val="65000"/>
                  </a:schemeClr>
                </a:solidFill>
              </a:rPr>
              <a:t> Repo.2</a:t>
            </a:r>
          </a:p>
        </p:txBody>
      </p:sp>
      <p:cxnSp>
        <p:nvCxnSpPr>
          <p:cNvPr id="64" name="직선 연결선 59"/>
          <p:cNvCxnSpPr>
            <a:stCxn id="43" idx="3"/>
            <a:endCxn id="70" idx="1"/>
          </p:cNvCxnSpPr>
          <p:nvPr/>
        </p:nvCxnSpPr>
        <p:spPr bwMode="auto">
          <a:xfrm>
            <a:off x="5618289" y="3606643"/>
            <a:ext cx="602281" cy="928694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67" name="직선 연결선 59"/>
          <p:cNvCxnSpPr>
            <a:stCxn id="45" idx="3"/>
            <a:endCxn id="70" idx="1"/>
          </p:cNvCxnSpPr>
          <p:nvPr/>
        </p:nvCxnSpPr>
        <p:spPr bwMode="auto">
          <a:xfrm>
            <a:off x="5618289" y="4535337"/>
            <a:ext cx="602281" cy="1588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20570" y="4254351"/>
            <a:ext cx="51874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" name="TextBox 70"/>
          <p:cNvSpPr txBox="1"/>
          <p:nvPr/>
        </p:nvSpPr>
        <p:spPr>
          <a:xfrm>
            <a:off x="6154627" y="4754417"/>
            <a:ext cx="725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내부</a:t>
            </a:r>
            <a:r>
              <a:rPr lang="en-US" altLang="ko-KR" sz="1000" b="1" dirty="0" smtClean="0"/>
              <a:t>Repo.</a:t>
            </a:r>
          </a:p>
        </p:txBody>
      </p:sp>
      <p:cxnSp>
        <p:nvCxnSpPr>
          <p:cNvPr id="74" name="직선 연결선 59"/>
          <p:cNvCxnSpPr>
            <a:stCxn id="47" idx="3"/>
            <a:endCxn id="70" idx="1"/>
          </p:cNvCxnSpPr>
          <p:nvPr/>
        </p:nvCxnSpPr>
        <p:spPr bwMode="auto">
          <a:xfrm flipV="1">
            <a:off x="5618289" y="4535337"/>
            <a:ext cx="602281" cy="928694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7" name="직선 연결선 59"/>
          <p:cNvCxnSpPr>
            <a:stCxn id="70" idx="3"/>
            <a:endCxn id="49" idx="1"/>
          </p:cNvCxnSpPr>
          <p:nvPr/>
        </p:nvCxnSpPr>
        <p:spPr bwMode="auto">
          <a:xfrm flipV="1">
            <a:off x="6739316" y="3924304"/>
            <a:ext cx="866052" cy="611035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80" name="직선 연결선 59"/>
          <p:cNvCxnSpPr>
            <a:stCxn id="70" idx="3"/>
            <a:endCxn id="57" idx="1"/>
          </p:cNvCxnSpPr>
          <p:nvPr/>
        </p:nvCxnSpPr>
        <p:spPr bwMode="auto">
          <a:xfrm>
            <a:off x="6739316" y="4535339"/>
            <a:ext cx="866052" cy="389097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arrow" w="med" len="med"/>
          </a:ln>
          <a:effectLst/>
        </p:spPr>
      </p:cxnSp>
      <p:sp>
        <p:nvSpPr>
          <p:cNvPr id="83" name="원통 82"/>
          <p:cNvSpPr/>
          <p:nvPr/>
        </p:nvSpPr>
        <p:spPr bwMode="auto">
          <a:xfrm>
            <a:off x="6220570" y="5000636"/>
            <a:ext cx="527542" cy="500066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Repo</a:t>
            </a:r>
            <a:r>
              <a:rPr kumimoji="1" lang="en-US" altLang="ko-KR" sz="1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&amp;</a:t>
            </a:r>
          </a:p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Cache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Maven Repository (3/3)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현존하는 다양한 </a:t>
            </a:r>
            <a:r>
              <a:rPr lang="en-US" altLang="ko-KR" dirty="0" smtClean="0"/>
              <a:t>Maven Repository</a:t>
            </a:r>
            <a:r>
              <a:rPr lang="ko-KR" altLang="en-US" dirty="0" smtClean="0"/>
              <a:t>를 비교 분석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면에서 </a:t>
            </a:r>
            <a:r>
              <a:rPr lang="en-US" altLang="ko-KR" dirty="0" smtClean="0"/>
              <a:t>Artifactory</a:t>
            </a:r>
            <a:r>
              <a:rPr lang="ko-KR" altLang="en-US" dirty="0" smtClean="0"/>
              <a:t>가 우수함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49491" y="2000241"/>
          <a:ext cx="7649360" cy="3679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4226"/>
                <a:gridCol w="1318855"/>
                <a:gridCol w="1450741"/>
                <a:gridCol w="1318855"/>
                <a:gridCol w="1516683"/>
              </a:tblGrid>
              <a:tr h="3571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표준 </a:t>
                      </a:r>
                      <a:r>
                        <a:rPr lang="en-US" altLang="ko-KR" sz="1200" dirty="0" smtClean="0"/>
                        <a:t>Maven Repository</a:t>
                      </a:r>
                      <a:endParaRPr lang="ko-KR" altLang="en-US" sz="12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Dead simple Maven Prox</a:t>
                      </a:r>
                      <a:endParaRPr lang="ko-KR" altLang="en-US" sz="12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Proximity</a:t>
                      </a:r>
                      <a:endParaRPr lang="ko-KR" altLang="en-US" sz="12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Artifactory</a:t>
                      </a:r>
                      <a:endParaRPr lang="ko-KR" altLang="en-US" sz="1200" dirty="0"/>
                    </a:p>
                  </a:txBody>
                  <a:tcPr marL="84406" marR="84406" anchor="ctr"/>
                </a:tc>
              </a:tr>
              <a:tr h="37121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Admin tools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baseline="0" dirty="0" smtClean="0"/>
                        <a:t>NO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baseline="0" dirty="0" smtClean="0"/>
                        <a:t>Basic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baseline="0" dirty="0" smtClean="0"/>
                        <a:t>Yes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baseline="0" dirty="0" smtClean="0"/>
                        <a:t>Yes</a:t>
                      </a:r>
                    </a:p>
                  </a:txBody>
                  <a:tcPr marL="84406" marR="84406" anchor="ctr"/>
                </a:tc>
              </a:tr>
              <a:tr h="37121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Repository browser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dirty="0" smtClean="0"/>
                        <a:t>Basic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dirty="0" smtClean="0"/>
                        <a:t>No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dirty="0" smtClean="0"/>
                        <a:t>Yes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dirty="0" smtClean="0"/>
                        <a:t>Yes</a:t>
                      </a:r>
                    </a:p>
                  </a:txBody>
                  <a:tcPr marL="84406" marR="84406" anchor="ctr"/>
                </a:tc>
              </a:tr>
              <a:tr h="37121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Deployable in standard web server (e.g. Tomcat or Jetty)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000" dirty="0" smtClean="0"/>
                        <a:t>Yes, but not configurable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dirty="0" smtClean="0"/>
                        <a:t>No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dirty="0" smtClean="0"/>
                        <a:t>Yes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000" dirty="0" smtClean="0"/>
                        <a:t>Yes (work</a:t>
                      </a:r>
                      <a:r>
                        <a:rPr lang="en-US" altLang="ko-KR" sz="1000" baseline="0" dirty="0" smtClean="0"/>
                        <a:t> in Tomcat and bundled with Jetty)</a:t>
                      </a:r>
                      <a:endParaRPr lang="en-US" altLang="ko-KR" sz="1000" dirty="0" smtClean="0"/>
                    </a:p>
                  </a:txBody>
                  <a:tcPr marL="84406" marR="84406" anchor="ctr"/>
                </a:tc>
              </a:tr>
              <a:tr h="3712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Create, edit and delete sub repositories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dirty="0" smtClean="0"/>
                        <a:t>Yes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dirty="0" smtClean="0"/>
                        <a:t>Yes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dirty="0" smtClean="0"/>
                        <a:t>Yes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dirty="0" smtClean="0"/>
                        <a:t>Yes</a:t>
                      </a:r>
                    </a:p>
                  </a:txBody>
                  <a:tcPr marL="84406" marR="84406" anchor="ctr"/>
                </a:tc>
              </a:tr>
              <a:tr h="37121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Bulk import/export artefacts 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dirty="0" smtClean="0"/>
                        <a:t>No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dirty="0" smtClean="0"/>
                        <a:t>No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dirty="0" smtClean="0"/>
                        <a:t>No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dirty="0" smtClean="0"/>
                        <a:t>Yes</a:t>
                      </a:r>
                    </a:p>
                  </a:txBody>
                  <a:tcPr marL="84406" marR="84406" anchor="ctr"/>
                </a:tc>
              </a:tr>
              <a:tr h="37121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Easy to setup and use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dirty="0" smtClean="0"/>
                        <a:t>Yes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dirty="0" smtClean="0"/>
                        <a:t>No, build from source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dirty="0" smtClean="0"/>
                        <a:t>Yes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dirty="0" smtClean="0"/>
                        <a:t>Yes (Ajax web UI)</a:t>
                      </a:r>
                    </a:p>
                  </a:txBody>
                  <a:tcPr marL="84406" marR="84406" anchor="ctr"/>
                </a:tc>
              </a:tr>
              <a:tr h="37121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Backup</a:t>
                      </a:r>
                      <a:r>
                        <a:rPr lang="en-US" altLang="ko-KR" sz="1000" baseline="0" dirty="0" smtClean="0"/>
                        <a:t> facility</a:t>
                      </a:r>
                      <a:endParaRPr lang="en-US" altLang="ko-KR" sz="1000" dirty="0" smtClean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dirty="0" smtClean="0"/>
                        <a:t>No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dirty="0" smtClean="0"/>
                        <a:t>No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dirty="0" smtClean="0"/>
                        <a:t>No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000" dirty="0" smtClean="0"/>
                        <a:t>Yes (using Java quartz</a:t>
                      </a:r>
                      <a:r>
                        <a:rPr lang="en-US" altLang="ko-KR" sz="1000" baseline="0" dirty="0" smtClean="0"/>
                        <a:t> API and ‘cron’ expression)</a:t>
                      </a:r>
                      <a:endParaRPr lang="en-US" altLang="ko-KR" sz="1000" dirty="0" smtClean="0"/>
                    </a:p>
                  </a:txBody>
                  <a:tcPr marL="84406" marR="84406" anchor="ctr"/>
                </a:tc>
              </a:tr>
              <a:tr h="37121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Issue</a:t>
                      </a:r>
                      <a:r>
                        <a:rPr lang="en-US" altLang="ko-KR" sz="1000" baseline="0" dirty="0" smtClean="0"/>
                        <a:t> tracker, forums and other sources of information</a:t>
                      </a:r>
                      <a:endParaRPr lang="en-US" altLang="ko-KR" sz="1000" dirty="0" smtClean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dirty="0" smtClean="0"/>
                        <a:t>Jira, IRC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dirty="0" smtClean="0"/>
                        <a:t>No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000" dirty="0" smtClean="0"/>
                        <a:t>Wiki and issues tracker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Jira issue tracker. Good documentation on site</a:t>
                      </a:r>
                      <a:endParaRPr lang="en-US" altLang="ko-KR" sz="1000" dirty="0" smtClean="0"/>
                    </a:p>
                  </a:txBody>
                  <a:tcPr marL="84406" marR="84406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64004" y="5715018"/>
            <a:ext cx="5868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i="1" dirty="0" smtClean="0"/>
              <a:t>참조</a:t>
            </a:r>
            <a:r>
              <a:rPr lang="en-US" altLang="ko-KR" sz="1000" b="1" i="1" dirty="0" smtClean="0"/>
              <a:t>: http://www.theserverside.com/tt/articles/article.tss?l=SettingUpMavenRepository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2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페어 프로그래밍 </a:t>
            </a:r>
            <a:r>
              <a:rPr lang="en-US" altLang="ko-KR" smtClean="0">
                <a:latin typeface="Times New Roman"/>
              </a:rPr>
              <a:t>–</a:t>
            </a:r>
            <a:r>
              <a:rPr lang="en-US" altLang="ko-KR" smtClean="0"/>
              <a:t> </a:t>
            </a:r>
            <a:r>
              <a:rPr lang="ko-KR" altLang="en-US"/>
              <a:t>실행을 통한 경험</a:t>
            </a:r>
          </a:p>
        </p:txBody>
      </p:sp>
      <p:sp>
        <p:nvSpPr>
          <p:cNvPr id="589827" name="Rectangle 1027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코드리뷰의 대안</a:t>
            </a:r>
          </a:p>
          <a:p>
            <a:r>
              <a:rPr lang="ko-KR" altLang="en-US"/>
              <a:t>도움요청와 시간 협상</a:t>
            </a:r>
          </a:p>
          <a:p>
            <a:r>
              <a:rPr lang="ko-KR" altLang="en-US"/>
              <a:t>작업 담당자 </a:t>
            </a:r>
            <a:r>
              <a:rPr lang="en-US" altLang="ko-KR"/>
              <a:t>(Task owner) </a:t>
            </a:r>
            <a:r>
              <a:rPr lang="ko-KR" altLang="en-US"/>
              <a:t>지정</a:t>
            </a:r>
          </a:p>
          <a:p>
            <a:r>
              <a:rPr lang="ko-KR" altLang="en-US"/>
              <a:t>주 작업자와 보조 작업자의 역할 교대</a:t>
            </a:r>
          </a:p>
          <a:p>
            <a:r>
              <a:rPr lang="ko-KR" altLang="en-US"/>
              <a:t>보조 작업자 변경</a:t>
            </a:r>
          </a:p>
          <a:p>
            <a:r>
              <a:rPr lang="ko-KR" altLang="en-US"/>
              <a:t>단체 소유 </a:t>
            </a:r>
            <a:r>
              <a:rPr lang="en-US" altLang="ko-KR"/>
              <a:t>(collective ownership)</a:t>
            </a:r>
          </a:p>
          <a:p>
            <a:r>
              <a:rPr lang="ko-KR" altLang="en-US"/>
              <a:t>의사소통 및 팀웍</a:t>
            </a:r>
          </a:p>
          <a:p>
            <a:r>
              <a:rPr lang="ko-KR" altLang="en-US"/>
              <a:t>싱글 개발자 처리</a:t>
            </a:r>
          </a:p>
        </p:txBody>
      </p:sp>
      <p:sp>
        <p:nvSpPr>
          <p:cNvPr id="589829" name="Text Box 1029"/>
          <p:cNvSpPr txBox="1">
            <a:spLocks noChangeArrowheads="1"/>
          </p:cNvSpPr>
          <p:nvPr/>
        </p:nvSpPr>
        <p:spPr bwMode="auto">
          <a:xfrm>
            <a:off x="6553200" y="3992565"/>
            <a:ext cx="19812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Let’s do it togather !</a:t>
            </a:r>
          </a:p>
        </p:txBody>
      </p:sp>
      <p:pic>
        <p:nvPicPr>
          <p:cNvPr id="589830" name="Picture 1030" descr="C:\Documents and Settings\tsong\Application Data\Microsoft\Media Catalog\Downloaded Clips\cl1\pe03877_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77724" y="2925765"/>
            <a:ext cx="1359785" cy="1100137"/>
          </a:xfrm>
          <a:prstGeom prst="rect">
            <a:avLst/>
          </a:prstGeom>
          <a:noFill/>
        </p:spPr>
      </p:pic>
      <p:sp>
        <p:nvSpPr>
          <p:cNvPr id="589831" name="AutoShape 1031"/>
          <p:cNvSpPr>
            <a:spLocks noChangeArrowheads="1"/>
          </p:cNvSpPr>
          <p:nvPr/>
        </p:nvSpPr>
        <p:spPr bwMode="auto">
          <a:xfrm>
            <a:off x="6629400" y="2362200"/>
            <a:ext cx="2057400" cy="304800"/>
          </a:xfrm>
          <a:prstGeom prst="wedgeRoundRectCallout">
            <a:avLst>
              <a:gd name="adj1" fmla="val 12421"/>
              <a:gd name="adj2" fmla="val 134375"/>
              <a:gd name="adj3" fmla="val 16667"/>
            </a:avLst>
          </a:prstGeom>
          <a:noFill/>
          <a:ln w="9525">
            <a:solidFill>
              <a:srgbClr val="666699"/>
            </a:solidFill>
            <a:miter lim="800000"/>
            <a:headEnd/>
            <a:tailEnd/>
          </a:ln>
          <a:effectLst/>
        </p:spPr>
        <p:txBody>
          <a:bodyPr anchor="b"/>
          <a:lstStyle/>
          <a:p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I’m </a:t>
            </a: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a </a:t>
            </a: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owner of this task.</a:t>
            </a:r>
          </a:p>
        </p:txBody>
      </p:sp>
    </p:spTree>
  </p:cSld>
  <p:clrMapOvr>
    <a:masterClrMapping/>
  </p:clrMapOvr>
  <p:transition spd="med">
    <p:fade/>
  </p:transition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Artifactory </a:t>
            </a:r>
            <a:r>
              <a:rPr lang="ko-KR" altLang="en-US" dirty="0" smtClean="0"/>
              <a:t>설치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(1/5)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Requirement</a:t>
            </a:r>
          </a:p>
          <a:p>
            <a:pPr lvl="1"/>
            <a:r>
              <a:rPr lang="en-US" altLang="ko-KR" dirty="0" smtClean="0"/>
              <a:t>JDK 1.5 </a:t>
            </a:r>
            <a:r>
              <a:rPr lang="ko-KR" altLang="en-US" dirty="0" smtClean="0"/>
              <a:t>이상</a:t>
            </a:r>
            <a:r>
              <a:rPr lang="en-US" altLang="ko-KR" dirty="0" smtClean="0"/>
              <a:t>, 300MB </a:t>
            </a:r>
            <a:r>
              <a:rPr lang="ko-KR" altLang="en-US" dirty="0" smtClean="0"/>
              <a:t>이상의 </a:t>
            </a:r>
            <a:r>
              <a:rPr lang="en-US" altLang="ko-KR" dirty="0" smtClean="0"/>
              <a:t>Java heap </a:t>
            </a:r>
            <a:r>
              <a:rPr lang="ko-KR" altLang="en-US" dirty="0" smtClean="0"/>
              <a:t>확보 권고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OS: Any OS</a:t>
            </a:r>
          </a:p>
          <a:p>
            <a:pPr lvl="1"/>
            <a:r>
              <a:rPr lang="en-US" altLang="ko-KR" dirty="0" smtClean="0"/>
              <a:t>Browser: IE 7, Firefox 2.0</a:t>
            </a:r>
          </a:p>
          <a:p>
            <a:pPr lvl="1"/>
            <a:r>
              <a:rPr lang="en-US" altLang="ko-KR" dirty="0" smtClean="0"/>
              <a:t>Tomcat 6 : </a:t>
            </a:r>
            <a:r>
              <a:rPr lang="ko-KR" altLang="en-US" dirty="0" smtClean="0"/>
              <a:t>선택사항</a:t>
            </a:r>
            <a:endParaRPr lang="en-US" altLang="ko-KR" dirty="0" smtClean="0"/>
          </a:p>
          <a:p>
            <a:r>
              <a:rPr lang="en-US" altLang="ko-KR" dirty="0" smtClean="0"/>
              <a:t>Artifactory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http://www.jfrog.org/sites/artifactory/1.2/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auto">
          <a:xfrm>
            <a:off x="6748112" y="1357298"/>
            <a:ext cx="1780455" cy="1285884"/>
          </a:xfrm>
          <a:prstGeom prst="rect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Artifactory </a:t>
            </a:r>
            <a:r>
              <a:rPr lang="ko-KR" altLang="en-US" dirty="0" smtClean="0"/>
              <a:t>설치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(2/5)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기본 설치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Download </a:t>
            </a:r>
            <a:r>
              <a:rPr lang="ko-KR" altLang="en-US" dirty="0" smtClean="0"/>
              <a:t>후 </a:t>
            </a:r>
            <a:r>
              <a:rPr lang="en-US" altLang="ko-KR" dirty="0" smtClean="0"/>
              <a:t>Zip</a:t>
            </a:r>
            <a:r>
              <a:rPr lang="ko-KR" altLang="en-US" dirty="0" smtClean="0"/>
              <a:t>파일을 설치할 디렉토리에 푼다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bin </a:t>
            </a:r>
            <a:r>
              <a:rPr lang="ko-KR" altLang="en-US" dirty="0" smtClean="0"/>
              <a:t>디렉터리의 </a:t>
            </a:r>
            <a:r>
              <a:rPr lang="en-US" altLang="ko-KR" dirty="0" smtClean="0"/>
              <a:t>artifactory.bat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http://localhost:8081/artifactory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접속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초기 로그인 계정은 </a:t>
            </a:r>
            <a:r>
              <a:rPr lang="en-US" altLang="ko-KR" dirty="0" smtClean="0"/>
              <a:t>admin / password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79998" y="1500176"/>
            <a:ext cx="1538654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143768" y="2714622"/>
            <a:ext cx="9891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b="1" dirty="0" smtClean="0"/>
              <a:t>디렉터리 구조</a:t>
            </a:r>
            <a:endParaRPr lang="en-US" altLang="ko-KR" sz="1000" b="1" dirty="0" smtClean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32118" y="3067065"/>
            <a:ext cx="4595009" cy="3505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Artifactory </a:t>
            </a:r>
            <a:r>
              <a:rPr lang="ko-KR" altLang="en-US" dirty="0" smtClean="0"/>
              <a:t>설치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(3/5)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Tomcat</a:t>
            </a:r>
            <a:r>
              <a:rPr lang="ko-KR" altLang="en-US" dirty="0" smtClean="0"/>
              <a:t>이나 다른 </a:t>
            </a:r>
            <a:r>
              <a:rPr lang="en-US" altLang="ko-KR" dirty="0" smtClean="0"/>
              <a:t>Servlet </a:t>
            </a:r>
            <a:r>
              <a:rPr lang="ko-KR" altLang="en-US" dirty="0" smtClean="0"/>
              <a:t>컨테이너에 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배포본 </a:t>
            </a:r>
            <a:r>
              <a:rPr lang="en-US" altLang="ko-KR" dirty="0" smtClean="0"/>
              <a:t>webapps\artifactory.war</a:t>
            </a:r>
            <a:r>
              <a:rPr lang="ko-KR" altLang="en-US" dirty="0" smtClean="0"/>
              <a:t>를 설치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Servlet </a:t>
            </a:r>
            <a:r>
              <a:rPr lang="ko-KR" altLang="en-US" dirty="0" smtClean="0"/>
              <a:t>컨테이너 </a:t>
            </a:r>
            <a:r>
              <a:rPr lang="en-US" altLang="ko-KR" dirty="0" smtClean="0"/>
              <a:t>start shell</a:t>
            </a:r>
            <a:r>
              <a:rPr lang="ko-KR" altLang="en-US" dirty="0" smtClean="0"/>
              <a:t>이나 명령어에 다음 옵션 추가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-Dartifactory.home=$ARTIFACTORY_HOME</a:t>
            </a:r>
          </a:p>
          <a:p>
            <a:pPr lvl="1"/>
            <a:r>
              <a:rPr lang="en-US" altLang="ko-KR" dirty="0" smtClean="0"/>
              <a:t>Servlet </a:t>
            </a:r>
            <a:r>
              <a:rPr lang="ko-KR" altLang="en-US" dirty="0" smtClean="0"/>
              <a:t>컨테이너 실행</a:t>
            </a:r>
            <a:endParaRPr lang="en-US" altLang="ko-KR" dirty="0" smtClean="0"/>
          </a:p>
          <a:p>
            <a:r>
              <a:rPr lang="en-US" altLang="ko-KR" dirty="0" smtClean="0"/>
              <a:t>Configuration</a:t>
            </a:r>
          </a:p>
          <a:p>
            <a:pPr lvl="1"/>
            <a:r>
              <a:rPr lang="en-US" altLang="ko-KR" dirty="0" smtClean="0"/>
              <a:t>$ARTIFACTORY_HOME/etc/artifactory.config.xml</a:t>
            </a:r>
          </a:p>
          <a:p>
            <a:pPr lvl="1"/>
            <a:r>
              <a:rPr lang="en-US" altLang="ko-KR" dirty="0" smtClean="0"/>
              <a:t>$ARTIFACTORY_HOME/etc/log4j.properties</a:t>
            </a:r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Artifactory </a:t>
            </a:r>
            <a:r>
              <a:rPr lang="ko-KR" altLang="en-US" dirty="0" smtClean="0"/>
              <a:t>설치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(4/5)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개발자 계정 등록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Artifactory</a:t>
            </a:r>
            <a:r>
              <a:rPr lang="ko-KR" altLang="en-US" dirty="0" smtClean="0"/>
              <a:t>를 사용하기 위해서는 계정이 필요함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dev / password)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3" y="1997849"/>
            <a:ext cx="5671078" cy="4358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타원 5"/>
          <p:cNvSpPr/>
          <p:nvPr/>
        </p:nvSpPr>
        <p:spPr bwMode="auto">
          <a:xfrm>
            <a:off x="2264003" y="4572008"/>
            <a:ext cx="791313" cy="214314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4374172" y="5500702"/>
            <a:ext cx="857256" cy="214314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Artifactory </a:t>
            </a:r>
            <a:r>
              <a:rPr lang="ko-KR" altLang="en-US" dirty="0" smtClean="0"/>
              <a:t>설치 </a:t>
            </a:r>
            <a:r>
              <a:rPr lang="en-US" altLang="ko-KR" dirty="0" smtClean="0"/>
              <a:t>(5/5)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접근권한 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권한 설정 대상 등록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Any repository, Any path)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등록된 대상에 대한 접근계정 권한 설정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Deployer, Reader)</a:t>
            </a:r>
          </a:p>
          <a:p>
            <a:pPr lvl="2"/>
            <a:r>
              <a:rPr lang="en-US" altLang="ko-KR" dirty="0" smtClean="0"/>
              <a:t>Deployer : Artifactory</a:t>
            </a:r>
            <a:r>
              <a:rPr lang="ko-KR" altLang="en-US" dirty="0" smtClean="0"/>
              <a:t>에 배포</a:t>
            </a:r>
            <a:r>
              <a:rPr lang="en-US" altLang="ko-KR" dirty="0" smtClean="0"/>
              <a:t>(</a:t>
            </a:r>
            <a:r>
              <a:rPr lang="ko-KR" altLang="en-US" dirty="0" smtClean="0"/>
              <a:t>등록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가능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읽기 가능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Reader: Artifactory </a:t>
            </a:r>
            <a:r>
              <a:rPr lang="ko-KR" altLang="en-US" dirty="0" smtClean="0"/>
              <a:t>읽기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라이브러리 다운로드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만 가능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9338" y="2981340"/>
            <a:ext cx="4133022" cy="316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타원 5"/>
          <p:cNvSpPr/>
          <p:nvPr/>
        </p:nvSpPr>
        <p:spPr bwMode="auto">
          <a:xfrm>
            <a:off x="601224" y="4981604"/>
            <a:ext cx="791313" cy="214314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9676" y="2981342"/>
            <a:ext cx="4102662" cy="3143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타원 7"/>
          <p:cNvSpPr/>
          <p:nvPr/>
        </p:nvSpPr>
        <p:spPr bwMode="auto">
          <a:xfrm>
            <a:off x="5956798" y="4267224"/>
            <a:ext cx="791313" cy="214314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타원 8"/>
          <p:cNvSpPr/>
          <p:nvPr/>
        </p:nvSpPr>
        <p:spPr bwMode="auto">
          <a:xfrm>
            <a:off x="6879997" y="4624414"/>
            <a:ext cx="1450741" cy="428628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33333"/>
                </a:solidFill>
              </a:rPr>
              <a:t>5.4 SCM </a:t>
            </a:r>
            <a:r>
              <a:rPr lang="en-US" altLang="ko-KR" sz="1600" i="1" dirty="0" smtClean="0">
                <a:solidFill>
                  <a:srgbClr val="333333"/>
                </a:solidFill>
              </a:rPr>
              <a:t>Software Configuration Management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SCM </a:t>
            </a:r>
            <a:r>
              <a:rPr lang="ko-KR" altLang="en-US" dirty="0" smtClean="0"/>
              <a:t>개요</a:t>
            </a:r>
          </a:p>
          <a:p>
            <a:r>
              <a:rPr lang="en-US" altLang="ko-KR" dirty="0" smtClean="0"/>
              <a:t>SCM </a:t>
            </a:r>
            <a:r>
              <a:rPr lang="ko-KR" altLang="en-US" dirty="0" smtClean="0"/>
              <a:t>활용</a:t>
            </a:r>
          </a:p>
          <a:p>
            <a:r>
              <a:rPr lang="en-US" altLang="ko-KR" dirty="0" smtClean="0"/>
              <a:t>Subversion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SCM</a:t>
            </a:r>
            <a:r>
              <a:rPr lang="ko-KR" altLang="en-US" dirty="0" smtClean="0"/>
              <a:t>이 필요한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프로젝트가 진행되면 될 수록 모든 프로젝트의 소스코드도 변함</a:t>
            </a:r>
            <a:endParaRPr lang="en-US" altLang="ko-KR" dirty="0" smtClean="0"/>
          </a:p>
          <a:p>
            <a:r>
              <a:rPr lang="ko-KR" altLang="en-US" dirty="0" smtClean="0"/>
              <a:t>프로젝트의 대부분 시간을 새로운 부분을 추가하거나 오류가 발생하는 부분을 수정하는 작업을 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리펙토링과 같은 작업을 통해 소스를 정화하고 재편성할 수 있음</a:t>
            </a:r>
            <a:endParaRPr lang="en-US" altLang="ko-KR" dirty="0" smtClean="0"/>
          </a:p>
          <a:p>
            <a:pPr lvl="0">
              <a:buClr>
                <a:srgbClr val="333333"/>
              </a:buClr>
            </a:pPr>
            <a:r>
              <a:rPr lang="en-US" altLang="ko-KR" dirty="0" smtClean="0">
                <a:solidFill>
                  <a:srgbClr val="333333"/>
                </a:solidFill>
              </a:rPr>
              <a:t>SCM </a:t>
            </a:r>
            <a:r>
              <a:rPr lang="ko-KR" altLang="en-US" dirty="0" smtClean="0">
                <a:solidFill>
                  <a:srgbClr val="333333"/>
                </a:solidFill>
              </a:rPr>
              <a:t>툴이 필요한 상황</a:t>
            </a:r>
            <a:endParaRPr lang="en-US" altLang="ko-KR" dirty="0" smtClean="0">
              <a:solidFill>
                <a:srgbClr val="333333"/>
              </a:solidFill>
            </a:endParaRPr>
          </a:p>
          <a:p>
            <a:pPr lvl="1"/>
            <a:r>
              <a:rPr lang="ko-KR" altLang="en-US" dirty="0" smtClean="0"/>
              <a:t>여러 사람이 동시에 같은 파일을 작업하고 자 할 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유용한 파일을 찾기 어려워 해당 파일에 대한 작업을 아무도 수행하지 않음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통합이 어렵고 완료 시점까지 오랜 시간이 소요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소스코드가 작업에 사용되었다면 지난 변경내역을 파악하고자 할 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특정 소스라인의 변경 시기를 파악하고 버그 존재 여부 및 제품 버전에 미치는 영향을 알고자 할 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소스에 대한 변경 목적과 변경자를 알 필요가 있을 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변경이 실수로 적용되어 삭제되어야 하지만 일부는 유지하고자 할 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다수의 제품의 버전에 버그를 수정할 필요가 있을 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이전에 변경한 내역을 누군가에 의해 제거되었을 때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SCM</a:t>
            </a:r>
            <a:r>
              <a:rPr lang="ko-KR" altLang="en-US" dirty="0" smtClean="0"/>
              <a:t> 소개 </a:t>
            </a:r>
            <a:r>
              <a:rPr lang="en-US" altLang="ko-KR" dirty="0" smtClean="0"/>
              <a:t>(1/5)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SCM</a:t>
            </a:r>
            <a:r>
              <a:rPr lang="ko-KR" altLang="en-US" dirty="0" smtClean="0"/>
              <a:t>의 간략한 의미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소프트웨어 프로젝트에서 필요한 모든 것들에 대한 여러 버전의 이력을 유지하기 위한 방안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이러한 이력은 통상 한 종류 또는 다른 종류의 파일로 관리되어지나 데이터베이스에 버전을 관리할 수도 있음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SCM </a:t>
            </a:r>
            <a:r>
              <a:rPr lang="ko-KR" altLang="en-US" dirty="0" smtClean="0"/>
              <a:t>툴은 항상 그렇지는 않지만 보통 파일 시스템과 분리된 애플리케이션</a:t>
            </a:r>
            <a:endParaRPr lang="en-US" altLang="ko-KR" dirty="0" smtClean="0"/>
          </a:p>
          <a:p>
            <a:r>
              <a:rPr lang="ko-KR" altLang="en-US" dirty="0" smtClean="0"/>
              <a:t>빌드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툴과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툴의 차이점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제품 내에 포함된 파일들의 상태를 유지하는 것이 빌드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툴의 임무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변경한 파일의 모든 버전의 이력을 유지하는 것이</a:t>
            </a:r>
            <a:r>
              <a:rPr lang="en-US" altLang="ko-KR" dirty="0" smtClean="0"/>
              <a:t> SCM </a:t>
            </a:r>
            <a:r>
              <a:rPr lang="ko-KR" altLang="en-US" dirty="0" smtClean="0"/>
              <a:t>툴의 임무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일부 빌드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툴은 제품을 빌드하기 위해 필요한 파일들을 획득하기 위해서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툴을 이용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SCM </a:t>
            </a:r>
            <a:r>
              <a:rPr lang="ko-KR" altLang="en-US" dirty="0" smtClean="0"/>
              <a:t>소개 </a:t>
            </a:r>
            <a:r>
              <a:rPr lang="en-US" altLang="ko-KR" dirty="0" smtClean="0"/>
              <a:t>(2/5)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SCM </a:t>
            </a:r>
            <a:r>
              <a:rPr lang="ko-KR" altLang="en-US" dirty="0" smtClean="0"/>
              <a:t>툴의 사용은 최후에 적용된 파일을 실수로 인해 과거의 파일로 복구가 필요할 경우 유용함</a:t>
            </a:r>
            <a:endParaRPr lang="en-US" altLang="ko-KR" dirty="0" smtClean="0"/>
          </a:p>
          <a:p>
            <a:r>
              <a:rPr lang="en-US" altLang="ko-KR" dirty="0" smtClean="0"/>
              <a:t>SCM</a:t>
            </a:r>
            <a:r>
              <a:rPr lang="ko-KR" altLang="en-US" dirty="0" smtClean="0"/>
              <a:t>의 또 다른 관점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특정 시점에 제품의 스냅샷을 검색할 수 있고 그 시점의 이전 또는 이후로 이동할 수 있는 것을 허용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시점에 프로젝트의 태그나 라벨을 작성한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후 태그가 적용되었던 때의 파일을 검색할 수 있음</a:t>
            </a:r>
            <a:endParaRPr lang="en-US" altLang="ko-KR" dirty="0" smtClean="0"/>
          </a:p>
          <a:p>
            <a:r>
              <a:rPr lang="ko-KR" altLang="en-US" dirty="0" smtClean="0"/>
              <a:t>관리 방법에 따라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툴은 변경된 파일을 다른 사람들과 공유가 가능</a:t>
            </a:r>
            <a:endParaRPr lang="en-US" altLang="ko-KR" dirty="0" smtClean="0"/>
          </a:p>
          <a:p>
            <a:r>
              <a:rPr lang="en-US" altLang="ko-KR" dirty="0" smtClean="0"/>
              <a:t>SCM </a:t>
            </a:r>
            <a:r>
              <a:rPr lang="ko-KR" altLang="en-US" dirty="0" smtClean="0"/>
              <a:t>툴은 한 파일의 두 가지 버전의 차이점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변경한 개발자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변경 시기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같은 시점에 변경된 다른 파일 등을 보여줌</a:t>
            </a:r>
            <a:endParaRPr lang="en-US" altLang="ko-KR" dirty="0" smtClean="0"/>
          </a:p>
          <a:p>
            <a:r>
              <a:rPr lang="ko-KR" altLang="en-US" dirty="0" smtClean="0"/>
              <a:t>브랜치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대부분의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툴에서는 병렬 영역내의 파일들의 버전을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일반적인 버전으로부터 나누어 파일의 두 가지 버전을 가지도록 함으로써 같은 시점에 각각의 버전으로 작업이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브랜치된 버전 사이에 변경된 파일을 합병</a:t>
            </a:r>
            <a:r>
              <a:rPr lang="en-US" altLang="ko-KR" dirty="0" smtClean="0"/>
              <a:t>(Merging)</a:t>
            </a:r>
            <a:r>
              <a:rPr lang="ko-KR" altLang="en-US" dirty="0" smtClean="0"/>
              <a:t>할 수 있는 기능을 제공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SCM </a:t>
            </a:r>
            <a:r>
              <a:rPr lang="ko-KR" altLang="en-US" dirty="0" smtClean="0"/>
              <a:t>소개 </a:t>
            </a:r>
            <a:r>
              <a:rPr lang="en-US" altLang="ko-KR" dirty="0" smtClean="0"/>
              <a:t>(3/5)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SCM</a:t>
            </a:r>
            <a:r>
              <a:rPr lang="ko-KR" altLang="en-US" dirty="0" smtClean="0"/>
              <a:t>툴 두 가지 유형 </a:t>
            </a:r>
            <a:r>
              <a:rPr lang="en-US" altLang="ko-KR" dirty="0" smtClean="0"/>
              <a:t>(Centralized Tool &amp; Distributed Tool)</a:t>
            </a:r>
          </a:p>
          <a:p>
            <a:pPr lvl="1"/>
            <a:r>
              <a:rPr lang="ko-KR" altLang="en-US" dirty="0" smtClean="0"/>
              <a:t>중앙 집중 툴은 중앙에 위치한 단일 서버에 여러 버전의 파일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분산</a:t>
            </a:r>
            <a:r>
              <a:rPr lang="en-US" altLang="ko-KR" dirty="0" smtClean="0"/>
              <a:t> </a:t>
            </a:r>
            <a:r>
              <a:rPr lang="ko-KR" altLang="en-US" dirty="0" smtClean="0"/>
              <a:t>툴은 다중 장치에 여러 버전의 파일을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분산 툴은 중앙 집중 툴과 같이 단일 위치 사용을 선택할 수 있고 중앙 집중 툴은 다중 서버에 파일을 분산할 수 있도록 지원</a:t>
            </a:r>
            <a:endParaRPr lang="en-US" altLang="ko-KR" dirty="0" smtClean="0"/>
          </a:p>
          <a:p>
            <a:r>
              <a:rPr lang="ko-KR" altLang="en-US" dirty="0" smtClean="0"/>
              <a:t>복제 </a:t>
            </a:r>
            <a:r>
              <a:rPr lang="en-US" altLang="ko-KR" dirty="0" smtClean="0"/>
              <a:t>(Replication)</a:t>
            </a:r>
          </a:p>
          <a:p>
            <a:pPr lvl="1"/>
            <a:r>
              <a:rPr lang="en-US" altLang="ko-KR" dirty="0" smtClean="0"/>
              <a:t>SCM </a:t>
            </a:r>
            <a:r>
              <a:rPr lang="ko-KR" altLang="en-US" dirty="0" smtClean="0"/>
              <a:t>툴은 많은 다른 서버로부터 파일을 읽을 수 있지만 성능 문제로 하나의 서버에 작성할 수 있도록 복제를 지원</a:t>
            </a:r>
            <a:endParaRPr lang="en-US" altLang="ko-KR" dirty="0" smtClean="0"/>
          </a:p>
          <a:p>
            <a:r>
              <a:rPr lang="en-US" altLang="ko-KR" dirty="0" smtClean="0"/>
              <a:t>SCM </a:t>
            </a:r>
            <a:r>
              <a:rPr lang="ko-KR" altLang="en-US" dirty="0" smtClean="0"/>
              <a:t>툴의 모드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잠금</a:t>
            </a:r>
            <a:r>
              <a:rPr lang="en-US" altLang="ko-KR" dirty="0" smtClean="0"/>
              <a:t>(Locking) </a:t>
            </a:r>
            <a:r>
              <a:rPr lang="ko-KR" altLang="en-US" dirty="0" smtClean="0"/>
              <a:t>또는 연속성</a:t>
            </a:r>
            <a:r>
              <a:rPr lang="en-US" altLang="ko-KR" dirty="0" smtClean="0"/>
              <a:t>(Serial) </a:t>
            </a:r>
            <a:r>
              <a:rPr lang="ko-KR" altLang="en-US" dirty="0" smtClean="0"/>
              <a:t>모드는 파일을 편집할 때 다른 사람이 변경하지 못하도록 제약하는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병행</a:t>
            </a:r>
            <a:r>
              <a:rPr lang="en-US" altLang="ko-KR" dirty="0" smtClean="0"/>
              <a:t>(Concurrency) </a:t>
            </a:r>
            <a:r>
              <a:rPr lang="ko-KR" altLang="en-US" dirty="0" smtClean="0"/>
              <a:t>모드는 편집하는 동일한 모든 파일에 대해 사용자가 변경할 지를 결정하는 것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97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페어 프로그래밍 </a:t>
            </a:r>
            <a:r>
              <a:rPr lang="en-US" altLang="ko-KR" smtClean="0">
                <a:latin typeface="Times New Roman"/>
              </a:rPr>
              <a:t>–</a:t>
            </a:r>
            <a:r>
              <a:rPr lang="en-US" altLang="ko-KR" smtClean="0"/>
              <a:t> </a:t>
            </a:r>
            <a:r>
              <a:rPr lang="ko-KR" altLang="en-US"/>
              <a:t>개발 환경</a:t>
            </a:r>
          </a:p>
        </p:txBody>
      </p:sp>
      <p:sp>
        <p:nvSpPr>
          <p:cNvPr id="595971" name="Rectangle 1027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모니터</a:t>
            </a:r>
            <a:r>
              <a:rPr lang="en-US" altLang="ko-KR"/>
              <a:t>/</a:t>
            </a:r>
            <a:r>
              <a:rPr lang="ko-KR" altLang="en-US"/>
              <a:t>마우스 배치</a:t>
            </a:r>
          </a:p>
          <a:p>
            <a:r>
              <a:rPr lang="ko-KR" altLang="en-US"/>
              <a:t>협소한 공간</a:t>
            </a:r>
          </a:p>
          <a:p>
            <a:r>
              <a:rPr lang="ko-KR" altLang="en-US"/>
              <a:t>고객 참여 방식</a:t>
            </a:r>
          </a:p>
        </p:txBody>
      </p:sp>
      <p:sp>
        <p:nvSpPr>
          <p:cNvPr id="39" name="Rectangle 5"/>
          <p:cNvSpPr>
            <a:spLocks noChangeArrowheads="1"/>
          </p:cNvSpPr>
          <p:nvPr/>
        </p:nvSpPr>
        <p:spPr bwMode="auto">
          <a:xfrm>
            <a:off x="3429000" y="2743200"/>
            <a:ext cx="5257800" cy="35814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none" anchor="ctr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Rectangle 6"/>
          <p:cNvSpPr>
            <a:spLocks noChangeArrowheads="1"/>
          </p:cNvSpPr>
          <p:nvPr/>
        </p:nvSpPr>
        <p:spPr bwMode="auto">
          <a:xfrm>
            <a:off x="4038600" y="2743200"/>
            <a:ext cx="1447800" cy="596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Rectangle 7"/>
          <p:cNvSpPr>
            <a:spLocks noChangeArrowheads="1"/>
          </p:cNvSpPr>
          <p:nvPr/>
        </p:nvSpPr>
        <p:spPr bwMode="auto">
          <a:xfrm rot="5400000" flipH="1">
            <a:off x="3136900" y="3632200"/>
            <a:ext cx="1193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Rectangle 8"/>
          <p:cNvSpPr>
            <a:spLocks noChangeArrowheads="1"/>
          </p:cNvSpPr>
          <p:nvPr/>
        </p:nvSpPr>
        <p:spPr bwMode="auto">
          <a:xfrm rot="5400000" flipH="1">
            <a:off x="3136900" y="4826000"/>
            <a:ext cx="1193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Rectangle 9"/>
          <p:cNvSpPr>
            <a:spLocks noChangeArrowheads="1"/>
          </p:cNvSpPr>
          <p:nvPr/>
        </p:nvSpPr>
        <p:spPr bwMode="auto">
          <a:xfrm>
            <a:off x="5486400" y="2743200"/>
            <a:ext cx="1447800" cy="596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computr2"/>
          <p:cNvSpPr>
            <a:spLocks noEditPoints="1" noChangeArrowheads="1"/>
          </p:cNvSpPr>
          <p:nvPr/>
        </p:nvSpPr>
        <p:spPr bwMode="auto">
          <a:xfrm>
            <a:off x="4572000" y="2892425"/>
            <a:ext cx="381000" cy="298450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computr2"/>
          <p:cNvSpPr>
            <a:spLocks noEditPoints="1" noChangeArrowheads="1"/>
          </p:cNvSpPr>
          <p:nvPr/>
        </p:nvSpPr>
        <p:spPr bwMode="auto">
          <a:xfrm>
            <a:off x="6096000" y="2892425"/>
            <a:ext cx="381000" cy="298450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computr2"/>
          <p:cNvSpPr>
            <a:spLocks noEditPoints="1" noChangeArrowheads="1"/>
          </p:cNvSpPr>
          <p:nvPr/>
        </p:nvSpPr>
        <p:spPr bwMode="auto">
          <a:xfrm rot="16200000">
            <a:off x="3547269" y="3747294"/>
            <a:ext cx="373063" cy="304800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computr2"/>
          <p:cNvSpPr>
            <a:spLocks noEditPoints="1" noChangeArrowheads="1"/>
          </p:cNvSpPr>
          <p:nvPr/>
        </p:nvSpPr>
        <p:spPr bwMode="auto">
          <a:xfrm rot="16200000">
            <a:off x="3547269" y="4866481"/>
            <a:ext cx="373063" cy="304800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chair"/>
          <p:cNvSpPr>
            <a:spLocks noEditPoints="1" noChangeArrowheads="1"/>
          </p:cNvSpPr>
          <p:nvPr/>
        </p:nvSpPr>
        <p:spPr bwMode="auto">
          <a:xfrm flipV="1">
            <a:off x="4343400" y="3414713"/>
            <a:ext cx="381000" cy="223838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10800 h 21600"/>
              <a:gd name="T4" fmla="*/ 10800 w 21600"/>
              <a:gd name="T5" fmla="*/ 21600 h 21600"/>
              <a:gd name="T6" fmla="*/ 0 w 21600"/>
              <a:gd name="T7" fmla="*/ 10800 h 21600"/>
              <a:gd name="T8" fmla="*/ 5400 w 21600"/>
              <a:gd name="T9" fmla="*/ 7265 h 21600"/>
              <a:gd name="T10" fmla="*/ 16200 w 21600"/>
              <a:gd name="T11" fmla="*/ 178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2960" y="3927"/>
                </a:moveTo>
                <a:lnTo>
                  <a:pt x="14760" y="3927"/>
                </a:lnTo>
                <a:cubicBezTo>
                  <a:pt x="17640" y="4713"/>
                  <a:pt x="18000" y="3535"/>
                  <a:pt x="18000" y="2356"/>
                </a:cubicBezTo>
                <a:cubicBezTo>
                  <a:pt x="18000" y="785"/>
                  <a:pt x="15840" y="0"/>
                  <a:pt x="10800" y="0"/>
                </a:cubicBezTo>
                <a:cubicBezTo>
                  <a:pt x="6120" y="0"/>
                  <a:pt x="3600" y="785"/>
                  <a:pt x="3600" y="2356"/>
                </a:cubicBezTo>
                <a:cubicBezTo>
                  <a:pt x="3600" y="3535"/>
                  <a:pt x="4320" y="4713"/>
                  <a:pt x="6840" y="3927"/>
                </a:cubicBezTo>
                <a:lnTo>
                  <a:pt x="8640" y="3927"/>
                </a:lnTo>
                <a:lnTo>
                  <a:pt x="8640" y="5891"/>
                </a:lnTo>
                <a:lnTo>
                  <a:pt x="6840" y="5891"/>
                </a:lnTo>
                <a:cubicBezTo>
                  <a:pt x="5400" y="5891"/>
                  <a:pt x="4320" y="7069"/>
                  <a:pt x="4320" y="8640"/>
                </a:cubicBezTo>
                <a:lnTo>
                  <a:pt x="4320" y="10996"/>
                </a:lnTo>
                <a:lnTo>
                  <a:pt x="2880" y="10996"/>
                </a:lnTo>
                <a:lnTo>
                  <a:pt x="2880" y="8640"/>
                </a:lnTo>
                <a:cubicBezTo>
                  <a:pt x="2880" y="7855"/>
                  <a:pt x="2520" y="7069"/>
                  <a:pt x="1440" y="7069"/>
                </a:cubicBezTo>
                <a:cubicBezTo>
                  <a:pt x="720" y="7069"/>
                  <a:pt x="0" y="7855"/>
                  <a:pt x="0" y="8640"/>
                </a:cubicBezTo>
                <a:lnTo>
                  <a:pt x="0" y="10604"/>
                </a:lnTo>
                <a:lnTo>
                  <a:pt x="0" y="17280"/>
                </a:lnTo>
                <a:cubicBezTo>
                  <a:pt x="0" y="18065"/>
                  <a:pt x="720" y="18851"/>
                  <a:pt x="1440" y="18851"/>
                </a:cubicBezTo>
                <a:cubicBezTo>
                  <a:pt x="2520" y="18851"/>
                  <a:pt x="2880" y="18065"/>
                  <a:pt x="2880" y="17280"/>
                </a:cubicBezTo>
                <a:lnTo>
                  <a:pt x="2880" y="14531"/>
                </a:lnTo>
                <a:lnTo>
                  <a:pt x="4320" y="14531"/>
                </a:lnTo>
                <a:lnTo>
                  <a:pt x="4320" y="15709"/>
                </a:lnTo>
                <a:cubicBezTo>
                  <a:pt x="4320" y="18458"/>
                  <a:pt x="6840" y="21600"/>
                  <a:pt x="10800" y="21600"/>
                </a:cubicBezTo>
                <a:cubicBezTo>
                  <a:pt x="15120" y="21600"/>
                  <a:pt x="17280" y="18458"/>
                  <a:pt x="17280" y="15709"/>
                </a:cubicBezTo>
                <a:lnTo>
                  <a:pt x="17280" y="14531"/>
                </a:lnTo>
                <a:lnTo>
                  <a:pt x="18720" y="14531"/>
                </a:lnTo>
                <a:lnTo>
                  <a:pt x="18720" y="17280"/>
                </a:lnTo>
                <a:cubicBezTo>
                  <a:pt x="18720" y="18065"/>
                  <a:pt x="19440" y="18851"/>
                  <a:pt x="20160" y="18851"/>
                </a:cubicBezTo>
                <a:cubicBezTo>
                  <a:pt x="20880" y="18851"/>
                  <a:pt x="21600" y="18065"/>
                  <a:pt x="21600" y="17280"/>
                </a:cubicBezTo>
                <a:lnTo>
                  <a:pt x="21600" y="10604"/>
                </a:lnTo>
                <a:lnTo>
                  <a:pt x="21600" y="8640"/>
                </a:lnTo>
                <a:cubicBezTo>
                  <a:pt x="21600" y="7855"/>
                  <a:pt x="20880" y="7069"/>
                  <a:pt x="20160" y="7069"/>
                </a:cubicBezTo>
                <a:cubicBezTo>
                  <a:pt x="19440" y="7069"/>
                  <a:pt x="18720" y="7855"/>
                  <a:pt x="18720" y="8640"/>
                </a:cubicBezTo>
                <a:lnTo>
                  <a:pt x="18720" y="10996"/>
                </a:lnTo>
                <a:lnTo>
                  <a:pt x="17280" y="10996"/>
                </a:lnTo>
                <a:lnTo>
                  <a:pt x="17280" y="8640"/>
                </a:lnTo>
                <a:cubicBezTo>
                  <a:pt x="17280" y="7069"/>
                  <a:pt x="16200" y="5891"/>
                  <a:pt x="14760" y="5891"/>
                </a:cubicBezTo>
                <a:lnTo>
                  <a:pt x="12960" y="5891"/>
                </a:lnTo>
                <a:close/>
                <a:moveTo>
                  <a:pt x="12960" y="3927"/>
                </a:moveTo>
                <a:moveTo>
                  <a:pt x="2880" y="10996"/>
                </a:moveTo>
                <a:moveTo>
                  <a:pt x="4320" y="10996"/>
                </a:moveTo>
                <a:lnTo>
                  <a:pt x="4320" y="14531"/>
                </a:lnTo>
                <a:moveTo>
                  <a:pt x="2880" y="14531"/>
                </a:moveTo>
                <a:lnTo>
                  <a:pt x="2880" y="10996"/>
                </a:lnTo>
                <a:moveTo>
                  <a:pt x="17280" y="10996"/>
                </a:moveTo>
                <a:moveTo>
                  <a:pt x="18720" y="10996"/>
                </a:moveTo>
                <a:lnTo>
                  <a:pt x="18720" y="14531"/>
                </a:lnTo>
                <a:moveTo>
                  <a:pt x="17280" y="14531"/>
                </a:moveTo>
                <a:lnTo>
                  <a:pt x="17280" y="10996"/>
                </a:lnTo>
                <a:moveTo>
                  <a:pt x="8640" y="3927"/>
                </a:moveTo>
                <a:lnTo>
                  <a:pt x="12960" y="3927"/>
                </a:lnTo>
                <a:moveTo>
                  <a:pt x="12960" y="5891"/>
                </a:moveTo>
                <a:lnTo>
                  <a:pt x="8640" y="5891"/>
                </a:lnTo>
              </a:path>
            </a:pathLst>
          </a:custGeom>
          <a:solidFill>
            <a:srgbClr val="CCCC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chair"/>
          <p:cNvSpPr>
            <a:spLocks noEditPoints="1" noChangeArrowheads="1"/>
          </p:cNvSpPr>
          <p:nvPr/>
        </p:nvSpPr>
        <p:spPr bwMode="auto">
          <a:xfrm flipV="1">
            <a:off x="4800600" y="3414713"/>
            <a:ext cx="381000" cy="223838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10800 h 21600"/>
              <a:gd name="T4" fmla="*/ 10800 w 21600"/>
              <a:gd name="T5" fmla="*/ 21600 h 21600"/>
              <a:gd name="T6" fmla="*/ 0 w 21600"/>
              <a:gd name="T7" fmla="*/ 10800 h 21600"/>
              <a:gd name="T8" fmla="*/ 5400 w 21600"/>
              <a:gd name="T9" fmla="*/ 7265 h 21600"/>
              <a:gd name="T10" fmla="*/ 16200 w 21600"/>
              <a:gd name="T11" fmla="*/ 178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2960" y="3927"/>
                </a:moveTo>
                <a:lnTo>
                  <a:pt x="14760" y="3927"/>
                </a:lnTo>
                <a:cubicBezTo>
                  <a:pt x="17640" y="4713"/>
                  <a:pt x="18000" y="3535"/>
                  <a:pt x="18000" y="2356"/>
                </a:cubicBezTo>
                <a:cubicBezTo>
                  <a:pt x="18000" y="785"/>
                  <a:pt x="15840" y="0"/>
                  <a:pt x="10800" y="0"/>
                </a:cubicBezTo>
                <a:cubicBezTo>
                  <a:pt x="6120" y="0"/>
                  <a:pt x="3600" y="785"/>
                  <a:pt x="3600" y="2356"/>
                </a:cubicBezTo>
                <a:cubicBezTo>
                  <a:pt x="3600" y="3535"/>
                  <a:pt x="4320" y="4713"/>
                  <a:pt x="6840" y="3927"/>
                </a:cubicBezTo>
                <a:lnTo>
                  <a:pt x="8640" y="3927"/>
                </a:lnTo>
                <a:lnTo>
                  <a:pt x="8640" y="5891"/>
                </a:lnTo>
                <a:lnTo>
                  <a:pt x="6840" y="5891"/>
                </a:lnTo>
                <a:cubicBezTo>
                  <a:pt x="5400" y="5891"/>
                  <a:pt x="4320" y="7069"/>
                  <a:pt x="4320" y="8640"/>
                </a:cubicBezTo>
                <a:lnTo>
                  <a:pt x="4320" y="10996"/>
                </a:lnTo>
                <a:lnTo>
                  <a:pt x="2880" y="10996"/>
                </a:lnTo>
                <a:lnTo>
                  <a:pt x="2880" y="8640"/>
                </a:lnTo>
                <a:cubicBezTo>
                  <a:pt x="2880" y="7855"/>
                  <a:pt x="2520" y="7069"/>
                  <a:pt x="1440" y="7069"/>
                </a:cubicBezTo>
                <a:cubicBezTo>
                  <a:pt x="720" y="7069"/>
                  <a:pt x="0" y="7855"/>
                  <a:pt x="0" y="8640"/>
                </a:cubicBezTo>
                <a:lnTo>
                  <a:pt x="0" y="10604"/>
                </a:lnTo>
                <a:lnTo>
                  <a:pt x="0" y="17280"/>
                </a:lnTo>
                <a:cubicBezTo>
                  <a:pt x="0" y="18065"/>
                  <a:pt x="720" y="18851"/>
                  <a:pt x="1440" y="18851"/>
                </a:cubicBezTo>
                <a:cubicBezTo>
                  <a:pt x="2520" y="18851"/>
                  <a:pt x="2880" y="18065"/>
                  <a:pt x="2880" y="17280"/>
                </a:cubicBezTo>
                <a:lnTo>
                  <a:pt x="2880" y="14531"/>
                </a:lnTo>
                <a:lnTo>
                  <a:pt x="4320" y="14531"/>
                </a:lnTo>
                <a:lnTo>
                  <a:pt x="4320" y="15709"/>
                </a:lnTo>
                <a:cubicBezTo>
                  <a:pt x="4320" y="18458"/>
                  <a:pt x="6840" y="21600"/>
                  <a:pt x="10800" y="21600"/>
                </a:cubicBezTo>
                <a:cubicBezTo>
                  <a:pt x="15120" y="21600"/>
                  <a:pt x="17280" y="18458"/>
                  <a:pt x="17280" y="15709"/>
                </a:cubicBezTo>
                <a:lnTo>
                  <a:pt x="17280" y="14531"/>
                </a:lnTo>
                <a:lnTo>
                  <a:pt x="18720" y="14531"/>
                </a:lnTo>
                <a:lnTo>
                  <a:pt x="18720" y="17280"/>
                </a:lnTo>
                <a:cubicBezTo>
                  <a:pt x="18720" y="18065"/>
                  <a:pt x="19440" y="18851"/>
                  <a:pt x="20160" y="18851"/>
                </a:cubicBezTo>
                <a:cubicBezTo>
                  <a:pt x="20880" y="18851"/>
                  <a:pt x="21600" y="18065"/>
                  <a:pt x="21600" y="17280"/>
                </a:cubicBezTo>
                <a:lnTo>
                  <a:pt x="21600" y="10604"/>
                </a:lnTo>
                <a:lnTo>
                  <a:pt x="21600" y="8640"/>
                </a:lnTo>
                <a:cubicBezTo>
                  <a:pt x="21600" y="7855"/>
                  <a:pt x="20880" y="7069"/>
                  <a:pt x="20160" y="7069"/>
                </a:cubicBezTo>
                <a:cubicBezTo>
                  <a:pt x="19440" y="7069"/>
                  <a:pt x="18720" y="7855"/>
                  <a:pt x="18720" y="8640"/>
                </a:cubicBezTo>
                <a:lnTo>
                  <a:pt x="18720" y="10996"/>
                </a:lnTo>
                <a:lnTo>
                  <a:pt x="17280" y="10996"/>
                </a:lnTo>
                <a:lnTo>
                  <a:pt x="17280" y="8640"/>
                </a:lnTo>
                <a:cubicBezTo>
                  <a:pt x="17280" y="7069"/>
                  <a:pt x="16200" y="5891"/>
                  <a:pt x="14760" y="5891"/>
                </a:cubicBezTo>
                <a:lnTo>
                  <a:pt x="12960" y="5891"/>
                </a:lnTo>
                <a:close/>
                <a:moveTo>
                  <a:pt x="12960" y="3927"/>
                </a:moveTo>
                <a:moveTo>
                  <a:pt x="2880" y="10996"/>
                </a:moveTo>
                <a:moveTo>
                  <a:pt x="4320" y="10996"/>
                </a:moveTo>
                <a:lnTo>
                  <a:pt x="4320" y="14531"/>
                </a:lnTo>
                <a:moveTo>
                  <a:pt x="2880" y="14531"/>
                </a:moveTo>
                <a:lnTo>
                  <a:pt x="2880" y="10996"/>
                </a:lnTo>
                <a:moveTo>
                  <a:pt x="17280" y="10996"/>
                </a:moveTo>
                <a:moveTo>
                  <a:pt x="18720" y="10996"/>
                </a:moveTo>
                <a:lnTo>
                  <a:pt x="18720" y="14531"/>
                </a:lnTo>
                <a:moveTo>
                  <a:pt x="17280" y="14531"/>
                </a:moveTo>
                <a:lnTo>
                  <a:pt x="17280" y="10996"/>
                </a:lnTo>
                <a:moveTo>
                  <a:pt x="8640" y="3927"/>
                </a:moveTo>
                <a:lnTo>
                  <a:pt x="12960" y="3927"/>
                </a:lnTo>
                <a:moveTo>
                  <a:pt x="12960" y="5891"/>
                </a:moveTo>
                <a:lnTo>
                  <a:pt x="8640" y="5891"/>
                </a:lnTo>
              </a:path>
            </a:pathLst>
          </a:custGeom>
          <a:solidFill>
            <a:srgbClr val="CCCC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chair"/>
          <p:cNvSpPr>
            <a:spLocks noEditPoints="1" noChangeArrowheads="1"/>
          </p:cNvSpPr>
          <p:nvPr/>
        </p:nvSpPr>
        <p:spPr bwMode="auto">
          <a:xfrm flipV="1">
            <a:off x="5791200" y="3414713"/>
            <a:ext cx="381000" cy="223838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10800 h 21600"/>
              <a:gd name="T4" fmla="*/ 10800 w 21600"/>
              <a:gd name="T5" fmla="*/ 21600 h 21600"/>
              <a:gd name="T6" fmla="*/ 0 w 21600"/>
              <a:gd name="T7" fmla="*/ 10800 h 21600"/>
              <a:gd name="T8" fmla="*/ 5400 w 21600"/>
              <a:gd name="T9" fmla="*/ 7265 h 21600"/>
              <a:gd name="T10" fmla="*/ 16200 w 21600"/>
              <a:gd name="T11" fmla="*/ 178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2960" y="3927"/>
                </a:moveTo>
                <a:lnTo>
                  <a:pt x="14760" y="3927"/>
                </a:lnTo>
                <a:cubicBezTo>
                  <a:pt x="17640" y="4713"/>
                  <a:pt x="18000" y="3535"/>
                  <a:pt x="18000" y="2356"/>
                </a:cubicBezTo>
                <a:cubicBezTo>
                  <a:pt x="18000" y="785"/>
                  <a:pt x="15840" y="0"/>
                  <a:pt x="10800" y="0"/>
                </a:cubicBezTo>
                <a:cubicBezTo>
                  <a:pt x="6120" y="0"/>
                  <a:pt x="3600" y="785"/>
                  <a:pt x="3600" y="2356"/>
                </a:cubicBezTo>
                <a:cubicBezTo>
                  <a:pt x="3600" y="3535"/>
                  <a:pt x="4320" y="4713"/>
                  <a:pt x="6840" y="3927"/>
                </a:cubicBezTo>
                <a:lnTo>
                  <a:pt x="8640" y="3927"/>
                </a:lnTo>
                <a:lnTo>
                  <a:pt x="8640" y="5891"/>
                </a:lnTo>
                <a:lnTo>
                  <a:pt x="6840" y="5891"/>
                </a:lnTo>
                <a:cubicBezTo>
                  <a:pt x="5400" y="5891"/>
                  <a:pt x="4320" y="7069"/>
                  <a:pt x="4320" y="8640"/>
                </a:cubicBezTo>
                <a:lnTo>
                  <a:pt x="4320" y="10996"/>
                </a:lnTo>
                <a:lnTo>
                  <a:pt x="2880" y="10996"/>
                </a:lnTo>
                <a:lnTo>
                  <a:pt x="2880" y="8640"/>
                </a:lnTo>
                <a:cubicBezTo>
                  <a:pt x="2880" y="7855"/>
                  <a:pt x="2520" y="7069"/>
                  <a:pt x="1440" y="7069"/>
                </a:cubicBezTo>
                <a:cubicBezTo>
                  <a:pt x="720" y="7069"/>
                  <a:pt x="0" y="7855"/>
                  <a:pt x="0" y="8640"/>
                </a:cubicBezTo>
                <a:lnTo>
                  <a:pt x="0" y="10604"/>
                </a:lnTo>
                <a:lnTo>
                  <a:pt x="0" y="17280"/>
                </a:lnTo>
                <a:cubicBezTo>
                  <a:pt x="0" y="18065"/>
                  <a:pt x="720" y="18851"/>
                  <a:pt x="1440" y="18851"/>
                </a:cubicBezTo>
                <a:cubicBezTo>
                  <a:pt x="2520" y="18851"/>
                  <a:pt x="2880" y="18065"/>
                  <a:pt x="2880" y="17280"/>
                </a:cubicBezTo>
                <a:lnTo>
                  <a:pt x="2880" y="14531"/>
                </a:lnTo>
                <a:lnTo>
                  <a:pt x="4320" y="14531"/>
                </a:lnTo>
                <a:lnTo>
                  <a:pt x="4320" y="15709"/>
                </a:lnTo>
                <a:cubicBezTo>
                  <a:pt x="4320" y="18458"/>
                  <a:pt x="6840" y="21600"/>
                  <a:pt x="10800" y="21600"/>
                </a:cubicBezTo>
                <a:cubicBezTo>
                  <a:pt x="15120" y="21600"/>
                  <a:pt x="17280" y="18458"/>
                  <a:pt x="17280" y="15709"/>
                </a:cubicBezTo>
                <a:lnTo>
                  <a:pt x="17280" y="14531"/>
                </a:lnTo>
                <a:lnTo>
                  <a:pt x="18720" y="14531"/>
                </a:lnTo>
                <a:lnTo>
                  <a:pt x="18720" y="17280"/>
                </a:lnTo>
                <a:cubicBezTo>
                  <a:pt x="18720" y="18065"/>
                  <a:pt x="19440" y="18851"/>
                  <a:pt x="20160" y="18851"/>
                </a:cubicBezTo>
                <a:cubicBezTo>
                  <a:pt x="20880" y="18851"/>
                  <a:pt x="21600" y="18065"/>
                  <a:pt x="21600" y="17280"/>
                </a:cubicBezTo>
                <a:lnTo>
                  <a:pt x="21600" y="10604"/>
                </a:lnTo>
                <a:lnTo>
                  <a:pt x="21600" y="8640"/>
                </a:lnTo>
                <a:cubicBezTo>
                  <a:pt x="21600" y="7855"/>
                  <a:pt x="20880" y="7069"/>
                  <a:pt x="20160" y="7069"/>
                </a:cubicBezTo>
                <a:cubicBezTo>
                  <a:pt x="19440" y="7069"/>
                  <a:pt x="18720" y="7855"/>
                  <a:pt x="18720" y="8640"/>
                </a:cubicBezTo>
                <a:lnTo>
                  <a:pt x="18720" y="10996"/>
                </a:lnTo>
                <a:lnTo>
                  <a:pt x="17280" y="10996"/>
                </a:lnTo>
                <a:lnTo>
                  <a:pt x="17280" y="8640"/>
                </a:lnTo>
                <a:cubicBezTo>
                  <a:pt x="17280" y="7069"/>
                  <a:pt x="16200" y="5891"/>
                  <a:pt x="14760" y="5891"/>
                </a:cubicBezTo>
                <a:lnTo>
                  <a:pt x="12960" y="5891"/>
                </a:lnTo>
                <a:close/>
                <a:moveTo>
                  <a:pt x="12960" y="3927"/>
                </a:moveTo>
                <a:moveTo>
                  <a:pt x="2880" y="10996"/>
                </a:moveTo>
                <a:moveTo>
                  <a:pt x="4320" y="10996"/>
                </a:moveTo>
                <a:lnTo>
                  <a:pt x="4320" y="14531"/>
                </a:lnTo>
                <a:moveTo>
                  <a:pt x="2880" y="14531"/>
                </a:moveTo>
                <a:lnTo>
                  <a:pt x="2880" y="10996"/>
                </a:lnTo>
                <a:moveTo>
                  <a:pt x="17280" y="10996"/>
                </a:moveTo>
                <a:moveTo>
                  <a:pt x="18720" y="10996"/>
                </a:moveTo>
                <a:lnTo>
                  <a:pt x="18720" y="14531"/>
                </a:lnTo>
                <a:moveTo>
                  <a:pt x="17280" y="14531"/>
                </a:moveTo>
                <a:lnTo>
                  <a:pt x="17280" y="10996"/>
                </a:lnTo>
                <a:moveTo>
                  <a:pt x="8640" y="3927"/>
                </a:moveTo>
                <a:lnTo>
                  <a:pt x="12960" y="3927"/>
                </a:lnTo>
                <a:moveTo>
                  <a:pt x="12960" y="5891"/>
                </a:moveTo>
                <a:lnTo>
                  <a:pt x="8640" y="5891"/>
                </a:lnTo>
              </a:path>
            </a:pathLst>
          </a:custGeom>
          <a:solidFill>
            <a:srgbClr val="CCCC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chair"/>
          <p:cNvSpPr>
            <a:spLocks noEditPoints="1" noChangeArrowheads="1"/>
          </p:cNvSpPr>
          <p:nvPr/>
        </p:nvSpPr>
        <p:spPr bwMode="auto">
          <a:xfrm flipV="1">
            <a:off x="6324600" y="3414713"/>
            <a:ext cx="381000" cy="223838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10800 h 21600"/>
              <a:gd name="T4" fmla="*/ 10800 w 21600"/>
              <a:gd name="T5" fmla="*/ 21600 h 21600"/>
              <a:gd name="T6" fmla="*/ 0 w 21600"/>
              <a:gd name="T7" fmla="*/ 10800 h 21600"/>
              <a:gd name="T8" fmla="*/ 5400 w 21600"/>
              <a:gd name="T9" fmla="*/ 7265 h 21600"/>
              <a:gd name="T10" fmla="*/ 16200 w 21600"/>
              <a:gd name="T11" fmla="*/ 178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2960" y="3927"/>
                </a:moveTo>
                <a:lnTo>
                  <a:pt x="14760" y="3927"/>
                </a:lnTo>
                <a:cubicBezTo>
                  <a:pt x="17640" y="4713"/>
                  <a:pt x="18000" y="3535"/>
                  <a:pt x="18000" y="2356"/>
                </a:cubicBezTo>
                <a:cubicBezTo>
                  <a:pt x="18000" y="785"/>
                  <a:pt x="15840" y="0"/>
                  <a:pt x="10800" y="0"/>
                </a:cubicBezTo>
                <a:cubicBezTo>
                  <a:pt x="6120" y="0"/>
                  <a:pt x="3600" y="785"/>
                  <a:pt x="3600" y="2356"/>
                </a:cubicBezTo>
                <a:cubicBezTo>
                  <a:pt x="3600" y="3535"/>
                  <a:pt x="4320" y="4713"/>
                  <a:pt x="6840" y="3927"/>
                </a:cubicBezTo>
                <a:lnTo>
                  <a:pt x="8640" y="3927"/>
                </a:lnTo>
                <a:lnTo>
                  <a:pt x="8640" y="5891"/>
                </a:lnTo>
                <a:lnTo>
                  <a:pt x="6840" y="5891"/>
                </a:lnTo>
                <a:cubicBezTo>
                  <a:pt x="5400" y="5891"/>
                  <a:pt x="4320" y="7069"/>
                  <a:pt x="4320" y="8640"/>
                </a:cubicBezTo>
                <a:lnTo>
                  <a:pt x="4320" y="10996"/>
                </a:lnTo>
                <a:lnTo>
                  <a:pt x="2880" y="10996"/>
                </a:lnTo>
                <a:lnTo>
                  <a:pt x="2880" y="8640"/>
                </a:lnTo>
                <a:cubicBezTo>
                  <a:pt x="2880" y="7855"/>
                  <a:pt x="2520" y="7069"/>
                  <a:pt x="1440" y="7069"/>
                </a:cubicBezTo>
                <a:cubicBezTo>
                  <a:pt x="720" y="7069"/>
                  <a:pt x="0" y="7855"/>
                  <a:pt x="0" y="8640"/>
                </a:cubicBezTo>
                <a:lnTo>
                  <a:pt x="0" y="10604"/>
                </a:lnTo>
                <a:lnTo>
                  <a:pt x="0" y="17280"/>
                </a:lnTo>
                <a:cubicBezTo>
                  <a:pt x="0" y="18065"/>
                  <a:pt x="720" y="18851"/>
                  <a:pt x="1440" y="18851"/>
                </a:cubicBezTo>
                <a:cubicBezTo>
                  <a:pt x="2520" y="18851"/>
                  <a:pt x="2880" y="18065"/>
                  <a:pt x="2880" y="17280"/>
                </a:cubicBezTo>
                <a:lnTo>
                  <a:pt x="2880" y="14531"/>
                </a:lnTo>
                <a:lnTo>
                  <a:pt x="4320" y="14531"/>
                </a:lnTo>
                <a:lnTo>
                  <a:pt x="4320" y="15709"/>
                </a:lnTo>
                <a:cubicBezTo>
                  <a:pt x="4320" y="18458"/>
                  <a:pt x="6840" y="21600"/>
                  <a:pt x="10800" y="21600"/>
                </a:cubicBezTo>
                <a:cubicBezTo>
                  <a:pt x="15120" y="21600"/>
                  <a:pt x="17280" y="18458"/>
                  <a:pt x="17280" y="15709"/>
                </a:cubicBezTo>
                <a:lnTo>
                  <a:pt x="17280" y="14531"/>
                </a:lnTo>
                <a:lnTo>
                  <a:pt x="18720" y="14531"/>
                </a:lnTo>
                <a:lnTo>
                  <a:pt x="18720" y="17280"/>
                </a:lnTo>
                <a:cubicBezTo>
                  <a:pt x="18720" y="18065"/>
                  <a:pt x="19440" y="18851"/>
                  <a:pt x="20160" y="18851"/>
                </a:cubicBezTo>
                <a:cubicBezTo>
                  <a:pt x="20880" y="18851"/>
                  <a:pt x="21600" y="18065"/>
                  <a:pt x="21600" y="17280"/>
                </a:cubicBezTo>
                <a:lnTo>
                  <a:pt x="21600" y="10604"/>
                </a:lnTo>
                <a:lnTo>
                  <a:pt x="21600" y="8640"/>
                </a:lnTo>
                <a:cubicBezTo>
                  <a:pt x="21600" y="7855"/>
                  <a:pt x="20880" y="7069"/>
                  <a:pt x="20160" y="7069"/>
                </a:cubicBezTo>
                <a:cubicBezTo>
                  <a:pt x="19440" y="7069"/>
                  <a:pt x="18720" y="7855"/>
                  <a:pt x="18720" y="8640"/>
                </a:cubicBezTo>
                <a:lnTo>
                  <a:pt x="18720" y="10996"/>
                </a:lnTo>
                <a:lnTo>
                  <a:pt x="17280" y="10996"/>
                </a:lnTo>
                <a:lnTo>
                  <a:pt x="17280" y="8640"/>
                </a:lnTo>
                <a:cubicBezTo>
                  <a:pt x="17280" y="7069"/>
                  <a:pt x="16200" y="5891"/>
                  <a:pt x="14760" y="5891"/>
                </a:cubicBezTo>
                <a:lnTo>
                  <a:pt x="12960" y="5891"/>
                </a:lnTo>
                <a:close/>
                <a:moveTo>
                  <a:pt x="12960" y="3927"/>
                </a:moveTo>
                <a:moveTo>
                  <a:pt x="2880" y="10996"/>
                </a:moveTo>
                <a:moveTo>
                  <a:pt x="4320" y="10996"/>
                </a:moveTo>
                <a:lnTo>
                  <a:pt x="4320" y="14531"/>
                </a:lnTo>
                <a:moveTo>
                  <a:pt x="2880" y="14531"/>
                </a:moveTo>
                <a:lnTo>
                  <a:pt x="2880" y="10996"/>
                </a:lnTo>
                <a:moveTo>
                  <a:pt x="17280" y="10996"/>
                </a:moveTo>
                <a:moveTo>
                  <a:pt x="18720" y="10996"/>
                </a:moveTo>
                <a:lnTo>
                  <a:pt x="18720" y="14531"/>
                </a:lnTo>
                <a:moveTo>
                  <a:pt x="17280" y="14531"/>
                </a:moveTo>
                <a:lnTo>
                  <a:pt x="17280" y="10996"/>
                </a:lnTo>
                <a:moveTo>
                  <a:pt x="8640" y="3927"/>
                </a:moveTo>
                <a:lnTo>
                  <a:pt x="12960" y="3927"/>
                </a:lnTo>
                <a:moveTo>
                  <a:pt x="12960" y="5891"/>
                </a:moveTo>
                <a:lnTo>
                  <a:pt x="8640" y="5891"/>
                </a:lnTo>
              </a:path>
            </a:pathLst>
          </a:custGeom>
          <a:solidFill>
            <a:srgbClr val="CCCC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chair"/>
          <p:cNvSpPr>
            <a:spLocks noEditPoints="1" noChangeArrowheads="1"/>
          </p:cNvSpPr>
          <p:nvPr/>
        </p:nvSpPr>
        <p:spPr bwMode="auto">
          <a:xfrm rot="16200000" flipV="1">
            <a:off x="4118769" y="3710782"/>
            <a:ext cx="373063" cy="228600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10800 h 21600"/>
              <a:gd name="T4" fmla="*/ 10800 w 21600"/>
              <a:gd name="T5" fmla="*/ 21600 h 21600"/>
              <a:gd name="T6" fmla="*/ 0 w 21600"/>
              <a:gd name="T7" fmla="*/ 10800 h 21600"/>
              <a:gd name="T8" fmla="*/ 5400 w 21600"/>
              <a:gd name="T9" fmla="*/ 7265 h 21600"/>
              <a:gd name="T10" fmla="*/ 16200 w 21600"/>
              <a:gd name="T11" fmla="*/ 178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2960" y="3927"/>
                </a:moveTo>
                <a:lnTo>
                  <a:pt x="14760" y="3927"/>
                </a:lnTo>
                <a:cubicBezTo>
                  <a:pt x="17640" y="4713"/>
                  <a:pt x="18000" y="3535"/>
                  <a:pt x="18000" y="2356"/>
                </a:cubicBezTo>
                <a:cubicBezTo>
                  <a:pt x="18000" y="785"/>
                  <a:pt x="15840" y="0"/>
                  <a:pt x="10800" y="0"/>
                </a:cubicBezTo>
                <a:cubicBezTo>
                  <a:pt x="6120" y="0"/>
                  <a:pt x="3600" y="785"/>
                  <a:pt x="3600" y="2356"/>
                </a:cubicBezTo>
                <a:cubicBezTo>
                  <a:pt x="3600" y="3535"/>
                  <a:pt x="4320" y="4713"/>
                  <a:pt x="6840" y="3927"/>
                </a:cubicBezTo>
                <a:lnTo>
                  <a:pt x="8640" y="3927"/>
                </a:lnTo>
                <a:lnTo>
                  <a:pt x="8640" y="5891"/>
                </a:lnTo>
                <a:lnTo>
                  <a:pt x="6840" y="5891"/>
                </a:lnTo>
                <a:cubicBezTo>
                  <a:pt x="5400" y="5891"/>
                  <a:pt x="4320" y="7069"/>
                  <a:pt x="4320" y="8640"/>
                </a:cubicBezTo>
                <a:lnTo>
                  <a:pt x="4320" y="10996"/>
                </a:lnTo>
                <a:lnTo>
                  <a:pt x="2880" y="10996"/>
                </a:lnTo>
                <a:lnTo>
                  <a:pt x="2880" y="8640"/>
                </a:lnTo>
                <a:cubicBezTo>
                  <a:pt x="2880" y="7855"/>
                  <a:pt x="2520" y="7069"/>
                  <a:pt x="1440" y="7069"/>
                </a:cubicBezTo>
                <a:cubicBezTo>
                  <a:pt x="720" y="7069"/>
                  <a:pt x="0" y="7855"/>
                  <a:pt x="0" y="8640"/>
                </a:cubicBezTo>
                <a:lnTo>
                  <a:pt x="0" y="10604"/>
                </a:lnTo>
                <a:lnTo>
                  <a:pt x="0" y="17280"/>
                </a:lnTo>
                <a:cubicBezTo>
                  <a:pt x="0" y="18065"/>
                  <a:pt x="720" y="18851"/>
                  <a:pt x="1440" y="18851"/>
                </a:cubicBezTo>
                <a:cubicBezTo>
                  <a:pt x="2520" y="18851"/>
                  <a:pt x="2880" y="18065"/>
                  <a:pt x="2880" y="17280"/>
                </a:cubicBezTo>
                <a:lnTo>
                  <a:pt x="2880" y="14531"/>
                </a:lnTo>
                <a:lnTo>
                  <a:pt x="4320" y="14531"/>
                </a:lnTo>
                <a:lnTo>
                  <a:pt x="4320" y="15709"/>
                </a:lnTo>
                <a:cubicBezTo>
                  <a:pt x="4320" y="18458"/>
                  <a:pt x="6840" y="21600"/>
                  <a:pt x="10800" y="21600"/>
                </a:cubicBezTo>
                <a:cubicBezTo>
                  <a:pt x="15120" y="21600"/>
                  <a:pt x="17280" y="18458"/>
                  <a:pt x="17280" y="15709"/>
                </a:cubicBezTo>
                <a:lnTo>
                  <a:pt x="17280" y="14531"/>
                </a:lnTo>
                <a:lnTo>
                  <a:pt x="18720" y="14531"/>
                </a:lnTo>
                <a:lnTo>
                  <a:pt x="18720" y="17280"/>
                </a:lnTo>
                <a:cubicBezTo>
                  <a:pt x="18720" y="18065"/>
                  <a:pt x="19440" y="18851"/>
                  <a:pt x="20160" y="18851"/>
                </a:cubicBezTo>
                <a:cubicBezTo>
                  <a:pt x="20880" y="18851"/>
                  <a:pt x="21600" y="18065"/>
                  <a:pt x="21600" y="17280"/>
                </a:cubicBezTo>
                <a:lnTo>
                  <a:pt x="21600" y="10604"/>
                </a:lnTo>
                <a:lnTo>
                  <a:pt x="21600" y="8640"/>
                </a:lnTo>
                <a:cubicBezTo>
                  <a:pt x="21600" y="7855"/>
                  <a:pt x="20880" y="7069"/>
                  <a:pt x="20160" y="7069"/>
                </a:cubicBezTo>
                <a:cubicBezTo>
                  <a:pt x="19440" y="7069"/>
                  <a:pt x="18720" y="7855"/>
                  <a:pt x="18720" y="8640"/>
                </a:cubicBezTo>
                <a:lnTo>
                  <a:pt x="18720" y="10996"/>
                </a:lnTo>
                <a:lnTo>
                  <a:pt x="17280" y="10996"/>
                </a:lnTo>
                <a:lnTo>
                  <a:pt x="17280" y="8640"/>
                </a:lnTo>
                <a:cubicBezTo>
                  <a:pt x="17280" y="7069"/>
                  <a:pt x="16200" y="5891"/>
                  <a:pt x="14760" y="5891"/>
                </a:cubicBezTo>
                <a:lnTo>
                  <a:pt x="12960" y="5891"/>
                </a:lnTo>
                <a:close/>
                <a:moveTo>
                  <a:pt x="12960" y="3927"/>
                </a:moveTo>
                <a:moveTo>
                  <a:pt x="2880" y="10996"/>
                </a:moveTo>
                <a:moveTo>
                  <a:pt x="4320" y="10996"/>
                </a:moveTo>
                <a:lnTo>
                  <a:pt x="4320" y="14531"/>
                </a:lnTo>
                <a:moveTo>
                  <a:pt x="2880" y="14531"/>
                </a:moveTo>
                <a:lnTo>
                  <a:pt x="2880" y="10996"/>
                </a:lnTo>
                <a:moveTo>
                  <a:pt x="17280" y="10996"/>
                </a:moveTo>
                <a:moveTo>
                  <a:pt x="18720" y="10996"/>
                </a:moveTo>
                <a:lnTo>
                  <a:pt x="18720" y="14531"/>
                </a:lnTo>
                <a:moveTo>
                  <a:pt x="17280" y="14531"/>
                </a:moveTo>
                <a:lnTo>
                  <a:pt x="17280" y="10996"/>
                </a:lnTo>
                <a:moveTo>
                  <a:pt x="8640" y="3927"/>
                </a:moveTo>
                <a:lnTo>
                  <a:pt x="12960" y="3927"/>
                </a:lnTo>
                <a:moveTo>
                  <a:pt x="12960" y="5891"/>
                </a:moveTo>
                <a:lnTo>
                  <a:pt x="8640" y="5891"/>
                </a:lnTo>
              </a:path>
            </a:pathLst>
          </a:custGeom>
          <a:solidFill>
            <a:srgbClr val="CCCC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chair"/>
          <p:cNvSpPr>
            <a:spLocks noEditPoints="1" noChangeArrowheads="1"/>
          </p:cNvSpPr>
          <p:nvPr/>
        </p:nvSpPr>
        <p:spPr bwMode="auto">
          <a:xfrm rot="16200000" flipV="1">
            <a:off x="4118769" y="4083844"/>
            <a:ext cx="373063" cy="228600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10800 h 21600"/>
              <a:gd name="T4" fmla="*/ 10800 w 21600"/>
              <a:gd name="T5" fmla="*/ 21600 h 21600"/>
              <a:gd name="T6" fmla="*/ 0 w 21600"/>
              <a:gd name="T7" fmla="*/ 10800 h 21600"/>
              <a:gd name="T8" fmla="*/ 5400 w 21600"/>
              <a:gd name="T9" fmla="*/ 7265 h 21600"/>
              <a:gd name="T10" fmla="*/ 16200 w 21600"/>
              <a:gd name="T11" fmla="*/ 178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2960" y="3927"/>
                </a:moveTo>
                <a:lnTo>
                  <a:pt x="14760" y="3927"/>
                </a:lnTo>
                <a:cubicBezTo>
                  <a:pt x="17640" y="4713"/>
                  <a:pt x="18000" y="3535"/>
                  <a:pt x="18000" y="2356"/>
                </a:cubicBezTo>
                <a:cubicBezTo>
                  <a:pt x="18000" y="785"/>
                  <a:pt x="15840" y="0"/>
                  <a:pt x="10800" y="0"/>
                </a:cubicBezTo>
                <a:cubicBezTo>
                  <a:pt x="6120" y="0"/>
                  <a:pt x="3600" y="785"/>
                  <a:pt x="3600" y="2356"/>
                </a:cubicBezTo>
                <a:cubicBezTo>
                  <a:pt x="3600" y="3535"/>
                  <a:pt x="4320" y="4713"/>
                  <a:pt x="6840" y="3927"/>
                </a:cubicBezTo>
                <a:lnTo>
                  <a:pt x="8640" y="3927"/>
                </a:lnTo>
                <a:lnTo>
                  <a:pt x="8640" y="5891"/>
                </a:lnTo>
                <a:lnTo>
                  <a:pt x="6840" y="5891"/>
                </a:lnTo>
                <a:cubicBezTo>
                  <a:pt x="5400" y="5891"/>
                  <a:pt x="4320" y="7069"/>
                  <a:pt x="4320" y="8640"/>
                </a:cubicBezTo>
                <a:lnTo>
                  <a:pt x="4320" y="10996"/>
                </a:lnTo>
                <a:lnTo>
                  <a:pt x="2880" y="10996"/>
                </a:lnTo>
                <a:lnTo>
                  <a:pt x="2880" y="8640"/>
                </a:lnTo>
                <a:cubicBezTo>
                  <a:pt x="2880" y="7855"/>
                  <a:pt x="2520" y="7069"/>
                  <a:pt x="1440" y="7069"/>
                </a:cubicBezTo>
                <a:cubicBezTo>
                  <a:pt x="720" y="7069"/>
                  <a:pt x="0" y="7855"/>
                  <a:pt x="0" y="8640"/>
                </a:cubicBezTo>
                <a:lnTo>
                  <a:pt x="0" y="10604"/>
                </a:lnTo>
                <a:lnTo>
                  <a:pt x="0" y="17280"/>
                </a:lnTo>
                <a:cubicBezTo>
                  <a:pt x="0" y="18065"/>
                  <a:pt x="720" y="18851"/>
                  <a:pt x="1440" y="18851"/>
                </a:cubicBezTo>
                <a:cubicBezTo>
                  <a:pt x="2520" y="18851"/>
                  <a:pt x="2880" y="18065"/>
                  <a:pt x="2880" y="17280"/>
                </a:cubicBezTo>
                <a:lnTo>
                  <a:pt x="2880" y="14531"/>
                </a:lnTo>
                <a:lnTo>
                  <a:pt x="4320" y="14531"/>
                </a:lnTo>
                <a:lnTo>
                  <a:pt x="4320" y="15709"/>
                </a:lnTo>
                <a:cubicBezTo>
                  <a:pt x="4320" y="18458"/>
                  <a:pt x="6840" y="21600"/>
                  <a:pt x="10800" y="21600"/>
                </a:cubicBezTo>
                <a:cubicBezTo>
                  <a:pt x="15120" y="21600"/>
                  <a:pt x="17280" y="18458"/>
                  <a:pt x="17280" y="15709"/>
                </a:cubicBezTo>
                <a:lnTo>
                  <a:pt x="17280" y="14531"/>
                </a:lnTo>
                <a:lnTo>
                  <a:pt x="18720" y="14531"/>
                </a:lnTo>
                <a:lnTo>
                  <a:pt x="18720" y="17280"/>
                </a:lnTo>
                <a:cubicBezTo>
                  <a:pt x="18720" y="18065"/>
                  <a:pt x="19440" y="18851"/>
                  <a:pt x="20160" y="18851"/>
                </a:cubicBezTo>
                <a:cubicBezTo>
                  <a:pt x="20880" y="18851"/>
                  <a:pt x="21600" y="18065"/>
                  <a:pt x="21600" y="17280"/>
                </a:cubicBezTo>
                <a:lnTo>
                  <a:pt x="21600" y="10604"/>
                </a:lnTo>
                <a:lnTo>
                  <a:pt x="21600" y="8640"/>
                </a:lnTo>
                <a:cubicBezTo>
                  <a:pt x="21600" y="7855"/>
                  <a:pt x="20880" y="7069"/>
                  <a:pt x="20160" y="7069"/>
                </a:cubicBezTo>
                <a:cubicBezTo>
                  <a:pt x="19440" y="7069"/>
                  <a:pt x="18720" y="7855"/>
                  <a:pt x="18720" y="8640"/>
                </a:cubicBezTo>
                <a:lnTo>
                  <a:pt x="18720" y="10996"/>
                </a:lnTo>
                <a:lnTo>
                  <a:pt x="17280" y="10996"/>
                </a:lnTo>
                <a:lnTo>
                  <a:pt x="17280" y="8640"/>
                </a:lnTo>
                <a:cubicBezTo>
                  <a:pt x="17280" y="7069"/>
                  <a:pt x="16200" y="5891"/>
                  <a:pt x="14760" y="5891"/>
                </a:cubicBezTo>
                <a:lnTo>
                  <a:pt x="12960" y="5891"/>
                </a:lnTo>
                <a:close/>
                <a:moveTo>
                  <a:pt x="12960" y="3927"/>
                </a:moveTo>
                <a:moveTo>
                  <a:pt x="2880" y="10996"/>
                </a:moveTo>
                <a:moveTo>
                  <a:pt x="4320" y="10996"/>
                </a:moveTo>
                <a:lnTo>
                  <a:pt x="4320" y="14531"/>
                </a:lnTo>
                <a:moveTo>
                  <a:pt x="2880" y="14531"/>
                </a:moveTo>
                <a:lnTo>
                  <a:pt x="2880" y="10996"/>
                </a:lnTo>
                <a:moveTo>
                  <a:pt x="17280" y="10996"/>
                </a:moveTo>
                <a:moveTo>
                  <a:pt x="18720" y="10996"/>
                </a:moveTo>
                <a:lnTo>
                  <a:pt x="18720" y="14531"/>
                </a:lnTo>
                <a:moveTo>
                  <a:pt x="17280" y="14531"/>
                </a:moveTo>
                <a:lnTo>
                  <a:pt x="17280" y="10996"/>
                </a:lnTo>
                <a:moveTo>
                  <a:pt x="8640" y="3927"/>
                </a:moveTo>
                <a:lnTo>
                  <a:pt x="12960" y="3927"/>
                </a:lnTo>
                <a:moveTo>
                  <a:pt x="12960" y="5891"/>
                </a:moveTo>
                <a:lnTo>
                  <a:pt x="8640" y="5891"/>
                </a:lnTo>
              </a:path>
            </a:pathLst>
          </a:custGeom>
          <a:solidFill>
            <a:srgbClr val="CCCC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chair"/>
          <p:cNvSpPr>
            <a:spLocks noEditPoints="1" noChangeArrowheads="1"/>
          </p:cNvSpPr>
          <p:nvPr/>
        </p:nvSpPr>
        <p:spPr bwMode="auto">
          <a:xfrm rot="16200000" flipV="1">
            <a:off x="4118769" y="4755357"/>
            <a:ext cx="373063" cy="228600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10800 h 21600"/>
              <a:gd name="T4" fmla="*/ 10800 w 21600"/>
              <a:gd name="T5" fmla="*/ 21600 h 21600"/>
              <a:gd name="T6" fmla="*/ 0 w 21600"/>
              <a:gd name="T7" fmla="*/ 10800 h 21600"/>
              <a:gd name="T8" fmla="*/ 5400 w 21600"/>
              <a:gd name="T9" fmla="*/ 7265 h 21600"/>
              <a:gd name="T10" fmla="*/ 16200 w 21600"/>
              <a:gd name="T11" fmla="*/ 178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2960" y="3927"/>
                </a:moveTo>
                <a:lnTo>
                  <a:pt x="14760" y="3927"/>
                </a:lnTo>
                <a:cubicBezTo>
                  <a:pt x="17640" y="4713"/>
                  <a:pt x="18000" y="3535"/>
                  <a:pt x="18000" y="2356"/>
                </a:cubicBezTo>
                <a:cubicBezTo>
                  <a:pt x="18000" y="785"/>
                  <a:pt x="15840" y="0"/>
                  <a:pt x="10800" y="0"/>
                </a:cubicBezTo>
                <a:cubicBezTo>
                  <a:pt x="6120" y="0"/>
                  <a:pt x="3600" y="785"/>
                  <a:pt x="3600" y="2356"/>
                </a:cubicBezTo>
                <a:cubicBezTo>
                  <a:pt x="3600" y="3535"/>
                  <a:pt x="4320" y="4713"/>
                  <a:pt x="6840" y="3927"/>
                </a:cubicBezTo>
                <a:lnTo>
                  <a:pt x="8640" y="3927"/>
                </a:lnTo>
                <a:lnTo>
                  <a:pt x="8640" y="5891"/>
                </a:lnTo>
                <a:lnTo>
                  <a:pt x="6840" y="5891"/>
                </a:lnTo>
                <a:cubicBezTo>
                  <a:pt x="5400" y="5891"/>
                  <a:pt x="4320" y="7069"/>
                  <a:pt x="4320" y="8640"/>
                </a:cubicBezTo>
                <a:lnTo>
                  <a:pt x="4320" y="10996"/>
                </a:lnTo>
                <a:lnTo>
                  <a:pt x="2880" y="10996"/>
                </a:lnTo>
                <a:lnTo>
                  <a:pt x="2880" y="8640"/>
                </a:lnTo>
                <a:cubicBezTo>
                  <a:pt x="2880" y="7855"/>
                  <a:pt x="2520" y="7069"/>
                  <a:pt x="1440" y="7069"/>
                </a:cubicBezTo>
                <a:cubicBezTo>
                  <a:pt x="720" y="7069"/>
                  <a:pt x="0" y="7855"/>
                  <a:pt x="0" y="8640"/>
                </a:cubicBezTo>
                <a:lnTo>
                  <a:pt x="0" y="10604"/>
                </a:lnTo>
                <a:lnTo>
                  <a:pt x="0" y="17280"/>
                </a:lnTo>
                <a:cubicBezTo>
                  <a:pt x="0" y="18065"/>
                  <a:pt x="720" y="18851"/>
                  <a:pt x="1440" y="18851"/>
                </a:cubicBezTo>
                <a:cubicBezTo>
                  <a:pt x="2520" y="18851"/>
                  <a:pt x="2880" y="18065"/>
                  <a:pt x="2880" y="17280"/>
                </a:cubicBezTo>
                <a:lnTo>
                  <a:pt x="2880" y="14531"/>
                </a:lnTo>
                <a:lnTo>
                  <a:pt x="4320" y="14531"/>
                </a:lnTo>
                <a:lnTo>
                  <a:pt x="4320" y="15709"/>
                </a:lnTo>
                <a:cubicBezTo>
                  <a:pt x="4320" y="18458"/>
                  <a:pt x="6840" y="21600"/>
                  <a:pt x="10800" y="21600"/>
                </a:cubicBezTo>
                <a:cubicBezTo>
                  <a:pt x="15120" y="21600"/>
                  <a:pt x="17280" y="18458"/>
                  <a:pt x="17280" y="15709"/>
                </a:cubicBezTo>
                <a:lnTo>
                  <a:pt x="17280" y="14531"/>
                </a:lnTo>
                <a:lnTo>
                  <a:pt x="18720" y="14531"/>
                </a:lnTo>
                <a:lnTo>
                  <a:pt x="18720" y="17280"/>
                </a:lnTo>
                <a:cubicBezTo>
                  <a:pt x="18720" y="18065"/>
                  <a:pt x="19440" y="18851"/>
                  <a:pt x="20160" y="18851"/>
                </a:cubicBezTo>
                <a:cubicBezTo>
                  <a:pt x="20880" y="18851"/>
                  <a:pt x="21600" y="18065"/>
                  <a:pt x="21600" y="17280"/>
                </a:cubicBezTo>
                <a:lnTo>
                  <a:pt x="21600" y="10604"/>
                </a:lnTo>
                <a:lnTo>
                  <a:pt x="21600" y="8640"/>
                </a:lnTo>
                <a:cubicBezTo>
                  <a:pt x="21600" y="7855"/>
                  <a:pt x="20880" y="7069"/>
                  <a:pt x="20160" y="7069"/>
                </a:cubicBezTo>
                <a:cubicBezTo>
                  <a:pt x="19440" y="7069"/>
                  <a:pt x="18720" y="7855"/>
                  <a:pt x="18720" y="8640"/>
                </a:cubicBezTo>
                <a:lnTo>
                  <a:pt x="18720" y="10996"/>
                </a:lnTo>
                <a:lnTo>
                  <a:pt x="17280" y="10996"/>
                </a:lnTo>
                <a:lnTo>
                  <a:pt x="17280" y="8640"/>
                </a:lnTo>
                <a:cubicBezTo>
                  <a:pt x="17280" y="7069"/>
                  <a:pt x="16200" y="5891"/>
                  <a:pt x="14760" y="5891"/>
                </a:cubicBezTo>
                <a:lnTo>
                  <a:pt x="12960" y="5891"/>
                </a:lnTo>
                <a:close/>
                <a:moveTo>
                  <a:pt x="12960" y="3927"/>
                </a:moveTo>
                <a:moveTo>
                  <a:pt x="2880" y="10996"/>
                </a:moveTo>
                <a:moveTo>
                  <a:pt x="4320" y="10996"/>
                </a:moveTo>
                <a:lnTo>
                  <a:pt x="4320" y="14531"/>
                </a:lnTo>
                <a:moveTo>
                  <a:pt x="2880" y="14531"/>
                </a:moveTo>
                <a:lnTo>
                  <a:pt x="2880" y="10996"/>
                </a:lnTo>
                <a:moveTo>
                  <a:pt x="17280" y="10996"/>
                </a:moveTo>
                <a:moveTo>
                  <a:pt x="18720" y="10996"/>
                </a:moveTo>
                <a:lnTo>
                  <a:pt x="18720" y="14531"/>
                </a:lnTo>
                <a:moveTo>
                  <a:pt x="17280" y="14531"/>
                </a:moveTo>
                <a:lnTo>
                  <a:pt x="17280" y="10996"/>
                </a:lnTo>
                <a:moveTo>
                  <a:pt x="8640" y="3927"/>
                </a:moveTo>
                <a:lnTo>
                  <a:pt x="12960" y="3927"/>
                </a:lnTo>
                <a:moveTo>
                  <a:pt x="12960" y="5891"/>
                </a:moveTo>
                <a:lnTo>
                  <a:pt x="8640" y="5891"/>
                </a:lnTo>
              </a:path>
            </a:pathLst>
          </a:custGeom>
          <a:solidFill>
            <a:srgbClr val="CCCC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chair"/>
          <p:cNvSpPr>
            <a:spLocks noEditPoints="1" noChangeArrowheads="1"/>
          </p:cNvSpPr>
          <p:nvPr/>
        </p:nvSpPr>
        <p:spPr bwMode="auto">
          <a:xfrm rot="16200000" flipV="1">
            <a:off x="4118769" y="5203032"/>
            <a:ext cx="373063" cy="228600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10800 h 21600"/>
              <a:gd name="T4" fmla="*/ 10800 w 21600"/>
              <a:gd name="T5" fmla="*/ 21600 h 21600"/>
              <a:gd name="T6" fmla="*/ 0 w 21600"/>
              <a:gd name="T7" fmla="*/ 10800 h 21600"/>
              <a:gd name="T8" fmla="*/ 5400 w 21600"/>
              <a:gd name="T9" fmla="*/ 7265 h 21600"/>
              <a:gd name="T10" fmla="*/ 16200 w 21600"/>
              <a:gd name="T11" fmla="*/ 178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2960" y="3927"/>
                </a:moveTo>
                <a:lnTo>
                  <a:pt x="14760" y="3927"/>
                </a:lnTo>
                <a:cubicBezTo>
                  <a:pt x="17640" y="4713"/>
                  <a:pt x="18000" y="3535"/>
                  <a:pt x="18000" y="2356"/>
                </a:cubicBezTo>
                <a:cubicBezTo>
                  <a:pt x="18000" y="785"/>
                  <a:pt x="15840" y="0"/>
                  <a:pt x="10800" y="0"/>
                </a:cubicBezTo>
                <a:cubicBezTo>
                  <a:pt x="6120" y="0"/>
                  <a:pt x="3600" y="785"/>
                  <a:pt x="3600" y="2356"/>
                </a:cubicBezTo>
                <a:cubicBezTo>
                  <a:pt x="3600" y="3535"/>
                  <a:pt x="4320" y="4713"/>
                  <a:pt x="6840" y="3927"/>
                </a:cubicBezTo>
                <a:lnTo>
                  <a:pt x="8640" y="3927"/>
                </a:lnTo>
                <a:lnTo>
                  <a:pt x="8640" y="5891"/>
                </a:lnTo>
                <a:lnTo>
                  <a:pt x="6840" y="5891"/>
                </a:lnTo>
                <a:cubicBezTo>
                  <a:pt x="5400" y="5891"/>
                  <a:pt x="4320" y="7069"/>
                  <a:pt x="4320" y="8640"/>
                </a:cubicBezTo>
                <a:lnTo>
                  <a:pt x="4320" y="10996"/>
                </a:lnTo>
                <a:lnTo>
                  <a:pt x="2880" y="10996"/>
                </a:lnTo>
                <a:lnTo>
                  <a:pt x="2880" y="8640"/>
                </a:lnTo>
                <a:cubicBezTo>
                  <a:pt x="2880" y="7855"/>
                  <a:pt x="2520" y="7069"/>
                  <a:pt x="1440" y="7069"/>
                </a:cubicBezTo>
                <a:cubicBezTo>
                  <a:pt x="720" y="7069"/>
                  <a:pt x="0" y="7855"/>
                  <a:pt x="0" y="8640"/>
                </a:cubicBezTo>
                <a:lnTo>
                  <a:pt x="0" y="10604"/>
                </a:lnTo>
                <a:lnTo>
                  <a:pt x="0" y="17280"/>
                </a:lnTo>
                <a:cubicBezTo>
                  <a:pt x="0" y="18065"/>
                  <a:pt x="720" y="18851"/>
                  <a:pt x="1440" y="18851"/>
                </a:cubicBezTo>
                <a:cubicBezTo>
                  <a:pt x="2520" y="18851"/>
                  <a:pt x="2880" y="18065"/>
                  <a:pt x="2880" y="17280"/>
                </a:cubicBezTo>
                <a:lnTo>
                  <a:pt x="2880" y="14531"/>
                </a:lnTo>
                <a:lnTo>
                  <a:pt x="4320" y="14531"/>
                </a:lnTo>
                <a:lnTo>
                  <a:pt x="4320" y="15709"/>
                </a:lnTo>
                <a:cubicBezTo>
                  <a:pt x="4320" y="18458"/>
                  <a:pt x="6840" y="21600"/>
                  <a:pt x="10800" y="21600"/>
                </a:cubicBezTo>
                <a:cubicBezTo>
                  <a:pt x="15120" y="21600"/>
                  <a:pt x="17280" y="18458"/>
                  <a:pt x="17280" y="15709"/>
                </a:cubicBezTo>
                <a:lnTo>
                  <a:pt x="17280" y="14531"/>
                </a:lnTo>
                <a:lnTo>
                  <a:pt x="18720" y="14531"/>
                </a:lnTo>
                <a:lnTo>
                  <a:pt x="18720" y="17280"/>
                </a:lnTo>
                <a:cubicBezTo>
                  <a:pt x="18720" y="18065"/>
                  <a:pt x="19440" y="18851"/>
                  <a:pt x="20160" y="18851"/>
                </a:cubicBezTo>
                <a:cubicBezTo>
                  <a:pt x="20880" y="18851"/>
                  <a:pt x="21600" y="18065"/>
                  <a:pt x="21600" y="17280"/>
                </a:cubicBezTo>
                <a:lnTo>
                  <a:pt x="21600" y="10604"/>
                </a:lnTo>
                <a:lnTo>
                  <a:pt x="21600" y="8640"/>
                </a:lnTo>
                <a:cubicBezTo>
                  <a:pt x="21600" y="7855"/>
                  <a:pt x="20880" y="7069"/>
                  <a:pt x="20160" y="7069"/>
                </a:cubicBezTo>
                <a:cubicBezTo>
                  <a:pt x="19440" y="7069"/>
                  <a:pt x="18720" y="7855"/>
                  <a:pt x="18720" y="8640"/>
                </a:cubicBezTo>
                <a:lnTo>
                  <a:pt x="18720" y="10996"/>
                </a:lnTo>
                <a:lnTo>
                  <a:pt x="17280" y="10996"/>
                </a:lnTo>
                <a:lnTo>
                  <a:pt x="17280" y="8640"/>
                </a:lnTo>
                <a:cubicBezTo>
                  <a:pt x="17280" y="7069"/>
                  <a:pt x="16200" y="5891"/>
                  <a:pt x="14760" y="5891"/>
                </a:cubicBezTo>
                <a:lnTo>
                  <a:pt x="12960" y="5891"/>
                </a:lnTo>
                <a:close/>
                <a:moveTo>
                  <a:pt x="12960" y="3927"/>
                </a:moveTo>
                <a:moveTo>
                  <a:pt x="2880" y="10996"/>
                </a:moveTo>
                <a:moveTo>
                  <a:pt x="4320" y="10996"/>
                </a:moveTo>
                <a:lnTo>
                  <a:pt x="4320" y="14531"/>
                </a:lnTo>
                <a:moveTo>
                  <a:pt x="2880" y="14531"/>
                </a:moveTo>
                <a:lnTo>
                  <a:pt x="2880" y="10996"/>
                </a:lnTo>
                <a:moveTo>
                  <a:pt x="17280" y="10996"/>
                </a:moveTo>
                <a:moveTo>
                  <a:pt x="18720" y="10996"/>
                </a:moveTo>
                <a:lnTo>
                  <a:pt x="18720" y="14531"/>
                </a:lnTo>
                <a:moveTo>
                  <a:pt x="17280" y="14531"/>
                </a:moveTo>
                <a:lnTo>
                  <a:pt x="17280" y="10996"/>
                </a:lnTo>
                <a:moveTo>
                  <a:pt x="8640" y="3927"/>
                </a:moveTo>
                <a:lnTo>
                  <a:pt x="12960" y="3927"/>
                </a:lnTo>
                <a:moveTo>
                  <a:pt x="12960" y="5891"/>
                </a:moveTo>
                <a:lnTo>
                  <a:pt x="8640" y="5891"/>
                </a:lnTo>
              </a:path>
            </a:pathLst>
          </a:custGeom>
          <a:solidFill>
            <a:srgbClr val="CCCC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Rectangle 22"/>
          <p:cNvSpPr>
            <a:spLocks noChangeArrowheads="1"/>
          </p:cNvSpPr>
          <p:nvPr/>
        </p:nvSpPr>
        <p:spPr bwMode="auto">
          <a:xfrm>
            <a:off x="4648200" y="5727701"/>
            <a:ext cx="1447800" cy="447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Rectangle 23"/>
          <p:cNvSpPr>
            <a:spLocks noChangeArrowheads="1"/>
          </p:cNvSpPr>
          <p:nvPr/>
        </p:nvSpPr>
        <p:spPr bwMode="auto">
          <a:xfrm>
            <a:off x="6096000" y="5727701"/>
            <a:ext cx="1447800" cy="447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computr2"/>
          <p:cNvSpPr>
            <a:spLocks noEditPoints="1" noChangeArrowheads="1"/>
          </p:cNvSpPr>
          <p:nvPr/>
        </p:nvSpPr>
        <p:spPr bwMode="auto">
          <a:xfrm>
            <a:off x="5181600" y="5802313"/>
            <a:ext cx="381000" cy="298450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computr2"/>
          <p:cNvSpPr>
            <a:spLocks noEditPoints="1" noChangeArrowheads="1"/>
          </p:cNvSpPr>
          <p:nvPr/>
        </p:nvSpPr>
        <p:spPr bwMode="auto">
          <a:xfrm>
            <a:off x="6705600" y="5802313"/>
            <a:ext cx="381000" cy="298450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chair"/>
          <p:cNvSpPr>
            <a:spLocks noEditPoints="1" noChangeArrowheads="1"/>
          </p:cNvSpPr>
          <p:nvPr/>
        </p:nvSpPr>
        <p:spPr bwMode="auto">
          <a:xfrm>
            <a:off x="5181600" y="5429250"/>
            <a:ext cx="381000" cy="223838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10800 h 21600"/>
              <a:gd name="T4" fmla="*/ 10800 w 21600"/>
              <a:gd name="T5" fmla="*/ 21600 h 21600"/>
              <a:gd name="T6" fmla="*/ 0 w 21600"/>
              <a:gd name="T7" fmla="*/ 10800 h 21600"/>
              <a:gd name="T8" fmla="*/ 5400 w 21600"/>
              <a:gd name="T9" fmla="*/ 7265 h 21600"/>
              <a:gd name="T10" fmla="*/ 16200 w 21600"/>
              <a:gd name="T11" fmla="*/ 178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2960" y="3927"/>
                </a:moveTo>
                <a:lnTo>
                  <a:pt x="14760" y="3927"/>
                </a:lnTo>
                <a:cubicBezTo>
                  <a:pt x="17640" y="4713"/>
                  <a:pt x="18000" y="3535"/>
                  <a:pt x="18000" y="2356"/>
                </a:cubicBezTo>
                <a:cubicBezTo>
                  <a:pt x="18000" y="785"/>
                  <a:pt x="15840" y="0"/>
                  <a:pt x="10800" y="0"/>
                </a:cubicBezTo>
                <a:cubicBezTo>
                  <a:pt x="6120" y="0"/>
                  <a:pt x="3600" y="785"/>
                  <a:pt x="3600" y="2356"/>
                </a:cubicBezTo>
                <a:cubicBezTo>
                  <a:pt x="3600" y="3535"/>
                  <a:pt x="4320" y="4713"/>
                  <a:pt x="6840" y="3927"/>
                </a:cubicBezTo>
                <a:lnTo>
                  <a:pt x="8640" y="3927"/>
                </a:lnTo>
                <a:lnTo>
                  <a:pt x="8640" y="5891"/>
                </a:lnTo>
                <a:lnTo>
                  <a:pt x="6840" y="5891"/>
                </a:lnTo>
                <a:cubicBezTo>
                  <a:pt x="5400" y="5891"/>
                  <a:pt x="4320" y="7069"/>
                  <a:pt x="4320" y="8640"/>
                </a:cubicBezTo>
                <a:lnTo>
                  <a:pt x="4320" y="10996"/>
                </a:lnTo>
                <a:lnTo>
                  <a:pt x="2880" y="10996"/>
                </a:lnTo>
                <a:lnTo>
                  <a:pt x="2880" y="8640"/>
                </a:lnTo>
                <a:cubicBezTo>
                  <a:pt x="2880" y="7855"/>
                  <a:pt x="2520" y="7069"/>
                  <a:pt x="1440" y="7069"/>
                </a:cubicBezTo>
                <a:cubicBezTo>
                  <a:pt x="720" y="7069"/>
                  <a:pt x="0" y="7855"/>
                  <a:pt x="0" y="8640"/>
                </a:cubicBezTo>
                <a:lnTo>
                  <a:pt x="0" y="10604"/>
                </a:lnTo>
                <a:lnTo>
                  <a:pt x="0" y="17280"/>
                </a:lnTo>
                <a:cubicBezTo>
                  <a:pt x="0" y="18065"/>
                  <a:pt x="720" y="18851"/>
                  <a:pt x="1440" y="18851"/>
                </a:cubicBezTo>
                <a:cubicBezTo>
                  <a:pt x="2520" y="18851"/>
                  <a:pt x="2880" y="18065"/>
                  <a:pt x="2880" y="17280"/>
                </a:cubicBezTo>
                <a:lnTo>
                  <a:pt x="2880" y="14531"/>
                </a:lnTo>
                <a:lnTo>
                  <a:pt x="4320" y="14531"/>
                </a:lnTo>
                <a:lnTo>
                  <a:pt x="4320" y="15709"/>
                </a:lnTo>
                <a:cubicBezTo>
                  <a:pt x="4320" y="18458"/>
                  <a:pt x="6840" y="21600"/>
                  <a:pt x="10800" y="21600"/>
                </a:cubicBezTo>
                <a:cubicBezTo>
                  <a:pt x="15120" y="21600"/>
                  <a:pt x="17280" y="18458"/>
                  <a:pt x="17280" y="15709"/>
                </a:cubicBezTo>
                <a:lnTo>
                  <a:pt x="17280" y="14531"/>
                </a:lnTo>
                <a:lnTo>
                  <a:pt x="18720" y="14531"/>
                </a:lnTo>
                <a:lnTo>
                  <a:pt x="18720" y="17280"/>
                </a:lnTo>
                <a:cubicBezTo>
                  <a:pt x="18720" y="18065"/>
                  <a:pt x="19440" y="18851"/>
                  <a:pt x="20160" y="18851"/>
                </a:cubicBezTo>
                <a:cubicBezTo>
                  <a:pt x="20880" y="18851"/>
                  <a:pt x="21600" y="18065"/>
                  <a:pt x="21600" y="17280"/>
                </a:cubicBezTo>
                <a:lnTo>
                  <a:pt x="21600" y="10604"/>
                </a:lnTo>
                <a:lnTo>
                  <a:pt x="21600" y="8640"/>
                </a:lnTo>
                <a:cubicBezTo>
                  <a:pt x="21600" y="7855"/>
                  <a:pt x="20880" y="7069"/>
                  <a:pt x="20160" y="7069"/>
                </a:cubicBezTo>
                <a:cubicBezTo>
                  <a:pt x="19440" y="7069"/>
                  <a:pt x="18720" y="7855"/>
                  <a:pt x="18720" y="8640"/>
                </a:cubicBezTo>
                <a:lnTo>
                  <a:pt x="18720" y="10996"/>
                </a:lnTo>
                <a:lnTo>
                  <a:pt x="17280" y="10996"/>
                </a:lnTo>
                <a:lnTo>
                  <a:pt x="17280" y="8640"/>
                </a:lnTo>
                <a:cubicBezTo>
                  <a:pt x="17280" y="7069"/>
                  <a:pt x="16200" y="5891"/>
                  <a:pt x="14760" y="5891"/>
                </a:cubicBezTo>
                <a:lnTo>
                  <a:pt x="12960" y="5891"/>
                </a:lnTo>
                <a:close/>
                <a:moveTo>
                  <a:pt x="12960" y="3927"/>
                </a:moveTo>
                <a:moveTo>
                  <a:pt x="2880" y="10996"/>
                </a:moveTo>
                <a:moveTo>
                  <a:pt x="4320" y="10996"/>
                </a:moveTo>
                <a:lnTo>
                  <a:pt x="4320" y="14531"/>
                </a:lnTo>
                <a:moveTo>
                  <a:pt x="2880" y="14531"/>
                </a:moveTo>
                <a:lnTo>
                  <a:pt x="2880" y="10996"/>
                </a:lnTo>
                <a:moveTo>
                  <a:pt x="17280" y="10996"/>
                </a:moveTo>
                <a:moveTo>
                  <a:pt x="18720" y="10996"/>
                </a:moveTo>
                <a:lnTo>
                  <a:pt x="18720" y="14531"/>
                </a:lnTo>
                <a:moveTo>
                  <a:pt x="17280" y="14531"/>
                </a:moveTo>
                <a:lnTo>
                  <a:pt x="17280" y="10996"/>
                </a:lnTo>
                <a:moveTo>
                  <a:pt x="8640" y="3927"/>
                </a:moveTo>
                <a:lnTo>
                  <a:pt x="12960" y="3927"/>
                </a:lnTo>
                <a:moveTo>
                  <a:pt x="12960" y="5891"/>
                </a:moveTo>
                <a:lnTo>
                  <a:pt x="8640" y="5891"/>
                </a:lnTo>
              </a:path>
            </a:pathLst>
          </a:custGeom>
          <a:solidFill>
            <a:srgbClr val="CCCC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chair"/>
          <p:cNvSpPr>
            <a:spLocks noEditPoints="1" noChangeArrowheads="1"/>
          </p:cNvSpPr>
          <p:nvPr/>
        </p:nvSpPr>
        <p:spPr bwMode="auto">
          <a:xfrm>
            <a:off x="6324600" y="5354638"/>
            <a:ext cx="381000" cy="223838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10800 h 21600"/>
              <a:gd name="T4" fmla="*/ 10800 w 21600"/>
              <a:gd name="T5" fmla="*/ 21600 h 21600"/>
              <a:gd name="T6" fmla="*/ 0 w 21600"/>
              <a:gd name="T7" fmla="*/ 10800 h 21600"/>
              <a:gd name="T8" fmla="*/ 5400 w 21600"/>
              <a:gd name="T9" fmla="*/ 7265 h 21600"/>
              <a:gd name="T10" fmla="*/ 16200 w 21600"/>
              <a:gd name="T11" fmla="*/ 178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2960" y="3927"/>
                </a:moveTo>
                <a:lnTo>
                  <a:pt x="14760" y="3927"/>
                </a:lnTo>
                <a:cubicBezTo>
                  <a:pt x="17640" y="4713"/>
                  <a:pt x="18000" y="3535"/>
                  <a:pt x="18000" y="2356"/>
                </a:cubicBezTo>
                <a:cubicBezTo>
                  <a:pt x="18000" y="785"/>
                  <a:pt x="15840" y="0"/>
                  <a:pt x="10800" y="0"/>
                </a:cubicBezTo>
                <a:cubicBezTo>
                  <a:pt x="6120" y="0"/>
                  <a:pt x="3600" y="785"/>
                  <a:pt x="3600" y="2356"/>
                </a:cubicBezTo>
                <a:cubicBezTo>
                  <a:pt x="3600" y="3535"/>
                  <a:pt x="4320" y="4713"/>
                  <a:pt x="6840" y="3927"/>
                </a:cubicBezTo>
                <a:lnTo>
                  <a:pt x="8640" y="3927"/>
                </a:lnTo>
                <a:lnTo>
                  <a:pt x="8640" y="5891"/>
                </a:lnTo>
                <a:lnTo>
                  <a:pt x="6840" y="5891"/>
                </a:lnTo>
                <a:cubicBezTo>
                  <a:pt x="5400" y="5891"/>
                  <a:pt x="4320" y="7069"/>
                  <a:pt x="4320" y="8640"/>
                </a:cubicBezTo>
                <a:lnTo>
                  <a:pt x="4320" y="10996"/>
                </a:lnTo>
                <a:lnTo>
                  <a:pt x="2880" y="10996"/>
                </a:lnTo>
                <a:lnTo>
                  <a:pt x="2880" y="8640"/>
                </a:lnTo>
                <a:cubicBezTo>
                  <a:pt x="2880" y="7855"/>
                  <a:pt x="2520" y="7069"/>
                  <a:pt x="1440" y="7069"/>
                </a:cubicBezTo>
                <a:cubicBezTo>
                  <a:pt x="720" y="7069"/>
                  <a:pt x="0" y="7855"/>
                  <a:pt x="0" y="8640"/>
                </a:cubicBezTo>
                <a:lnTo>
                  <a:pt x="0" y="10604"/>
                </a:lnTo>
                <a:lnTo>
                  <a:pt x="0" y="17280"/>
                </a:lnTo>
                <a:cubicBezTo>
                  <a:pt x="0" y="18065"/>
                  <a:pt x="720" y="18851"/>
                  <a:pt x="1440" y="18851"/>
                </a:cubicBezTo>
                <a:cubicBezTo>
                  <a:pt x="2520" y="18851"/>
                  <a:pt x="2880" y="18065"/>
                  <a:pt x="2880" y="17280"/>
                </a:cubicBezTo>
                <a:lnTo>
                  <a:pt x="2880" y="14531"/>
                </a:lnTo>
                <a:lnTo>
                  <a:pt x="4320" y="14531"/>
                </a:lnTo>
                <a:lnTo>
                  <a:pt x="4320" y="15709"/>
                </a:lnTo>
                <a:cubicBezTo>
                  <a:pt x="4320" y="18458"/>
                  <a:pt x="6840" y="21600"/>
                  <a:pt x="10800" y="21600"/>
                </a:cubicBezTo>
                <a:cubicBezTo>
                  <a:pt x="15120" y="21600"/>
                  <a:pt x="17280" y="18458"/>
                  <a:pt x="17280" y="15709"/>
                </a:cubicBezTo>
                <a:lnTo>
                  <a:pt x="17280" y="14531"/>
                </a:lnTo>
                <a:lnTo>
                  <a:pt x="18720" y="14531"/>
                </a:lnTo>
                <a:lnTo>
                  <a:pt x="18720" y="17280"/>
                </a:lnTo>
                <a:cubicBezTo>
                  <a:pt x="18720" y="18065"/>
                  <a:pt x="19440" y="18851"/>
                  <a:pt x="20160" y="18851"/>
                </a:cubicBezTo>
                <a:cubicBezTo>
                  <a:pt x="20880" y="18851"/>
                  <a:pt x="21600" y="18065"/>
                  <a:pt x="21600" y="17280"/>
                </a:cubicBezTo>
                <a:lnTo>
                  <a:pt x="21600" y="10604"/>
                </a:lnTo>
                <a:lnTo>
                  <a:pt x="21600" y="8640"/>
                </a:lnTo>
                <a:cubicBezTo>
                  <a:pt x="21600" y="7855"/>
                  <a:pt x="20880" y="7069"/>
                  <a:pt x="20160" y="7069"/>
                </a:cubicBezTo>
                <a:cubicBezTo>
                  <a:pt x="19440" y="7069"/>
                  <a:pt x="18720" y="7855"/>
                  <a:pt x="18720" y="8640"/>
                </a:cubicBezTo>
                <a:lnTo>
                  <a:pt x="18720" y="10996"/>
                </a:lnTo>
                <a:lnTo>
                  <a:pt x="17280" y="10996"/>
                </a:lnTo>
                <a:lnTo>
                  <a:pt x="17280" y="8640"/>
                </a:lnTo>
                <a:cubicBezTo>
                  <a:pt x="17280" y="7069"/>
                  <a:pt x="16200" y="5891"/>
                  <a:pt x="14760" y="5891"/>
                </a:cubicBezTo>
                <a:lnTo>
                  <a:pt x="12960" y="5891"/>
                </a:lnTo>
                <a:close/>
                <a:moveTo>
                  <a:pt x="12960" y="3927"/>
                </a:moveTo>
                <a:moveTo>
                  <a:pt x="2880" y="10996"/>
                </a:moveTo>
                <a:moveTo>
                  <a:pt x="4320" y="10996"/>
                </a:moveTo>
                <a:lnTo>
                  <a:pt x="4320" y="14531"/>
                </a:lnTo>
                <a:moveTo>
                  <a:pt x="2880" y="14531"/>
                </a:moveTo>
                <a:lnTo>
                  <a:pt x="2880" y="10996"/>
                </a:lnTo>
                <a:moveTo>
                  <a:pt x="17280" y="10996"/>
                </a:moveTo>
                <a:moveTo>
                  <a:pt x="18720" y="10996"/>
                </a:moveTo>
                <a:lnTo>
                  <a:pt x="18720" y="14531"/>
                </a:lnTo>
                <a:moveTo>
                  <a:pt x="17280" y="14531"/>
                </a:moveTo>
                <a:lnTo>
                  <a:pt x="17280" y="10996"/>
                </a:lnTo>
                <a:moveTo>
                  <a:pt x="8640" y="3927"/>
                </a:moveTo>
                <a:lnTo>
                  <a:pt x="12960" y="3927"/>
                </a:lnTo>
                <a:moveTo>
                  <a:pt x="12960" y="5891"/>
                </a:moveTo>
                <a:lnTo>
                  <a:pt x="8640" y="5891"/>
                </a:lnTo>
              </a:path>
            </a:pathLst>
          </a:custGeom>
          <a:solidFill>
            <a:srgbClr val="CCCC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chair"/>
          <p:cNvSpPr>
            <a:spLocks noEditPoints="1" noChangeArrowheads="1"/>
          </p:cNvSpPr>
          <p:nvPr/>
        </p:nvSpPr>
        <p:spPr bwMode="auto">
          <a:xfrm>
            <a:off x="6858000" y="5354638"/>
            <a:ext cx="381000" cy="223838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10800 h 21600"/>
              <a:gd name="T4" fmla="*/ 10800 w 21600"/>
              <a:gd name="T5" fmla="*/ 21600 h 21600"/>
              <a:gd name="T6" fmla="*/ 0 w 21600"/>
              <a:gd name="T7" fmla="*/ 10800 h 21600"/>
              <a:gd name="T8" fmla="*/ 5400 w 21600"/>
              <a:gd name="T9" fmla="*/ 7265 h 21600"/>
              <a:gd name="T10" fmla="*/ 16200 w 21600"/>
              <a:gd name="T11" fmla="*/ 178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2960" y="3927"/>
                </a:moveTo>
                <a:lnTo>
                  <a:pt x="14760" y="3927"/>
                </a:lnTo>
                <a:cubicBezTo>
                  <a:pt x="17640" y="4713"/>
                  <a:pt x="18000" y="3535"/>
                  <a:pt x="18000" y="2356"/>
                </a:cubicBezTo>
                <a:cubicBezTo>
                  <a:pt x="18000" y="785"/>
                  <a:pt x="15840" y="0"/>
                  <a:pt x="10800" y="0"/>
                </a:cubicBezTo>
                <a:cubicBezTo>
                  <a:pt x="6120" y="0"/>
                  <a:pt x="3600" y="785"/>
                  <a:pt x="3600" y="2356"/>
                </a:cubicBezTo>
                <a:cubicBezTo>
                  <a:pt x="3600" y="3535"/>
                  <a:pt x="4320" y="4713"/>
                  <a:pt x="6840" y="3927"/>
                </a:cubicBezTo>
                <a:lnTo>
                  <a:pt x="8640" y="3927"/>
                </a:lnTo>
                <a:lnTo>
                  <a:pt x="8640" y="5891"/>
                </a:lnTo>
                <a:lnTo>
                  <a:pt x="6840" y="5891"/>
                </a:lnTo>
                <a:cubicBezTo>
                  <a:pt x="5400" y="5891"/>
                  <a:pt x="4320" y="7069"/>
                  <a:pt x="4320" y="8640"/>
                </a:cubicBezTo>
                <a:lnTo>
                  <a:pt x="4320" y="10996"/>
                </a:lnTo>
                <a:lnTo>
                  <a:pt x="2880" y="10996"/>
                </a:lnTo>
                <a:lnTo>
                  <a:pt x="2880" y="8640"/>
                </a:lnTo>
                <a:cubicBezTo>
                  <a:pt x="2880" y="7855"/>
                  <a:pt x="2520" y="7069"/>
                  <a:pt x="1440" y="7069"/>
                </a:cubicBezTo>
                <a:cubicBezTo>
                  <a:pt x="720" y="7069"/>
                  <a:pt x="0" y="7855"/>
                  <a:pt x="0" y="8640"/>
                </a:cubicBezTo>
                <a:lnTo>
                  <a:pt x="0" y="10604"/>
                </a:lnTo>
                <a:lnTo>
                  <a:pt x="0" y="17280"/>
                </a:lnTo>
                <a:cubicBezTo>
                  <a:pt x="0" y="18065"/>
                  <a:pt x="720" y="18851"/>
                  <a:pt x="1440" y="18851"/>
                </a:cubicBezTo>
                <a:cubicBezTo>
                  <a:pt x="2520" y="18851"/>
                  <a:pt x="2880" y="18065"/>
                  <a:pt x="2880" y="17280"/>
                </a:cubicBezTo>
                <a:lnTo>
                  <a:pt x="2880" y="14531"/>
                </a:lnTo>
                <a:lnTo>
                  <a:pt x="4320" y="14531"/>
                </a:lnTo>
                <a:lnTo>
                  <a:pt x="4320" y="15709"/>
                </a:lnTo>
                <a:cubicBezTo>
                  <a:pt x="4320" y="18458"/>
                  <a:pt x="6840" y="21600"/>
                  <a:pt x="10800" y="21600"/>
                </a:cubicBezTo>
                <a:cubicBezTo>
                  <a:pt x="15120" y="21600"/>
                  <a:pt x="17280" y="18458"/>
                  <a:pt x="17280" y="15709"/>
                </a:cubicBezTo>
                <a:lnTo>
                  <a:pt x="17280" y="14531"/>
                </a:lnTo>
                <a:lnTo>
                  <a:pt x="18720" y="14531"/>
                </a:lnTo>
                <a:lnTo>
                  <a:pt x="18720" y="17280"/>
                </a:lnTo>
                <a:cubicBezTo>
                  <a:pt x="18720" y="18065"/>
                  <a:pt x="19440" y="18851"/>
                  <a:pt x="20160" y="18851"/>
                </a:cubicBezTo>
                <a:cubicBezTo>
                  <a:pt x="20880" y="18851"/>
                  <a:pt x="21600" y="18065"/>
                  <a:pt x="21600" y="17280"/>
                </a:cubicBezTo>
                <a:lnTo>
                  <a:pt x="21600" y="10604"/>
                </a:lnTo>
                <a:lnTo>
                  <a:pt x="21600" y="8640"/>
                </a:lnTo>
                <a:cubicBezTo>
                  <a:pt x="21600" y="7855"/>
                  <a:pt x="20880" y="7069"/>
                  <a:pt x="20160" y="7069"/>
                </a:cubicBezTo>
                <a:cubicBezTo>
                  <a:pt x="19440" y="7069"/>
                  <a:pt x="18720" y="7855"/>
                  <a:pt x="18720" y="8640"/>
                </a:cubicBezTo>
                <a:lnTo>
                  <a:pt x="18720" y="10996"/>
                </a:lnTo>
                <a:lnTo>
                  <a:pt x="17280" y="10996"/>
                </a:lnTo>
                <a:lnTo>
                  <a:pt x="17280" y="8640"/>
                </a:lnTo>
                <a:cubicBezTo>
                  <a:pt x="17280" y="7069"/>
                  <a:pt x="16200" y="5891"/>
                  <a:pt x="14760" y="5891"/>
                </a:cubicBezTo>
                <a:lnTo>
                  <a:pt x="12960" y="5891"/>
                </a:lnTo>
                <a:close/>
                <a:moveTo>
                  <a:pt x="12960" y="3927"/>
                </a:moveTo>
                <a:moveTo>
                  <a:pt x="2880" y="10996"/>
                </a:moveTo>
                <a:moveTo>
                  <a:pt x="4320" y="10996"/>
                </a:moveTo>
                <a:lnTo>
                  <a:pt x="4320" y="14531"/>
                </a:lnTo>
                <a:moveTo>
                  <a:pt x="2880" y="14531"/>
                </a:moveTo>
                <a:lnTo>
                  <a:pt x="2880" y="10996"/>
                </a:lnTo>
                <a:moveTo>
                  <a:pt x="17280" y="10996"/>
                </a:moveTo>
                <a:moveTo>
                  <a:pt x="18720" y="10996"/>
                </a:moveTo>
                <a:lnTo>
                  <a:pt x="18720" y="14531"/>
                </a:lnTo>
                <a:moveTo>
                  <a:pt x="17280" y="14531"/>
                </a:moveTo>
                <a:lnTo>
                  <a:pt x="17280" y="10996"/>
                </a:lnTo>
                <a:moveTo>
                  <a:pt x="8640" y="3927"/>
                </a:moveTo>
                <a:lnTo>
                  <a:pt x="12960" y="3927"/>
                </a:lnTo>
                <a:moveTo>
                  <a:pt x="12960" y="5891"/>
                </a:moveTo>
                <a:lnTo>
                  <a:pt x="8640" y="5891"/>
                </a:lnTo>
              </a:path>
            </a:pathLst>
          </a:custGeom>
          <a:solidFill>
            <a:srgbClr val="CCCC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AutoShape 29"/>
          <p:cNvSpPr>
            <a:spLocks noChangeArrowheads="1"/>
          </p:cNvSpPr>
          <p:nvPr/>
        </p:nvSpPr>
        <p:spPr bwMode="auto">
          <a:xfrm>
            <a:off x="8382000" y="3340100"/>
            <a:ext cx="152400" cy="2312988"/>
          </a:xfrm>
          <a:prstGeom prst="bevel">
            <a:avLst>
              <a:gd name="adj" fmla="val 125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ko-KR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 Box 30"/>
          <p:cNvSpPr txBox="1">
            <a:spLocks noChangeArrowheads="1"/>
          </p:cNvSpPr>
          <p:nvPr/>
        </p:nvSpPr>
        <p:spPr bwMode="auto">
          <a:xfrm rot="16200000">
            <a:off x="7731919" y="4306022"/>
            <a:ext cx="11191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화이트보드</a:t>
            </a:r>
          </a:p>
        </p:txBody>
      </p:sp>
      <p:sp>
        <p:nvSpPr>
          <p:cNvPr id="65" name="Rectangle 31"/>
          <p:cNvSpPr>
            <a:spLocks noChangeArrowheads="1"/>
          </p:cNvSpPr>
          <p:nvPr/>
        </p:nvSpPr>
        <p:spPr bwMode="auto">
          <a:xfrm>
            <a:off x="5562601" y="4143380"/>
            <a:ext cx="1965455" cy="64294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>
            <a:prstShdw prst="shdw17" dist="40161" dir="1106097">
              <a:srgbClr val="969696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r>
              <a:rPr lang="ko-KR" altLang="en-US" sz="1200" b="1">
                <a:latin typeface="맑은 고딕" pitchFamily="50" charset="-127"/>
                <a:ea typeface="맑은 고딕" pitchFamily="50" charset="-127"/>
              </a:rPr>
              <a:t>회의용 책상</a:t>
            </a:r>
          </a:p>
        </p:txBody>
      </p:sp>
      <p:sp>
        <p:nvSpPr>
          <p:cNvPr id="66" name="Text Box 32"/>
          <p:cNvSpPr txBox="1">
            <a:spLocks noChangeArrowheads="1"/>
          </p:cNvSpPr>
          <p:nvPr/>
        </p:nvSpPr>
        <p:spPr bwMode="auto">
          <a:xfrm>
            <a:off x="4724400" y="5087277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고객측 실무자</a:t>
            </a:r>
          </a:p>
        </p:txBody>
      </p:sp>
      <p:sp>
        <p:nvSpPr>
          <p:cNvPr id="67" name="Text Box 33"/>
          <p:cNvSpPr txBox="1">
            <a:spLocks noChangeArrowheads="1"/>
          </p:cNvSpPr>
          <p:nvPr/>
        </p:nvSpPr>
        <p:spPr bwMode="auto">
          <a:xfrm>
            <a:off x="6019800" y="5079505"/>
            <a:ext cx="1524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고객측 엔지니어</a:t>
            </a:r>
          </a:p>
        </p:txBody>
      </p:sp>
      <p:sp>
        <p:nvSpPr>
          <p:cNvPr id="68" name="Text Box 34"/>
          <p:cNvSpPr txBox="1">
            <a:spLocks noChangeArrowheads="1"/>
          </p:cNvSpPr>
          <p:nvPr/>
        </p:nvSpPr>
        <p:spPr bwMode="auto">
          <a:xfrm>
            <a:off x="5715000" y="3661867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1 </a:t>
            </a: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팀 </a:t>
            </a: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백앤드</a:t>
            </a:r>
          </a:p>
        </p:txBody>
      </p:sp>
      <p:sp>
        <p:nvSpPr>
          <p:cNvPr id="69" name="Text Box 35"/>
          <p:cNvSpPr txBox="1">
            <a:spLocks noChangeArrowheads="1"/>
          </p:cNvSpPr>
          <p:nvPr/>
        </p:nvSpPr>
        <p:spPr bwMode="auto">
          <a:xfrm>
            <a:off x="4419601" y="3723506"/>
            <a:ext cx="8618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2 </a:t>
            </a: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팀 </a:t>
            </a: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미들</a:t>
            </a:r>
          </a:p>
        </p:txBody>
      </p:sp>
      <p:sp>
        <p:nvSpPr>
          <p:cNvPr id="70" name="Text Box 36"/>
          <p:cNvSpPr txBox="1">
            <a:spLocks noChangeArrowheads="1"/>
          </p:cNvSpPr>
          <p:nvPr/>
        </p:nvSpPr>
        <p:spPr bwMode="auto">
          <a:xfrm>
            <a:off x="4276395" y="4109542"/>
            <a:ext cx="10562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3 </a:t>
            </a: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팀 </a:t>
            </a: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– B.L</a:t>
            </a:r>
          </a:p>
        </p:txBody>
      </p:sp>
      <p:sp>
        <p:nvSpPr>
          <p:cNvPr id="71" name="Text Box 37"/>
          <p:cNvSpPr txBox="1">
            <a:spLocks noChangeArrowheads="1"/>
          </p:cNvSpPr>
          <p:nvPr/>
        </p:nvSpPr>
        <p:spPr bwMode="auto">
          <a:xfrm>
            <a:off x="4394637" y="4706442"/>
            <a:ext cx="105629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4 </a:t>
            </a: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팀 </a:t>
            </a: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프론트</a:t>
            </a:r>
          </a:p>
        </p:txBody>
      </p:sp>
    </p:spTree>
  </p:cSld>
  <p:clrMapOvr>
    <a:masterClrMapping/>
  </p:clrMapOvr>
  <p:transition spd="med">
    <p:fade/>
  </p:transition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SCM </a:t>
            </a:r>
            <a:r>
              <a:rPr lang="ko-KR" altLang="en-US" dirty="0" smtClean="0"/>
              <a:t>소개 </a:t>
            </a:r>
            <a:r>
              <a:rPr lang="en-US" altLang="ko-KR" dirty="0" smtClean="0"/>
              <a:t>(4/5)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SCM </a:t>
            </a:r>
            <a:r>
              <a:rPr lang="ko-KR" altLang="en-US" dirty="0" smtClean="0"/>
              <a:t>용어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태그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라벨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파일들의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각각 버전에 릴리즈</a:t>
            </a:r>
            <a:r>
              <a:rPr lang="en-US" altLang="ko-KR" dirty="0" smtClean="0"/>
              <a:t>_1_0</a:t>
            </a:r>
            <a:r>
              <a:rPr lang="ko-KR" altLang="en-US" dirty="0" smtClean="0"/>
              <a:t>과 같은 이름을 결합시키는 것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태그는 특정 시점의 스냅샷을 표시하는 것으로 태그가 붙여진 파일을 변경 불가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최초 태그는 </a:t>
            </a:r>
            <a:r>
              <a:rPr lang="en-US" altLang="ko-KR" dirty="0" smtClean="0"/>
              <a:t>CVS</a:t>
            </a:r>
            <a:r>
              <a:rPr lang="ko-KR" altLang="en-US" dirty="0" smtClean="0"/>
              <a:t>에서 사용되었지만 현재는 다른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툴에서도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브랜치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이름을 붙인 파일 셋에 병렬 복사</a:t>
            </a:r>
            <a:r>
              <a:rPr lang="en-US" altLang="ko-KR" dirty="0" smtClean="0"/>
              <a:t>(Parallel Copy)</a:t>
            </a:r>
            <a:r>
              <a:rPr lang="ko-KR" altLang="en-US" dirty="0" smtClean="0"/>
              <a:t>한 것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브랜치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버전으로 변경이 가능하고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툴은 변경에 대한 이력을 유지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브랜치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버전에 대한 태그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만들 수 있음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SCM </a:t>
            </a:r>
            <a:r>
              <a:rPr lang="ko-KR" altLang="en-US" dirty="0" smtClean="0"/>
              <a:t>소개 </a:t>
            </a:r>
            <a:r>
              <a:rPr lang="en-US" altLang="ko-KR" dirty="0" smtClean="0"/>
              <a:t>(5/5)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SCM </a:t>
            </a:r>
            <a:r>
              <a:rPr lang="ko-KR" altLang="en-US" dirty="0" smtClean="0"/>
              <a:t>용어 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Merging</a:t>
            </a:r>
          </a:p>
          <a:p>
            <a:pPr lvl="2"/>
            <a:r>
              <a:rPr lang="ko-KR" altLang="en-US" dirty="0" smtClean="0"/>
              <a:t>하나의 브랜치에서 변경된 것을 다른 브랜치로 복사하는 것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서로 다른 브랜치 파일들이 매우 다를 수 있기 때문에 변경에 대한 병합이 어려울 수 있음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Diff</a:t>
            </a:r>
          </a:p>
          <a:p>
            <a:pPr lvl="2"/>
            <a:r>
              <a:rPr lang="ko-KR" altLang="en-US" dirty="0" smtClean="0"/>
              <a:t>한 파일에서 서로 다른 두 버전 사이에 변경사항을 확인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Changeset</a:t>
            </a:r>
          </a:p>
          <a:p>
            <a:pPr lvl="2"/>
            <a:r>
              <a:rPr lang="ko-KR" altLang="en-US" dirty="0" smtClean="0"/>
              <a:t>파일 셋에 대한 관련 변경 그룹으로 변경이 모두 적용되거나 전혀 적용되지 않음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Change log</a:t>
            </a:r>
          </a:p>
          <a:p>
            <a:pPr lvl="2"/>
            <a:r>
              <a:rPr lang="ko-KR" altLang="en-US" dirty="0" smtClean="0"/>
              <a:t>파일들의 모든 변경 목록으로 시간에 의해 정렬됨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SCM </a:t>
            </a:r>
            <a:r>
              <a:rPr lang="ko-KR" altLang="en-US" dirty="0" smtClean="0"/>
              <a:t>결점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SMC </a:t>
            </a:r>
            <a:r>
              <a:rPr lang="ko-KR" altLang="en-US" dirty="0" smtClean="0"/>
              <a:t>툴 사용의 불편 사항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Disk space</a:t>
            </a:r>
          </a:p>
          <a:p>
            <a:pPr lvl="2"/>
            <a:r>
              <a:rPr lang="ko-KR" altLang="en-US" dirty="0" smtClean="0"/>
              <a:t>서로 다른 버전에 대한 다량의 파일 유지는 많은 디스크 공간의 확보가 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단순히 약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만 라인의 코드로 구성된 제품에 대한 소스코드를 저장하기 위해 대략 </a:t>
            </a:r>
            <a:r>
              <a:rPr lang="en-US" altLang="ko-KR" dirty="0" smtClean="0"/>
              <a:t>10MB</a:t>
            </a:r>
            <a:r>
              <a:rPr lang="ko-KR" altLang="en-US" dirty="0" smtClean="0"/>
              <a:t>의 공간을 가짐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대부분의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툴은 보다 작게 유지하기 위해 버전 사이의 차이점만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저장소</a:t>
            </a:r>
            <a:r>
              <a:rPr lang="en-US" altLang="ko-KR" dirty="0" smtClean="0"/>
              <a:t>(Storage)</a:t>
            </a:r>
            <a:r>
              <a:rPr lang="ko-KR" altLang="en-US" dirty="0" smtClean="0"/>
              <a:t>의 가격은 이러한 이슈를 무시할 정도로 싸게 제공됨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Performance</a:t>
            </a:r>
          </a:p>
          <a:p>
            <a:pPr lvl="2"/>
            <a:r>
              <a:rPr lang="en-US" altLang="ko-KR" dirty="0" smtClean="0"/>
              <a:t>SCM </a:t>
            </a:r>
            <a:r>
              <a:rPr lang="ko-KR" altLang="en-US" dirty="0" smtClean="0"/>
              <a:t>툴을 이용하여 파일 셋을 얻는 것이 디렉터리에서 복사하는 것보다 느림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SCM </a:t>
            </a:r>
            <a:r>
              <a:rPr lang="ko-KR" altLang="en-US" dirty="0" smtClean="0"/>
              <a:t>툴은 네트워크를 통한 원격 서버에 파일을 유지하고 요청되는 파일들의 정확한 버전을 실시간으로 갱신해야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최종 버전을 가져오기 전에 누군가로부터 작업이 완료될 때까지 대기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작업에 대해 약간의 시간이 필요하지만 보통 많은 시간을 요구하지 않음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Connectivity</a:t>
            </a:r>
          </a:p>
          <a:p>
            <a:pPr lvl="2"/>
            <a:r>
              <a:rPr lang="ko-KR" altLang="en-US" dirty="0" smtClean="0"/>
              <a:t>일부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툴은 네트워크 접속이 끊길 경우 작업 진행이 불가능함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네트워크 접속이 끊어진 상태에서 많은 개발을 진행해야 한다면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분산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툴을 선택하거나 적어도 중앙 서버의 연결 없이 접근된 파일로 작업 진행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SCM </a:t>
            </a:r>
            <a:r>
              <a:rPr lang="ko-KR" altLang="en-US" dirty="0" smtClean="0"/>
              <a:t>결정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SMC </a:t>
            </a:r>
            <a:r>
              <a:rPr lang="ko-KR" altLang="en-US" dirty="0" smtClean="0"/>
              <a:t>툴 사용의 불편 사항 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복잡성 </a:t>
            </a:r>
            <a:r>
              <a:rPr lang="en-US" altLang="ko-KR" dirty="0" smtClean="0"/>
              <a:t>(Complexity)</a:t>
            </a:r>
          </a:p>
          <a:p>
            <a:pPr lvl="2"/>
            <a:r>
              <a:rPr lang="en-US" altLang="ko-KR" dirty="0" smtClean="0"/>
              <a:t>SCM </a:t>
            </a:r>
            <a:r>
              <a:rPr lang="ko-KR" altLang="en-US" dirty="0" smtClean="0"/>
              <a:t>툴 사용법에 대한 최소한의 교육과 드물게 사용되는 명령은 빠르게 잊혀짐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SCM </a:t>
            </a:r>
            <a:r>
              <a:rPr lang="ko-KR" altLang="en-US" dirty="0" smtClean="0"/>
              <a:t>툴을 선택할 때 문서와 지원에 대한 품질이 중요한 이유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파일의 여러 버전의 병합 또는 브랜치된 전체 소스코드의 병합과 같은 복잡한 활동은 많은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툴이 가지는 어려움임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비용 </a:t>
            </a:r>
            <a:r>
              <a:rPr lang="en-US" altLang="ko-KR" dirty="0" smtClean="0"/>
              <a:t>(Cost)</a:t>
            </a:r>
          </a:p>
          <a:p>
            <a:pPr lvl="2"/>
            <a:r>
              <a:rPr lang="ko-KR" altLang="en-US" dirty="0" smtClean="0"/>
              <a:t>상용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툴을 사용할 경우 비용이 프로젝트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진행에 제한된 요소가 될 수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특히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각 개발자 별로 사용하는 툴에 라이선스가 필요할 경우에 더욱 영향이 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현재 비용이 없는 좋은</a:t>
            </a:r>
            <a:r>
              <a:rPr lang="en-US" altLang="ko-KR" dirty="0" smtClean="0"/>
              <a:t> SCM </a:t>
            </a:r>
            <a:r>
              <a:rPr lang="ko-KR" altLang="en-US" dirty="0" smtClean="0"/>
              <a:t>툴이 많이 존재함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훼손에 의한 위험 </a:t>
            </a:r>
            <a:r>
              <a:rPr lang="en-US" altLang="ko-KR" dirty="0" smtClean="0"/>
              <a:t>(Risk of corruption)</a:t>
            </a:r>
          </a:p>
          <a:p>
            <a:pPr lvl="2"/>
            <a:r>
              <a:rPr lang="en-US" altLang="ko-KR" dirty="0" smtClean="0"/>
              <a:t>SCM </a:t>
            </a:r>
            <a:r>
              <a:rPr lang="ko-KR" altLang="en-US" dirty="0" smtClean="0"/>
              <a:t>툴 내 파일들의 훼손으로 인한 변화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SMC </a:t>
            </a:r>
            <a:r>
              <a:rPr lang="ko-KR" altLang="en-US" dirty="0" smtClean="0"/>
              <a:t>툴에 버그 존재나 나쁜 하드웨어 또는 운영시스템이 훼손될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이러한 시나리오는 거의 드물지만</a:t>
            </a:r>
            <a:r>
              <a:rPr lang="en-US" altLang="ko-KR" dirty="0" smtClean="0"/>
              <a:t> SCM </a:t>
            </a:r>
            <a:r>
              <a:rPr lang="ko-KR" altLang="en-US" dirty="0" smtClean="0"/>
              <a:t>툴 내의 파일에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대한 정합성을 체크하기 위해 파일에 </a:t>
            </a:r>
            <a:r>
              <a:rPr lang="en-US" altLang="ko-KR" dirty="0" smtClean="0"/>
              <a:t>Checksum</a:t>
            </a:r>
            <a:r>
              <a:rPr lang="ko-KR" altLang="en-US" dirty="0" smtClean="0"/>
              <a:t>을 두는 가장 큰 이유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밤마다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툴 내의 파일에 대한 백업 수행</a:t>
            </a:r>
          </a:p>
          <a:p>
            <a:r>
              <a:rPr lang="en-US" altLang="ko-KR" dirty="0" smtClean="0"/>
              <a:t>SCM </a:t>
            </a:r>
            <a:r>
              <a:rPr lang="ko-KR" altLang="en-US" dirty="0" smtClean="0"/>
              <a:t>툴의 이점이 불편 사항에 대한 결점을 보완하기 충분</a:t>
            </a:r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전형적인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작업 </a:t>
            </a:r>
            <a:r>
              <a:rPr lang="en-US" altLang="ko-KR" dirty="0" smtClean="0"/>
              <a:t>(1/3)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각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툴은 파일 이력에 대해 서로 다른 이름을 가지고 있음</a:t>
            </a:r>
            <a:endParaRPr lang="en-US" altLang="ko-KR" dirty="0" smtClean="0"/>
          </a:p>
          <a:p>
            <a:r>
              <a:rPr lang="en-US" altLang="ko-KR" dirty="0" smtClean="0"/>
              <a:t>SCM </a:t>
            </a:r>
            <a:r>
              <a:rPr lang="ko-KR" altLang="en-US" dirty="0" smtClean="0"/>
              <a:t>툴의 전형적인 활동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Checkout</a:t>
            </a:r>
          </a:p>
          <a:p>
            <a:pPr lvl="2"/>
            <a:r>
              <a:rPr lang="ko-KR" altLang="en-US" dirty="0" smtClean="0"/>
              <a:t>프로젝트의 일부에 대한 작업을 결정한 후 필요한 파일의 복사본을 체크아웃 하는 것으로 비공개 작업 복사본을 의미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체크아웃 파일은 저장소에서 어떤 변경도 없으며 로컬에서 모든 변경이 이루어짐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체크아웃 상태에서의 작업은 어떤 누구에게도 영향을 미치지 않음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Edit</a:t>
            </a:r>
          </a:p>
          <a:p>
            <a:pPr lvl="2"/>
            <a:r>
              <a:rPr lang="ko-KR" altLang="en-US" dirty="0" smtClean="0"/>
              <a:t>개발자는 관심대상의 파일을 변경</a:t>
            </a:r>
            <a:r>
              <a:rPr lang="en-US" altLang="ko-KR" dirty="0" smtClean="0"/>
              <a:t>(</a:t>
            </a:r>
            <a:r>
              <a:rPr lang="ko-KR" altLang="en-US" dirty="0" smtClean="0"/>
              <a:t>신규 파일 생성 포함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하게 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변경된 파일을 사용하여 신규 버전의 제품 빌드를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Diff</a:t>
            </a:r>
          </a:p>
          <a:p>
            <a:pPr lvl="2"/>
            <a:r>
              <a:rPr lang="en-US" altLang="ko-KR" dirty="0" smtClean="0"/>
              <a:t>SCM </a:t>
            </a:r>
            <a:r>
              <a:rPr lang="ko-KR" altLang="en-US" dirty="0" smtClean="0"/>
              <a:t>툴의 기능 중 변경 작업된 복사본을 저장소 내의 파일 버전들과 비교하는 것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또 다른 기능은 변경된 각 파일의 변경자와 변경 내역을 확인할 수 있음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전형적인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작업 </a:t>
            </a:r>
            <a:r>
              <a:rPr lang="en-US" altLang="ko-KR" dirty="0" smtClean="0"/>
              <a:t>(2/3)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SCM </a:t>
            </a:r>
            <a:r>
              <a:rPr lang="ko-KR" altLang="en-US" dirty="0" smtClean="0"/>
              <a:t>툴의 전형적인 활동 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Update</a:t>
            </a:r>
          </a:p>
          <a:p>
            <a:pPr lvl="2"/>
            <a:r>
              <a:rPr lang="ko-KR" altLang="en-US" dirty="0" smtClean="0"/>
              <a:t>개발자가 복사본 파일을 작업하는 동안 저장소에 있는 동일한 파일을 수정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개발자는 최종 버전의 파일을 가져와 다른 사람이 변경한 것에 계속 작업을 수행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Commit</a:t>
            </a:r>
          </a:p>
          <a:p>
            <a:pPr lvl="2"/>
            <a:r>
              <a:rPr lang="ko-KR" altLang="en-US" dirty="0" smtClean="0"/>
              <a:t>변경 완료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신규 파일 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작업된 복사본을 통해 제품을 생성한 버전의 테스트된 후에 변경사항에 대해서 프로젝트에 참여자에게 공유할 준비가 되면 저장소에 변경사항에 대한 커밋 수행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SCM </a:t>
            </a:r>
            <a:r>
              <a:rPr lang="ko-KR" altLang="en-US" dirty="0" smtClean="0"/>
              <a:t>툴에 의해 변경을 반영할 때 변경 내역과 변경자에 대해 기술하여 프로젝트 구성원들에게 통보할 수 있음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대각선 방향의 모서리가 둥근 사각형 62"/>
          <p:cNvSpPr/>
          <p:nvPr/>
        </p:nvSpPr>
        <p:spPr bwMode="auto">
          <a:xfrm>
            <a:off x="3912573" y="3286124"/>
            <a:ext cx="5077593" cy="3214710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대각선 방향의 모서리가 둥근 사각형 61"/>
          <p:cNvSpPr/>
          <p:nvPr/>
        </p:nvSpPr>
        <p:spPr bwMode="auto">
          <a:xfrm>
            <a:off x="615434" y="1714488"/>
            <a:ext cx="4154394" cy="185738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전형적인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작업 </a:t>
            </a:r>
            <a:r>
              <a:rPr lang="en-US" altLang="ko-KR" dirty="0" smtClean="0"/>
              <a:t>(3/3)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중앙 집중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툴과 분산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툴의 작업</a:t>
            </a:r>
            <a:endParaRPr lang="ko-KR" altLang="en-US" dirty="0"/>
          </a:p>
        </p:txBody>
      </p:sp>
      <p:grpSp>
        <p:nvGrpSpPr>
          <p:cNvPr id="5" name="그룹 59"/>
          <p:cNvGrpSpPr/>
          <p:nvPr/>
        </p:nvGrpSpPr>
        <p:grpSpPr>
          <a:xfrm>
            <a:off x="747320" y="1857364"/>
            <a:ext cx="3824681" cy="1500198"/>
            <a:chOff x="595282" y="1928802"/>
            <a:chExt cx="4143404" cy="1500198"/>
          </a:xfrm>
        </p:grpSpPr>
        <p:sp>
          <p:nvSpPr>
            <p:cNvPr id="10" name="직사각형 9"/>
            <p:cNvSpPr/>
            <p:nvPr/>
          </p:nvSpPr>
          <p:spPr bwMode="auto">
            <a:xfrm>
              <a:off x="2095480" y="1928802"/>
              <a:ext cx="1143008" cy="428628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63500" dir="2700000" algn="tl" rotWithShape="0">
                <a:schemeClr val="tx1">
                  <a:lumMod val="75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9855" tIns="49928" rIns="99855" bIns="49928" numCol="1" rtlCol="0" anchor="ctr" anchorCtr="0" compatLnSpc="1">
              <a:prstTxWarp prst="textNoShape">
                <a:avLst/>
              </a:prstTxWarp>
            </a:bodyPr>
            <a:lstStyle/>
            <a:p>
              <a:pPr marL="360363" marR="0" indent="-360363" algn="ctr" defTabSz="1038225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kumimoji="1" lang="en-US" altLang="ko-KR" sz="10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Repository</a:t>
              </a:r>
              <a:endPara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595282" y="3000372"/>
              <a:ext cx="1143008" cy="428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63500" dir="2700000" algn="tl" rotWithShape="0">
                <a:schemeClr val="tx1">
                  <a:lumMod val="75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9855" tIns="49928" rIns="99855" bIns="49928" numCol="1" rtlCol="0" anchor="ctr" anchorCtr="0" compatLnSpc="1">
              <a:prstTxWarp prst="textNoShape">
                <a:avLst/>
              </a:prstTxWarp>
            </a:bodyPr>
            <a:lstStyle/>
            <a:p>
              <a:pPr marR="0" algn="ctr" defTabSz="1038225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kumimoji="1" lang="en-US" altLang="ko-KR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Alice’s working</a:t>
              </a:r>
              <a:br>
                <a:rPr kumimoji="1" lang="en-US" altLang="ko-KR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rPr>
              </a:br>
              <a:r>
                <a:rPr kumimoji="1" lang="en-US" altLang="ko-KR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copy</a:t>
              </a:r>
              <a:endPara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 bwMode="auto">
            <a:xfrm>
              <a:off x="2095480" y="3000372"/>
              <a:ext cx="1143008" cy="428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63500" dir="2700000" algn="tl" rotWithShape="0">
                <a:schemeClr val="tx1">
                  <a:lumMod val="75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9855" tIns="49928" rIns="99855" bIns="49928" numCol="1" rtlCol="0" anchor="ctr" anchorCtr="0" compatLnSpc="1">
              <a:prstTxWarp prst="textNoShape">
                <a:avLst/>
              </a:prstTxWarp>
            </a:bodyPr>
            <a:lstStyle/>
            <a:p>
              <a:pPr marR="0" algn="ctr" defTabSz="1038225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kumimoji="1" lang="en-US" altLang="ko-KR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Bert’s working</a:t>
              </a:r>
              <a:br>
                <a:rPr kumimoji="1" lang="en-US" altLang="ko-KR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rPr>
              </a:br>
              <a:r>
                <a:rPr kumimoji="1" lang="en-US" altLang="ko-KR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copy</a:t>
              </a:r>
              <a:endPara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3595678" y="3000372"/>
              <a:ext cx="1143008" cy="428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63500" dir="2700000" algn="tl" rotWithShape="0">
                <a:schemeClr val="tx1">
                  <a:lumMod val="75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9855" tIns="49928" rIns="99855" bIns="49928" numCol="1" rtlCol="0" anchor="ctr" anchorCtr="0" compatLnSpc="1">
              <a:prstTxWarp prst="textNoShape">
                <a:avLst/>
              </a:prstTxWarp>
            </a:bodyPr>
            <a:lstStyle/>
            <a:p>
              <a:pPr marR="0" algn="ctr" defTabSz="1038225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kumimoji="1" lang="en-US" altLang="ko-KR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Cuthbert’s working</a:t>
              </a:r>
              <a:br>
                <a:rPr kumimoji="1" lang="en-US" altLang="ko-KR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rPr>
              </a:br>
              <a:r>
                <a:rPr kumimoji="1" lang="en-US" altLang="ko-KR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copy</a:t>
              </a:r>
              <a:endPara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 bwMode="auto">
            <a:xfrm>
              <a:off x="2309794" y="2285992"/>
              <a:ext cx="71438" cy="7143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9855" tIns="49928" rIns="99855" bIns="49928" numCol="1" rtlCol="0" anchor="ctr" anchorCtr="0" compatLnSpc="1">
              <a:prstTxWarp prst="textNoShape">
                <a:avLst/>
              </a:prstTxWarp>
            </a:bodyPr>
            <a:lstStyle/>
            <a:p>
              <a:pPr marL="360363" marR="0" indent="-360363" algn="ctr" defTabSz="1038225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1" lang="ko-KR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 bwMode="auto">
            <a:xfrm>
              <a:off x="3024174" y="2285992"/>
              <a:ext cx="71438" cy="7143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9855" tIns="49928" rIns="99855" bIns="49928" numCol="1" rtlCol="0" anchor="ctr" anchorCtr="0" compatLnSpc="1">
              <a:prstTxWarp prst="textNoShape">
                <a:avLst/>
              </a:prstTxWarp>
            </a:bodyPr>
            <a:lstStyle/>
            <a:p>
              <a:pPr marL="360363" marR="0" indent="-360363" algn="ctr" defTabSz="1038225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1" lang="ko-KR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0" name="꺾인 연결선 19"/>
            <p:cNvCxnSpPr>
              <a:stCxn id="16" idx="2"/>
              <a:endCxn id="12" idx="0"/>
            </p:cNvCxnSpPr>
            <p:nvPr/>
          </p:nvCxnSpPr>
          <p:spPr bwMode="auto">
            <a:xfrm rot="5400000">
              <a:off x="1434679" y="2089538"/>
              <a:ext cx="642942" cy="1178727"/>
            </a:xfrm>
            <a:prstGeom prst="bentConnector3">
              <a:avLst>
                <a:gd name="adj1" fmla="val 50000"/>
              </a:avLst>
            </a:prstGeom>
            <a:gradFill rotWithShape="1">
              <a:gsLst>
                <a:gs pos="0">
                  <a:srgbClr val="CCFFFF"/>
                </a:gs>
                <a:gs pos="50000">
                  <a:srgbClr val="FFFFFF"/>
                </a:gs>
                <a:gs pos="100000">
                  <a:srgbClr val="CCFFFF"/>
                </a:gs>
              </a:gsLst>
              <a:lin ang="5400000" scaled="1"/>
            </a:gradFill>
            <a:ln w="1905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꺾인 연결선 20"/>
            <p:cNvCxnSpPr>
              <a:stCxn id="10" idx="2"/>
              <a:endCxn id="13" idx="0"/>
            </p:cNvCxnSpPr>
            <p:nvPr/>
          </p:nvCxnSpPr>
          <p:spPr bwMode="auto">
            <a:xfrm rot="5400000">
              <a:off x="2345513" y="2678901"/>
              <a:ext cx="642942" cy="1588"/>
            </a:xfrm>
            <a:prstGeom prst="bentConnector3">
              <a:avLst>
                <a:gd name="adj1" fmla="val 50000"/>
              </a:avLst>
            </a:prstGeom>
            <a:gradFill rotWithShape="1">
              <a:gsLst>
                <a:gs pos="0">
                  <a:srgbClr val="CCFFFF"/>
                </a:gs>
                <a:gs pos="50000">
                  <a:srgbClr val="FFFFFF"/>
                </a:gs>
                <a:gs pos="100000">
                  <a:srgbClr val="CCFFFF"/>
                </a:gs>
              </a:gsLst>
              <a:lin ang="5400000" scaled="1"/>
            </a:gradFill>
            <a:ln w="1905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꺾인 연결선 23"/>
            <p:cNvCxnSpPr>
              <a:stCxn id="18" idx="2"/>
              <a:endCxn id="14" idx="0"/>
            </p:cNvCxnSpPr>
            <p:nvPr/>
          </p:nvCxnSpPr>
          <p:spPr bwMode="auto">
            <a:xfrm rot="16200000" flipH="1">
              <a:off x="3292066" y="2125256"/>
              <a:ext cx="642942" cy="1107289"/>
            </a:xfrm>
            <a:prstGeom prst="bentConnector3">
              <a:avLst>
                <a:gd name="adj1" fmla="val 50000"/>
              </a:avLst>
            </a:prstGeom>
            <a:gradFill rotWithShape="1">
              <a:gsLst>
                <a:gs pos="0">
                  <a:srgbClr val="CCFFFF"/>
                </a:gs>
                <a:gs pos="50000">
                  <a:srgbClr val="FFFFFF"/>
                </a:gs>
                <a:gs pos="100000">
                  <a:srgbClr val="CCFFFF"/>
                </a:gs>
              </a:gsLst>
              <a:lin ang="5400000" scaled="1"/>
            </a:gradFill>
            <a:ln w="1905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1368999" y="2428868"/>
              <a:ext cx="76965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i="1" dirty="0" smtClean="0"/>
                <a:t>Checkout</a:t>
              </a:r>
              <a:endParaRPr lang="ko-KR" altLang="en-US" sz="900" b="1" i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67140" y="2714620"/>
              <a:ext cx="6237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i="1" dirty="0" smtClean="0"/>
                <a:t>Update</a:t>
              </a:r>
              <a:endParaRPr lang="ko-KR" altLang="en-US" sz="900" b="1" i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09925" y="2428868"/>
              <a:ext cx="66546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i="1" dirty="0" smtClean="0"/>
                <a:t>Commit</a:t>
              </a:r>
              <a:endParaRPr lang="ko-KR" altLang="en-US" sz="900" b="1" i="1" dirty="0"/>
            </a:p>
          </p:txBody>
        </p:sp>
      </p:grpSp>
      <p:grpSp>
        <p:nvGrpSpPr>
          <p:cNvPr id="6" name="그룹 60"/>
          <p:cNvGrpSpPr/>
          <p:nvPr/>
        </p:nvGrpSpPr>
        <p:grpSpPr>
          <a:xfrm>
            <a:off x="4044458" y="3429000"/>
            <a:ext cx="4813822" cy="2928958"/>
            <a:chOff x="4452934" y="3000372"/>
            <a:chExt cx="5214974" cy="2928958"/>
          </a:xfrm>
        </p:grpSpPr>
        <p:sp>
          <p:nvSpPr>
            <p:cNvPr id="11" name="직사각형 10"/>
            <p:cNvSpPr/>
            <p:nvPr/>
          </p:nvSpPr>
          <p:spPr bwMode="auto">
            <a:xfrm>
              <a:off x="5453066" y="3000372"/>
              <a:ext cx="1143008" cy="428628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63500" dir="2700000" algn="tl" rotWithShape="0">
                <a:schemeClr val="tx1">
                  <a:lumMod val="75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9855" tIns="49928" rIns="99855" bIns="49928" numCol="1" rtlCol="0" anchor="ctr" anchorCtr="0" compatLnSpc="1">
              <a:prstTxWarp prst="textNoShape">
                <a:avLst/>
              </a:prstTxWarp>
            </a:bodyPr>
            <a:lstStyle/>
            <a:p>
              <a:pPr marL="360363" marR="0" indent="-360363" algn="ctr" defTabSz="1038225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kumimoji="1" lang="en-US" altLang="ko-KR" sz="10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Repository</a:t>
              </a:r>
              <a:endPara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 bwMode="auto">
            <a:xfrm>
              <a:off x="7453330" y="3000372"/>
              <a:ext cx="1143008" cy="428628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63500" dir="2700000" algn="tl" rotWithShape="0">
                <a:schemeClr val="tx1">
                  <a:lumMod val="75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9855" tIns="49928" rIns="99855" bIns="49928" numCol="1" rtlCol="0" anchor="ctr" anchorCtr="0" compatLnSpc="1">
              <a:prstTxWarp prst="textNoShape">
                <a:avLst/>
              </a:prstTxWarp>
            </a:bodyPr>
            <a:lstStyle/>
            <a:p>
              <a:pPr marL="360363" marR="0" indent="-360363" algn="ctr" defTabSz="1038225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kumimoji="1" lang="en-US" altLang="ko-KR" sz="10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Repository</a:t>
              </a:r>
              <a:endPara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 bwMode="auto">
            <a:xfrm>
              <a:off x="6453198" y="4071942"/>
              <a:ext cx="1143008" cy="428628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63500" dir="2700000" algn="tl" rotWithShape="0">
                <a:schemeClr val="tx1">
                  <a:lumMod val="75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9855" tIns="49928" rIns="99855" bIns="49928" numCol="1" rtlCol="0" anchor="ctr" anchorCtr="0" compatLnSpc="1">
              <a:prstTxWarp prst="textNoShape">
                <a:avLst/>
              </a:prstTxWarp>
            </a:bodyPr>
            <a:lstStyle/>
            <a:p>
              <a:pPr marL="360363" marR="0" indent="-360363" algn="ctr" defTabSz="1038225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kumimoji="1" lang="en-US" altLang="ko-KR" sz="10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Repository</a:t>
              </a:r>
              <a:endPara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2" name="꺾인 연결선 31"/>
            <p:cNvCxnSpPr>
              <a:stCxn id="11" idx="3"/>
              <a:endCxn id="15" idx="1"/>
            </p:cNvCxnSpPr>
            <p:nvPr/>
          </p:nvCxnSpPr>
          <p:spPr bwMode="auto">
            <a:xfrm>
              <a:off x="6596074" y="3214686"/>
              <a:ext cx="857256" cy="1588"/>
            </a:xfrm>
            <a:prstGeom prst="bentConnector3">
              <a:avLst>
                <a:gd name="adj1" fmla="val 50000"/>
              </a:avLst>
            </a:prstGeom>
            <a:gradFill rotWithShape="1">
              <a:gsLst>
                <a:gs pos="0">
                  <a:srgbClr val="CCFFFF"/>
                </a:gs>
                <a:gs pos="50000">
                  <a:srgbClr val="FFFFFF"/>
                </a:gs>
                <a:gs pos="100000">
                  <a:srgbClr val="CCFFFF"/>
                </a:gs>
              </a:gsLst>
              <a:lin ang="5400000" scaled="1"/>
            </a:gradFill>
            <a:ln w="19050" cap="flat" cmpd="sng" algn="ctr">
              <a:solidFill>
                <a:schemeClr val="tx1">
                  <a:lumMod val="75000"/>
                </a:schemeClr>
              </a:solidFill>
              <a:prstDash val="dash"/>
              <a:round/>
              <a:headEnd type="triangle" w="med" len="med"/>
              <a:tailEnd type="triangle"/>
            </a:ln>
            <a:effectLst/>
          </p:spPr>
        </p:cxnSp>
        <p:sp>
          <p:nvSpPr>
            <p:cNvPr id="33" name="직사각형 32"/>
            <p:cNvSpPr/>
            <p:nvPr/>
          </p:nvSpPr>
          <p:spPr bwMode="auto">
            <a:xfrm>
              <a:off x="6810388" y="4071942"/>
              <a:ext cx="71438" cy="7143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9855" tIns="49928" rIns="99855" bIns="49928" numCol="1" rtlCol="0" anchor="ctr" anchorCtr="0" compatLnSpc="1">
              <a:prstTxWarp prst="textNoShape">
                <a:avLst/>
              </a:prstTxWarp>
            </a:bodyPr>
            <a:lstStyle/>
            <a:p>
              <a:pPr marL="360363" marR="0" indent="-360363" algn="ctr" defTabSz="1038225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1" lang="ko-KR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 bwMode="auto">
            <a:xfrm>
              <a:off x="7167578" y="4071942"/>
              <a:ext cx="71438" cy="7143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9855" tIns="49928" rIns="99855" bIns="49928" numCol="1" rtlCol="0" anchor="ctr" anchorCtr="0" compatLnSpc="1">
              <a:prstTxWarp prst="textNoShape">
                <a:avLst/>
              </a:prstTxWarp>
            </a:bodyPr>
            <a:lstStyle/>
            <a:p>
              <a:pPr marL="360363" marR="0" indent="-360363" algn="ctr" defTabSz="1038225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1" lang="ko-KR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 bwMode="auto">
            <a:xfrm>
              <a:off x="6310322" y="3357562"/>
              <a:ext cx="71438" cy="7143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9855" tIns="49928" rIns="99855" bIns="49928" numCol="1" rtlCol="0" anchor="ctr" anchorCtr="0" compatLnSpc="1">
              <a:prstTxWarp prst="textNoShape">
                <a:avLst/>
              </a:prstTxWarp>
            </a:bodyPr>
            <a:lstStyle/>
            <a:p>
              <a:pPr marL="360363" marR="0" indent="-360363" algn="ctr" defTabSz="1038225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1" lang="ko-KR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 bwMode="auto">
            <a:xfrm>
              <a:off x="7667644" y="3357562"/>
              <a:ext cx="71438" cy="7143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9855" tIns="49928" rIns="99855" bIns="49928" numCol="1" rtlCol="0" anchor="ctr" anchorCtr="0" compatLnSpc="1">
              <a:prstTxWarp prst="textNoShape">
                <a:avLst/>
              </a:prstTxWarp>
            </a:bodyPr>
            <a:lstStyle/>
            <a:p>
              <a:pPr marL="360363" marR="0" indent="-360363" algn="ctr" defTabSz="1038225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1" lang="ko-KR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8" name="직선 화살표 연결선 37"/>
            <p:cNvCxnSpPr>
              <a:stCxn id="35" idx="2"/>
              <a:endCxn id="33" idx="0"/>
            </p:cNvCxnSpPr>
            <p:nvPr/>
          </p:nvCxnSpPr>
          <p:spPr bwMode="auto">
            <a:xfrm rot="16200000" flipH="1">
              <a:off x="6274603" y="3500438"/>
              <a:ext cx="642942" cy="500066"/>
            </a:xfrm>
            <a:prstGeom prst="straightConnector1">
              <a:avLst/>
            </a:prstGeom>
            <a:gradFill rotWithShape="1">
              <a:gsLst>
                <a:gs pos="0">
                  <a:srgbClr val="CCFFFF"/>
                </a:gs>
                <a:gs pos="50000">
                  <a:srgbClr val="FFFFFF"/>
                </a:gs>
                <a:gs pos="100000">
                  <a:srgbClr val="CCFFFF"/>
                </a:gs>
              </a:gsLst>
              <a:lin ang="5400000" scaled="1"/>
            </a:gradFill>
            <a:ln w="19050" cap="flat" cmpd="sng" algn="ctr">
              <a:solidFill>
                <a:schemeClr val="tx1">
                  <a:lumMod val="75000"/>
                </a:schemeClr>
              </a:solidFill>
              <a:prstDash val="dash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42" name="직선 화살표 연결선 41"/>
            <p:cNvCxnSpPr>
              <a:stCxn id="36" idx="2"/>
              <a:endCxn id="34" idx="0"/>
            </p:cNvCxnSpPr>
            <p:nvPr/>
          </p:nvCxnSpPr>
          <p:spPr bwMode="auto">
            <a:xfrm rot="5400000">
              <a:off x="7131859" y="3500438"/>
              <a:ext cx="642942" cy="500066"/>
            </a:xfrm>
            <a:prstGeom prst="straightConnector1">
              <a:avLst/>
            </a:prstGeom>
            <a:gradFill rotWithShape="1">
              <a:gsLst>
                <a:gs pos="0">
                  <a:srgbClr val="CCFFFF"/>
                </a:gs>
                <a:gs pos="50000">
                  <a:srgbClr val="FFFFFF"/>
                </a:gs>
                <a:gs pos="100000">
                  <a:srgbClr val="CCFFFF"/>
                </a:gs>
              </a:gsLst>
              <a:lin ang="5400000" scaled="1"/>
            </a:gradFill>
            <a:ln w="19050" cap="flat" cmpd="sng" algn="ctr">
              <a:solidFill>
                <a:schemeClr val="tx1">
                  <a:lumMod val="75000"/>
                </a:schemeClr>
              </a:solidFill>
              <a:prstDash val="dash"/>
              <a:round/>
              <a:headEnd type="triangle" w="med" len="med"/>
              <a:tailEnd type="triangle"/>
            </a:ln>
            <a:effectLst/>
          </p:spPr>
        </p:cxnSp>
        <p:sp>
          <p:nvSpPr>
            <p:cNvPr id="45" name="직사각형 44"/>
            <p:cNvSpPr/>
            <p:nvPr/>
          </p:nvSpPr>
          <p:spPr bwMode="auto">
            <a:xfrm>
              <a:off x="4452934" y="4857760"/>
              <a:ext cx="1143008" cy="428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63500" dir="2700000" algn="tl" rotWithShape="0">
                <a:schemeClr val="tx1">
                  <a:lumMod val="75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9855" tIns="49928" rIns="99855" bIns="49928" numCol="1" rtlCol="0" anchor="ctr" anchorCtr="0" compatLnSpc="1">
              <a:prstTxWarp prst="textNoShape">
                <a:avLst/>
              </a:prstTxWarp>
            </a:bodyPr>
            <a:lstStyle/>
            <a:p>
              <a:pPr marR="0" algn="ctr" defTabSz="1038225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kumimoji="1" lang="en-US" altLang="ko-KR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Alice’s working</a:t>
              </a:r>
              <a:br>
                <a:rPr kumimoji="1" lang="en-US" altLang="ko-KR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rPr>
              </a:br>
              <a:r>
                <a:rPr kumimoji="1" lang="en-US" altLang="ko-KR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copy</a:t>
              </a:r>
              <a:endPara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 bwMode="auto">
            <a:xfrm>
              <a:off x="6453198" y="5500702"/>
              <a:ext cx="1143008" cy="428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63500" dir="2700000" algn="tl" rotWithShape="0">
                <a:schemeClr val="tx1">
                  <a:lumMod val="75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9855" tIns="49928" rIns="99855" bIns="49928" numCol="1" rtlCol="0" anchor="ctr" anchorCtr="0" compatLnSpc="1">
              <a:prstTxWarp prst="textNoShape">
                <a:avLst/>
              </a:prstTxWarp>
            </a:bodyPr>
            <a:lstStyle/>
            <a:p>
              <a:pPr marR="0" algn="ctr" defTabSz="1038225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kumimoji="1" lang="en-US" altLang="ko-KR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Bert’s working</a:t>
              </a:r>
              <a:br>
                <a:rPr kumimoji="1" lang="en-US" altLang="ko-KR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rPr>
              </a:br>
              <a:r>
                <a:rPr kumimoji="1" lang="en-US" altLang="ko-KR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copy</a:t>
              </a:r>
              <a:endPara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 bwMode="auto">
            <a:xfrm>
              <a:off x="8524900" y="4857760"/>
              <a:ext cx="1143008" cy="428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63500" dir="2700000" algn="tl" rotWithShape="0">
                <a:schemeClr val="tx1">
                  <a:lumMod val="75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9855" tIns="49928" rIns="99855" bIns="49928" numCol="1" rtlCol="0" anchor="ctr" anchorCtr="0" compatLnSpc="1">
              <a:prstTxWarp prst="textNoShape">
                <a:avLst/>
              </a:prstTxWarp>
            </a:bodyPr>
            <a:lstStyle/>
            <a:p>
              <a:pPr marR="0" algn="ctr" defTabSz="1038225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kumimoji="1" lang="en-US" altLang="ko-KR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Cuthbert’s working</a:t>
              </a:r>
              <a:br>
                <a:rPr kumimoji="1" lang="en-US" altLang="ko-KR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rPr>
              </a:br>
              <a:r>
                <a:rPr kumimoji="1" lang="en-US" altLang="ko-KR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copy</a:t>
              </a:r>
              <a:endPara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48" name="꺾인 연결선 47"/>
            <p:cNvCxnSpPr>
              <a:stCxn id="11" idx="2"/>
              <a:endCxn id="45" idx="0"/>
            </p:cNvCxnSpPr>
            <p:nvPr/>
          </p:nvCxnSpPr>
          <p:spPr bwMode="auto">
            <a:xfrm rot="5400000">
              <a:off x="4810124" y="3643314"/>
              <a:ext cx="1428760" cy="1000132"/>
            </a:xfrm>
            <a:prstGeom prst="bentConnector3">
              <a:avLst>
                <a:gd name="adj1" fmla="val 50000"/>
              </a:avLst>
            </a:prstGeom>
            <a:gradFill rotWithShape="1">
              <a:gsLst>
                <a:gs pos="0">
                  <a:srgbClr val="CCFFFF"/>
                </a:gs>
                <a:gs pos="50000">
                  <a:srgbClr val="FFFFFF"/>
                </a:gs>
                <a:gs pos="100000">
                  <a:srgbClr val="CCFFFF"/>
                </a:gs>
              </a:gsLst>
              <a:lin ang="5400000" scaled="1"/>
            </a:gradFill>
            <a:ln w="1905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1" name="꺾인 연결선 50"/>
            <p:cNvCxnSpPr>
              <a:stCxn id="15" idx="2"/>
              <a:endCxn id="47" idx="0"/>
            </p:cNvCxnSpPr>
            <p:nvPr/>
          </p:nvCxnSpPr>
          <p:spPr bwMode="auto">
            <a:xfrm rot="16200000" flipH="1">
              <a:off x="7846239" y="3607595"/>
              <a:ext cx="1428760" cy="1071570"/>
            </a:xfrm>
            <a:prstGeom prst="bentConnector3">
              <a:avLst>
                <a:gd name="adj1" fmla="val 50000"/>
              </a:avLst>
            </a:prstGeom>
            <a:gradFill rotWithShape="1">
              <a:gsLst>
                <a:gs pos="0">
                  <a:srgbClr val="CCFFFF"/>
                </a:gs>
                <a:gs pos="50000">
                  <a:srgbClr val="FFFFFF"/>
                </a:gs>
                <a:gs pos="100000">
                  <a:srgbClr val="CCFFFF"/>
                </a:gs>
              </a:gsLst>
              <a:lin ang="5400000" scaled="1"/>
            </a:gradFill>
            <a:ln w="1905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54" name="꺾인 연결선 53"/>
            <p:cNvCxnSpPr>
              <a:stCxn id="30" idx="2"/>
              <a:endCxn id="46" idx="0"/>
            </p:cNvCxnSpPr>
            <p:nvPr/>
          </p:nvCxnSpPr>
          <p:spPr bwMode="auto">
            <a:xfrm rot="5400000">
              <a:off x="6524636" y="5000636"/>
              <a:ext cx="1000132" cy="1588"/>
            </a:xfrm>
            <a:prstGeom prst="bentConnector3">
              <a:avLst>
                <a:gd name="adj1" fmla="val 50000"/>
              </a:avLst>
            </a:prstGeom>
            <a:gradFill rotWithShape="1">
              <a:gsLst>
                <a:gs pos="0">
                  <a:srgbClr val="CCFFFF"/>
                </a:gs>
                <a:gs pos="50000">
                  <a:srgbClr val="FFFFFF"/>
                </a:gs>
                <a:gs pos="100000">
                  <a:srgbClr val="CCFFFF"/>
                </a:gs>
              </a:gsLst>
              <a:lin ang="5400000" scaled="1"/>
            </a:gradFill>
            <a:ln w="1905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7" name="TextBox 56"/>
            <p:cNvSpPr txBox="1"/>
            <p:nvPr/>
          </p:nvSpPr>
          <p:spPr>
            <a:xfrm>
              <a:off x="5155214" y="3912548"/>
              <a:ext cx="76965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i="1" dirty="0" smtClean="0"/>
                <a:t>Checkout</a:t>
              </a:r>
              <a:endParaRPr lang="ko-KR" altLang="en-US" sz="900" b="1" i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424857" y="4786322"/>
              <a:ext cx="6237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i="1" dirty="0" smtClean="0"/>
                <a:t>Update</a:t>
              </a:r>
              <a:endParaRPr lang="ko-KR" altLang="en-US" sz="900" b="1" i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239148" y="3912548"/>
              <a:ext cx="66546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i="1" dirty="0" smtClean="0"/>
                <a:t>Commit</a:t>
              </a:r>
              <a:endParaRPr lang="ko-KR" altLang="en-US" sz="900" b="1" i="1" dirty="0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4769828" y="1714490"/>
            <a:ext cx="15840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i="1" dirty="0" smtClean="0"/>
              <a:t>[</a:t>
            </a:r>
            <a:r>
              <a:rPr lang="ko-KR" altLang="en-US" sz="1000" b="1" i="1" dirty="0" smtClean="0"/>
              <a:t>중앙 집중 </a:t>
            </a:r>
            <a:r>
              <a:rPr lang="en-US" altLang="ko-KR" sz="1000" b="1" i="1" dirty="0" smtClean="0"/>
              <a:t>SCM </a:t>
            </a:r>
            <a:r>
              <a:rPr lang="ko-KR" altLang="en-US" sz="1000" b="1" i="1" dirty="0" smtClean="0"/>
              <a:t>툴 사용</a:t>
            </a:r>
            <a:r>
              <a:rPr lang="en-US" altLang="ko-KR" sz="1000" b="1" i="1" dirty="0" smtClean="0"/>
              <a:t>]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465134" y="6223837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i="1" dirty="0" smtClean="0"/>
              <a:t>[</a:t>
            </a:r>
            <a:r>
              <a:rPr lang="ko-KR" altLang="en-US" sz="1200" b="1" i="1" dirty="0" smtClean="0"/>
              <a:t>분산 </a:t>
            </a:r>
            <a:r>
              <a:rPr lang="en-US" altLang="ko-KR" sz="1200" b="1" i="1" dirty="0" smtClean="0"/>
              <a:t>SCM </a:t>
            </a:r>
            <a:r>
              <a:rPr lang="ko-KR" altLang="en-US" sz="1200" b="1" i="1" dirty="0" smtClean="0"/>
              <a:t>툴 사용</a:t>
            </a:r>
            <a:r>
              <a:rPr lang="en-US" altLang="ko-KR" sz="1200" b="1" i="1" dirty="0" smtClean="0"/>
              <a:t>]</a:t>
            </a:r>
          </a:p>
        </p:txBody>
      </p:sp>
      <p:sp>
        <p:nvSpPr>
          <p:cNvPr id="66" name="구름 65"/>
          <p:cNvSpPr/>
          <p:nvPr/>
        </p:nvSpPr>
        <p:spPr bwMode="auto">
          <a:xfrm>
            <a:off x="483549" y="4071942"/>
            <a:ext cx="3297138" cy="1428760"/>
          </a:xfrm>
          <a:prstGeom prst="cloud">
            <a:avLst/>
          </a:prstGeom>
          <a:solidFill>
            <a:srgbClr val="DEEFFE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15433" y="4572010"/>
            <a:ext cx="2967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Tx/>
              <a:buChar char="-"/>
            </a:pPr>
            <a:r>
              <a:rPr lang="ko-KR" altLang="en-US" sz="1000" b="1" i="1" dirty="0" smtClean="0"/>
              <a:t> 각 본사본의 작업은 독립적이다</a:t>
            </a:r>
            <a:r>
              <a:rPr lang="en-US" altLang="ko-KR" sz="1000" b="1" i="1" dirty="0" smtClean="0"/>
              <a:t>.</a:t>
            </a:r>
          </a:p>
          <a:p>
            <a:pPr algn="l">
              <a:buFontTx/>
              <a:buChar char="-"/>
            </a:pPr>
            <a:r>
              <a:rPr lang="ko-KR" altLang="en-US" sz="1000" b="1" i="1" dirty="0" smtClean="0"/>
              <a:t> 저장소는 네트워크 상에 어느 곳에든 위치할 수 있다</a:t>
            </a:r>
            <a:r>
              <a:rPr lang="en-US" altLang="ko-KR" sz="1000" b="1" i="1" dirty="0" smtClean="0"/>
              <a:t>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SCM Annoyances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(1/9)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프로젝트에서 </a:t>
            </a:r>
            <a:r>
              <a:rPr lang="en-US" altLang="ko-KR" dirty="0" smtClean="0"/>
              <a:t>SMC </a:t>
            </a:r>
            <a:r>
              <a:rPr lang="ko-KR" altLang="en-US" dirty="0" smtClean="0"/>
              <a:t>툴을 사용할 때 병합과 같은 본질적인 문제에 대한 작업은 어렵지만 조금만 고려하면 단조롭게 할 수 있음</a:t>
            </a:r>
            <a:endParaRPr lang="en-US" altLang="ko-KR" dirty="0" smtClean="0"/>
          </a:p>
          <a:p>
            <a:r>
              <a:rPr lang="ko-KR" altLang="en-US" dirty="0" smtClean="0"/>
              <a:t>브랜치</a:t>
            </a:r>
            <a:r>
              <a:rPr lang="en-US" altLang="ko-KR" dirty="0" smtClean="0"/>
              <a:t> &amp;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태그는 특정 시점에 파일 그룹의 모든 버전에 대한 명칭을 의미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브랜치는 태그와 같은 의미가 있지만 이후 파일에 대한 변경을 </a:t>
            </a:r>
            <a:r>
              <a:rPr lang="en-US" altLang="ko-KR" dirty="0" smtClean="0"/>
              <a:t>SCM</a:t>
            </a:r>
            <a:r>
              <a:rPr lang="ko-KR" altLang="en-US" dirty="0" smtClean="0"/>
              <a:t>에서 관리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74758" name="Picture 6" descr="C:\Users\Nextree Soft\AppData\Local\Microsoft\Windows\Temporary Internet Files\Content.Outlook\WEC5YTF4\getfil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95889" y="3571876"/>
            <a:ext cx="4349013" cy="12477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3820279" y="4968731"/>
            <a:ext cx="1643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i="1" dirty="0" smtClean="0"/>
              <a:t>[</a:t>
            </a:r>
            <a:r>
              <a:rPr lang="ko-KR" altLang="en-US" sz="1000" b="1" i="1" dirty="0" smtClean="0"/>
              <a:t>브랜치를 통한 파일 변경</a:t>
            </a:r>
            <a:r>
              <a:rPr lang="en-US" altLang="ko-KR" sz="1000" b="1" i="1" dirty="0" smtClean="0"/>
              <a:t>]</a:t>
            </a:r>
            <a:endParaRPr lang="ko-KR" altLang="en-US" sz="1000" b="1" i="1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SCM Annoyances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(2/9)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브랜치</a:t>
            </a:r>
            <a:r>
              <a:rPr lang="en-US" altLang="ko-KR" dirty="0" smtClean="0"/>
              <a:t> &amp;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> 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브랜치는 현재 관리할 변경사항이 많기 때문에 복잡도가 증가하여 최소한으로 시도해야 함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Picture 9" descr="C:\Users\Nextree Soft\AppData\Local\Microsoft\Windows\Temporary Internet Files\Content.Outlook\WEC5YTF4\getfil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29946" y="2643182"/>
            <a:ext cx="4713187" cy="264320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582428" y="5468797"/>
            <a:ext cx="2509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i="1" dirty="0" smtClean="0"/>
              <a:t>[</a:t>
            </a:r>
            <a:r>
              <a:rPr lang="ko-KR" altLang="en-US" sz="1000" b="1" i="1" dirty="0" smtClean="0"/>
              <a:t>브랜치는 서로 다른 범위 내에 존재한다</a:t>
            </a:r>
            <a:r>
              <a:rPr lang="en-US" altLang="ko-KR" sz="1000" b="1" i="1" dirty="0" smtClean="0"/>
              <a:t>.]</a:t>
            </a:r>
            <a:endParaRPr lang="ko-KR" altLang="en-US" sz="1000" b="1" i="1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SCM Annoyances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(3/9)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브랜치할 시기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적당한 브랜치를 생성할 일반적인 두 가지 경우</a:t>
            </a:r>
            <a:r>
              <a:rPr lang="en-US" altLang="ko-KR" dirty="0" smtClean="0"/>
              <a:t>:</a:t>
            </a:r>
          </a:p>
          <a:p>
            <a:pPr lvl="2"/>
            <a:r>
              <a:rPr lang="ko-KR" altLang="en-US" dirty="0" smtClean="0"/>
              <a:t>제품의 각 주요 릴리즈를 위한 브랜치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제품 버전에 대해 더 이상 지원이 없을 때까지 브랜치는 오랜 기간 동안 지속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단 기간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동안 작업하는 소수의 개발자를 위한 브랜치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해당 브랜치가 유용하다면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미래 시점보다면 바로 주요 개발 브랜치로 병합</a:t>
            </a:r>
            <a:endParaRPr lang="en-US" altLang="ko-KR" dirty="0" smtClean="0"/>
          </a:p>
          <a:p>
            <a:r>
              <a:rPr lang="ko-KR" altLang="en-US" dirty="0" smtClean="0"/>
              <a:t>태그를 생성할 시기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프로젝트에서 재 생산을 원하는 어떤 작업을 수행할 때 마다 태그를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릴리즈 생성할 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내부 시연</a:t>
            </a:r>
            <a:r>
              <a:rPr lang="en-US" altLang="ko-KR" dirty="0" smtClean="0"/>
              <a:t>(Demo)</a:t>
            </a:r>
            <a:r>
              <a:rPr lang="ko-KR" altLang="en-US" dirty="0" smtClean="0"/>
              <a:t>이 주어졌을 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브랜치할 특정 시점에 도달했을 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작업에 대한 빌드를 다시 할 때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페어 프로그래밍 </a:t>
            </a:r>
            <a:r>
              <a:rPr lang="en-US" altLang="ko-KR" smtClean="0"/>
              <a:t>- </a:t>
            </a:r>
            <a:r>
              <a:rPr lang="ko-KR" altLang="en-US"/>
              <a:t>문제점</a:t>
            </a:r>
          </a:p>
        </p:txBody>
      </p:sp>
      <p:sp>
        <p:nvSpPr>
          <p:cNvPr id="596995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생산성이 반으로 줄어든다</a:t>
            </a:r>
            <a:r>
              <a:rPr lang="en-US" altLang="ko-KR"/>
              <a:t>?</a:t>
            </a:r>
          </a:p>
          <a:p>
            <a:r>
              <a:rPr lang="ko-KR" altLang="en-US"/>
              <a:t>페어간 논쟁</a:t>
            </a:r>
          </a:p>
          <a:p>
            <a:r>
              <a:rPr lang="ko-KR" altLang="en-US"/>
              <a:t>고수</a:t>
            </a:r>
            <a:r>
              <a:rPr lang="en-US" altLang="ko-KR"/>
              <a:t>(specialists)</a:t>
            </a:r>
          </a:p>
          <a:p>
            <a:r>
              <a:rPr lang="ko-KR" altLang="en-US"/>
              <a:t>소음</a:t>
            </a:r>
          </a:p>
          <a:p>
            <a:r>
              <a:rPr lang="ko-KR" altLang="en-US"/>
              <a:t>개성이 강한 개발자</a:t>
            </a:r>
          </a:p>
          <a:p>
            <a:r>
              <a:rPr lang="ko-KR" altLang="en-US"/>
              <a:t>작업 특성</a:t>
            </a:r>
          </a:p>
          <a:p>
            <a:r>
              <a:rPr lang="ko-KR" altLang="en-US"/>
              <a:t>페어 프로그램을 위한 계획작성</a:t>
            </a:r>
          </a:p>
        </p:txBody>
      </p:sp>
      <p:pic>
        <p:nvPicPr>
          <p:cNvPr id="596996" name="Picture 4" descr="C:\Documents and Settings\tsong\Application Data\Microsoft\Media Catalog\Downloaded Clips\cl59\j0223358.wmf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1524000" y="5362577"/>
            <a:ext cx="1143000" cy="334963"/>
          </a:xfrm>
          <a:prstGeom prst="rect">
            <a:avLst/>
          </a:prstGeom>
          <a:noFill/>
        </p:spPr>
      </p:pic>
      <p:pic>
        <p:nvPicPr>
          <p:cNvPr id="596997" name="Picture 5" descr="C:\Documents and Settings\tsong\Application Data\Microsoft\Media Catalog\Downloaded Clips\cl77\j0299533.wmf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/>
          <a:stretch>
            <a:fillRect/>
          </a:stretch>
        </p:blipFill>
        <p:spPr bwMode="auto">
          <a:xfrm>
            <a:off x="2895600" y="5029202"/>
            <a:ext cx="757238" cy="733425"/>
          </a:xfrm>
          <a:prstGeom prst="rect">
            <a:avLst/>
          </a:prstGeom>
          <a:noFill/>
        </p:spPr>
      </p:pic>
      <p:pic>
        <p:nvPicPr>
          <p:cNvPr id="596998" name="Picture 6" descr="C:\Documents and Settings\tsong\Application Data\Microsoft\Media Catalog\Downloaded Clips\cl35\j0134987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48400" y="4038602"/>
            <a:ext cx="2362200" cy="2244725"/>
          </a:xfrm>
          <a:prstGeom prst="rect">
            <a:avLst/>
          </a:prstGeom>
          <a:noFill/>
        </p:spPr>
      </p:pic>
      <p:pic>
        <p:nvPicPr>
          <p:cNvPr id="596999" name="Picture 7" descr="C:\Documents and Settings\tsong\Application Data\Microsoft\Media Catalog\Downloaded Clips\cl59\j0223358.wmf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3733800" y="5410202"/>
            <a:ext cx="1143000" cy="334963"/>
          </a:xfrm>
          <a:prstGeom prst="rect">
            <a:avLst/>
          </a:prstGeom>
          <a:noFill/>
        </p:spPr>
      </p:pic>
      <p:pic>
        <p:nvPicPr>
          <p:cNvPr id="597000" name="Picture 8" descr="C:\Documents and Settings\tsong\Application Data\Microsoft\Media Catalog\Downloaded Clips\cl77\j0299533.wmf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/>
          <a:stretch>
            <a:fillRect/>
          </a:stretch>
        </p:blipFill>
        <p:spPr bwMode="auto">
          <a:xfrm>
            <a:off x="5105400" y="5029202"/>
            <a:ext cx="757238" cy="733425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SCM Annoyances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(4/9)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브랜치와 태그 명명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브랜치와 태그 명명은 프로젝트 상에 폭 넓게 영향을 미침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테스트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그리고 최후에는 릴리즈와 연관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버그 트래킹 시스템과 같이 많은 관련 툴 내에 도출됨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브랜치 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브랜치 지점 태그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브랜치의 의도된 목적에 대한 문서 작성을 통해 여러 브랜치 사용 시 혼란을 감소 시킴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빌드 라벨의 아이디어에서 기술에 대한 내용이 태그 명명에 좋은 초석임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SCM Annoyances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(5/9)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브랜치와 태그 명명 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프로젝트의 태그와 브랜치에 대한 명명 안에 대한 문서를 기술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브랜치 명명 시 끝 부분에 </a:t>
            </a:r>
            <a:r>
              <a:rPr lang="en-US" altLang="ko-KR" dirty="0" smtClean="0"/>
              <a:t>_branch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_b.</a:t>
            </a:r>
            <a:r>
              <a:rPr lang="ko-KR" altLang="en-US" dirty="0" smtClean="0"/>
              <a:t>를 붙임</a:t>
            </a:r>
            <a:r>
              <a:rPr lang="en-US" altLang="ko-KR" dirty="0" smtClean="0"/>
              <a:t>(</a:t>
            </a:r>
            <a:r>
              <a:rPr lang="ko-KR" altLang="en-US" dirty="0" smtClean="0"/>
              <a:t>태그는 명명하지 않음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비공개 브랜치와 태그의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명명은 그 이름에 </a:t>
            </a:r>
            <a:r>
              <a:rPr lang="en-US" altLang="ko-KR" dirty="0" smtClean="0"/>
              <a:t>_private</a:t>
            </a:r>
            <a:r>
              <a:rPr lang="ko-KR" altLang="en-US" dirty="0" smtClean="0"/>
              <a:t>을 붙임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브랜치로부터 발생되는 태그 명은 </a:t>
            </a:r>
            <a:r>
              <a:rPr lang="en-US" altLang="ko-KR" dirty="0" smtClean="0"/>
              <a:t>_bp (branch point)</a:t>
            </a:r>
            <a:r>
              <a:rPr lang="ko-KR" altLang="en-US" dirty="0" smtClean="0"/>
              <a:t>를 붙임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또 다른 아이디어는 브랜치 지점 태그는 </a:t>
            </a:r>
            <a:r>
              <a:rPr lang="en-US" altLang="ko-KR" dirty="0" smtClean="0"/>
              <a:t>Root-of</a:t>
            </a:r>
            <a:r>
              <a:rPr lang="ko-KR" altLang="en-US" dirty="0" smtClean="0"/>
              <a:t>로 시작하도록 명명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병합으로부터 발생되는 태그 명은 </a:t>
            </a:r>
            <a:r>
              <a:rPr lang="en-US" altLang="ko-KR" dirty="0" smtClean="0"/>
              <a:t>_mp(merge point)</a:t>
            </a:r>
            <a:r>
              <a:rPr lang="ko-KR" altLang="en-US" dirty="0" smtClean="0"/>
              <a:t>를 붙임</a:t>
            </a:r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670518" y="3571876"/>
          <a:ext cx="6462390" cy="26432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80843"/>
                <a:gridCol w="4181547"/>
              </a:tblGrid>
              <a:tr h="59510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 smtClean="0"/>
                        <a:t>rel_1_1_branch</a:t>
                      </a:r>
                    </a:p>
                  </a:txBody>
                  <a:tcPr marL="67846" marR="67846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28600" marR="0" lvl="1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baseline="0" dirty="0" smtClean="0"/>
                        <a:t>릴리즈 </a:t>
                      </a:r>
                      <a:r>
                        <a:rPr lang="en-US" altLang="ko-KR" sz="1000" b="1" baseline="0" dirty="0" smtClean="0"/>
                        <a:t>1.1</a:t>
                      </a:r>
                      <a:r>
                        <a:rPr lang="ko-KR" altLang="en-US" sz="1000" b="1" baseline="0" dirty="0" smtClean="0"/>
                        <a:t>에 대한 브랜치</a:t>
                      </a:r>
                      <a:endParaRPr lang="en-US" altLang="ko-KR" sz="1000" b="1" baseline="0" dirty="0" smtClean="0"/>
                    </a:p>
                  </a:txBody>
                  <a:tcPr marL="67846" marR="678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9510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 smtClean="0"/>
                        <a:t>bob_i18n_private_branch</a:t>
                      </a:r>
                    </a:p>
                  </a:txBody>
                  <a:tcPr marL="67846" marR="67846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000" b="1" baseline="0" dirty="0" smtClean="0"/>
                        <a:t>Bob</a:t>
                      </a:r>
                      <a:r>
                        <a:rPr lang="ko-KR" altLang="en-US" sz="1000" b="1" baseline="0" dirty="0" smtClean="0"/>
                        <a:t>이 사용하는 비공개 브랜치로 일부 국제화 작업을 수행</a:t>
                      </a:r>
                      <a:endParaRPr lang="en-US" altLang="ko-KR" sz="1000" b="1" baseline="0" dirty="0" smtClean="0"/>
                    </a:p>
                  </a:txBody>
                  <a:tcPr marL="67846" marR="678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0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/>
                        <a:t>QA#fugu_139</a:t>
                      </a:r>
                      <a:endParaRPr lang="en-US" altLang="ko-KR" sz="1000" b="1" baseline="0" dirty="0" smtClean="0"/>
                    </a:p>
                  </a:txBody>
                  <a:tcPr marL="67846" marR="67846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ko-KR" altLang="en-US" sz="1000" b="1" dirty="0" smtClean="0"/>
                        <a:t>프로젝트 명이 </a:t>
                      </a:r>
                      <a:r>
                        <a:rPr lang="en-US" altLang="ko-KR" sz="1000" b="1" dirty="0" smtClean="0"/>
                        <a:t>‘fugu’</a:t>
                      </a:r>
                      <a:r>
                        <a:rPr lang="ko-KR" altLang="en-US" sz="1000" b="1" dirty="0" smtClean="0"/>
                        <a:t>에 대한 빌드 </a:t>
                      </a:r>
                      <a:r>
                        <a:rPr lang="en-US" altLang="ko-KR" sz="1000" b="1" dirty="0" smtClean="0"/>
                        <a:t>139</a:t>
                      </a:r>
                      <a:r>
                        <a:rPr lang="ko-KR" altLang="en-US" sz="1000" b="1" dirty="0" smtClean="0"/>
                        <a:t>의 내부 릴리즈를 위한 태그</a:t>
                      </a:r>
                      <a:endParaRPr lang="en-US" altLang="ko-KR" sz="1000" b="1" dirty="0" smtClean="0"/>
                    </a:p>
                  </a:txBody>
                  <a:tcPr marL="67846" marR="678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087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/>
                        <a:t>Root-of#rel_1_1_branch</a:t>
                      </a:r>
                    </a:p>
                  </a:txBody>
                  <a:tcPr marL="67846" marR="67846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ko-KR" altLang="en-US" sz="1000" b="1" dirty="0" smtClean="0"/>
                        <a:t>메인 라인에서 갈라져 나온 초기 브랜치</a:t>
                      </a:r>
                      <a:r>
                        <a:rPr lang="en-US" altLang="ko-KR" sz="1000" b="1" dirty="0" smtClean="0"/>
                        <a:t>(rel_1_1_branch)</a:t>
                      </a:r>
                      <a:r>
                        <a:rPr lang="ko-KR" altLang="en-US" sz="1000" b="1" baseline="0" dirty="0" smtClean="0"/>
                        <a:t>에 기록한 태그</a:t>
                      </a:r>
                      <a:endParaRPr lang="en-US" altLang="ko-KR" sz="1000" b="1" dirty="0" smtClean="0"/>
                    </a:p>
                  </a:txBody>
                  <a:tcPr marL="67846" marR="678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8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/>
                        <a:t>susan_private_branch#main#2_mp</a:t>
                      </a:r>
                    </a:p>
                  </a:txBody>
                  <a:tcPr marL="67846" marR="67846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000" b="1" dirty="0" smtClean="0"/>
                        <a:t>메인 라인으로 되돌리는 </a:t>
                      </a:r>
                      <a:r>
                        <a:rPr lang="en-US" altLang="ko-KR" sz="1000" b="1" dirty="0" smtClean="0"/>
                        <a:t>Susan</a:t>
                      </a:r>
                      <a:r>
                        <a:rPr lang="ko-KR" altLang="en-US" sz="1000" b="1" dirty="0" smtClean="0"/>
                        <a:t>이 사용하는 비공개 브랜치 </a:t>
                      </a:r>
                      <a:r>
                        <a:rPr lang="en-US" altLang="ko-KR" sz="1000" b="1" dirty="0" smtClean="0"/>
                        <a:t>(susan_private_branch)</a:t>
                      </a:r>
                      <a:r>
                        <a:rPr lang="ko-KR" altLang="en-US" sz="1000" b="1" dirty="0" smtClean="0"/>
                        <a:t>의 두 번째 병합을 기록한 태그</a:t>
                      </a:r>
                      <a:endParaRPr lang="en-US" altLang="ko-KR" sz="1000" b="1" dirty="0" smtClean="0"/>
                    </a:p>
                  </a:txBody>
                  <a:tcPr marL="67846" marR="678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SCM Annoyances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(6/9)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Security</a:t>
            </a:r>
          </a:p>
          <a:p>
            <a:pPr lvl="1"/>
            <a:r>
              <a:rPr lang="ko-KR" altLang="en-US" dirty="0" smtClean="0"/>
              <a:t>보안과 관련된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애플리케이션의 의도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오류를 명확히 나타내는 소스코드는 프로젝트 핵심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권한과 감사 </a:t>
            </a:r>
            <a:r>
              <a:rPr lang="en-US" altLang="ko-KR" dirty="0" smtClean="0"/>
              <a:t>(Authorization &amp; Audit)</a:t>
            </a:r>
          </a:p>
          <a:p>
            <a:pPr lvl="2"/>
            <a:r>
              <a:rPr lang="en-US" altLang="ko-KR" dirty="0" smtClean="0"/>
              <a:t>SCM </a:t>
            </a:r>
            <a:r>
              <a:rPr lang="ko-KR" altLang="en-US" dirty="0" smtClean="0"/>
              <a:t>툴은 파일을 읽고 변경하기 위해 사람들의 권한을 확인해야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감사를 위해 파일을 읽고 변경하는 행위에 대한 기록을 유지해야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보호 </a:t>
            </a:r>
            <a:r>
              <a:rPr lang="en-US" altLang="ko-KR" dirty="0" smtClean="0"/>
              <a:t>(Protection)</a:t>
            </a:r>
          </a:p>
          <a:p>
            <a:pPr lvl="2"/>
            <a:r>
              <a:rPr lang="en-US" altLang="ko-KR" dirty="0" smtClean="0"/>
              <a:t>SCM </a:t>
            </a:r>
            <a:r>
              <a:rPr lang="ko-KR" altLang="en-US" dirty="0" smtClean="0"/>
              <a:t>툴은 우발적 또는 악의적 부정행위로부터 파일을 보호해야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서비스 승인거부 공격에 대해 피해를 쉽게 입지 않도록 해야 함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 bwMode="auto">
          <a:xfrm>
            <a:off x="1736461" y="4071942"/>
            <a:ext cx="6726162" cy="1643074"/>
          </a:xfrm>
          <a:prstGeom prst="roundRect">
            <a:avLst>
              <a:gd name="adj" fmla="val 356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marL="360363" marR="0" indent="-360363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CVS pserver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SCM Annoyances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(7/9)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Security 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SCM </a:t>
            </a:r>
            <a:r>
              <a:rPr lang="ko-KR" altLang="en-US" dirty="0" smtClean="0"/>
              <a:t>툴 보안을 위한 몇 가지 제안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개발자가 직접 접근할 수 없도록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서버와 같은 장치를 분리하고 잘 보호하여 사용 </a:t>
            </a:r>
            <a:r>
              <a:rPr lang="en-US" altLang="ko-KR" dirty="0" smtClean="0"/>
              <a:t>(</a:t>
            </a:r>
            <a:r>
              <a:rPr lang="ko-KR" altLang="en-US" dirty="0" smtClean="0"/>
              <a:t>물리적인 분리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SCM </a:t>
            </a:r>
            <a:r>
              <a:rPr lang="ko-KR" altLang="en-US" dirty="0" smtClean="0"/>
              <a:t>클라이언트에서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서버로 연결할 때 암호화 사용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무선연결 또는 계정 접근 시 </a:t>
            </a:r>
            <a:r>
              <a:rPr lang="en-US" altLang="ko-KR" i="1" dirty="0" smtClean="0"/>
              <a:t>smrsh </a:t>
            </a:r>
            <a:r>
              <a:rPr lang="ko-KR" altLang="en-US" dirty="0" smtClean="0"/>
              <a:t>와 같은 보안 쉘을 사용하여 수행 명령 제한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저장소 데이터를 백업한 물리적 미디어가 파손되지 않도록 조심스럽게 보호할 것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커밋 통보를 사용하여 저장소 내의 각 변경을 추적하고 차이를 검사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75785" name="Picture 9" descr="C:\Users\Nextree Soft\AppData\Local\Microsoft\Windows\Temporary Internet Files\Content.IE5\NNAMULDC\MCj0432647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0518" y="4214818"/>
            <a:ext cx="1318845" cy="1428748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2857488" y="4286256"/>
            <a:ext cx="55391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b="1" i="1" dirty="0" smtClean="0"/>
              <a:t>Access mode</a:t>
            </a:r>
          </a:p>
          <a:p>
            <a:pPr algn="l"/>
            <a:r>
              <a:rPr lang="ko-KR" altLang="en-US" sz="1000" b="1" i="1" dirty="0" smtClean="0"/>
              <a:t>보안 접근 방법이 설계되지 않았으므로 신뢰할 수 있는 내부 네트워크에서 사용해야 한다</a:t>
            </a:r>
            <a:r>
              <a:rPr lang="en-US" altLang="ko-KR" sz="1000" b="1" i="1" dirty="0" smtClean="0"/>
              <a:t>. </a:t>
            </a:r>
            <a:r>
              <a:rPr lang="ko-KR" altLang="en-US" sz="1000" b="1" i="1" dirty="0" smtClean="0"/>
              <a:t>외부 접근에 대해서는 </a:t>
            </a:r>
            <a:r>
              <a:rPr lang="en-US" altLang="ko-KR" sz="1000" b="1" i="1" dirty="0" smtClean="0"/>
              <a:t>ssh </a:t>
            </a:r>
            <a:r>
              <a:rPr lang="ko-KR" altLang="en-US" sz="1000" b="1" i="1" dirty="0" smtClean="0"/>
              <a:t>또는 </a:t>
            </a:r>
            <a:r>
              <a:rPr lang="en-US" altLang="ko-KR" sz="1000" b="1" i="1" dirty="0" smtClean="0"/>
              <a:t>ext mode</a:t>
            </a:r>
            <a:r>
              <a:rPr lang="ko-KR" altLang="en-US" sz="1000" b="1" i="1" dirty="0" smtClean="0"/>
              <a:t>를 사용하고 가능하면 </a:t>
            </a:r>
            <a:r>
              <a:rPr lang="en-US" altLang="ko-KR" sz="1000" b="1" i="1" dirty="0" smtClean="0"/>
              <a:t>anonymous </a:t>
            </a:r>
            <a:r>
              <a:rPr lang="ko-KR" altLang="en-US" sz="1000" b="1" i="1" dirty="0" smtClean="0"/>
              <a:t>접근을 피한다</a:t>
            </a:r>
            <a:r>
              <a:rPr lang="en-US" altLang="ko-KR" sz="1000" b="1" i="1" dirty="0" smtClean="0"/>
              <a:t>.</a:t>
            </a:r>
          </a:p>
          <a:p>
            <a:pPr algn="l"/>
            <a:endParaRPr lang="en-US" altLang="ko-KR" sz="1000" b="1" i="1" dirty="0" smtClean="0"/>
          </a:p>
          <a:p>
            <a:pPr algn="l"/>
            <a:r>
              <a:rPr lang="en-US" altLang="ko-KR" sz="1000" b="1" i="1" dirty="0" smtClean="0"/>
              <a:t>Disable admin command</a:t>
            </a:r>
          </a:p>
          <a:p>
            <a:pPr algn="l"/>
            <a:r>
              <a:rPr lang="ko-KR" altLang="en-US" sz="1000" b="1" i="1" dirty="0" smtClean="0"/>
              <a:t>관리 명령어는 추적할 수 없도록 변경을 쉽게 하거나 저장소를 훼손되도록 만들 수 있기 때문에 대부분의 사용자들에게 관리 명령어를 사용하지 못하도록 한다</a:t>
            </a:r>
            <a:r>
              <a:rPr lang="en-US" altLang="ko-KR" sz="1000" b="1" i="1" dirty="0" smtClean="0"/>
              <a:t>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SCM Annoyances (8/9)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피해야 할 파일명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프로젝트에서 파일 및 디렉터리 명에 대한 몇 가지 일반적인 충고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디렉터리를 명명할 때 서로 다른 문자로 시작</a:t>
            </a:r>
            <a:r>
              <a:rPr lang="en-US" altLang="ko-KR" dirty="0" smtClean="0"/>
              <a:t>:</a:t>
            </a:r>
          </a:p>
          <a:p>
            <a:pPr lvl="2">
              <a:buNone/>
            </a:pPr>
            <a:r>
              <a:rPr lang="en-US" altLang="ko-KR" dirty="0" smtClean="0"/>
              <a:t>	Command line</a:t>
            </a:r>
            <a:r>
              <a:rPr lang="ko-KR" altLang="en-US" dirty="0" smtClean="0"/>
              <a:t>의 쉘 프롬프트를 사용할 때 쉽게 디렉터리 명을 사용할 수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같은 디렉터리 내의 파일 이름에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대해 공통된 접두어 사용</a:t>
            </a:r>
            <a:r>
              <a:rPr lang="en-US" altLang="ko-KR" dirty="0" smtClean="0"/>
              <a:t>:</a:t>
            </a:r>
          </a:p>
          <a:p>
            <a:pPr lvl="2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여분의 정보가 오히려 파일을 찾기 위한 아이디어를 제공할 수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운영 시스템 내의 중요한 디렉터리 명을 재사용하지 말 것</a:t>
            </a:r>
            <a:r>
              <a:rPr lang="en-US" altLang="ko-KR" dirty="0" smtClean="0"/>
              <a:t>:</a:t>
            </a:r>
          </a:p>
          <a:p>
            <a:pPr lvl="2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예를 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유닉스의 </a:t>
            </a:r>
            <a:r>
              <a:rPr lang="en-US" altLang="ko-KR" dirty="0" smtClean="0"/>
              <a:t>sys </a:t>
            </a:r>
            <a:r>
              <a:rPr lang="ko-KR" altLang="en-US" dirty="0" smtClean="0"/>
              <a:t>디렉터리와 윈도우의 </a:t>
            </a:r>
            <a:r>
              <a:rPr lang="en-US" altLang="ko-KR" dirty="0" smtClean="0"/>
              <a:t>system </a:t>
            </a:r>
            <a:r>
              <a:rPr lang="ko-KR" altLang="en-US" dirty="0" smtClean="0"/>
              <a:t>디렉터리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파일 또는 디렉터리 명에 버전을 포함시키지 말 것</a:t>
            </a:r>
            <a:r>
              <a:rPr lang="en-US" altLang="ko-KR" dirty="0" smtClean="0"/>
              <a:t>:</a:t>
            </a:r>
          </a:p>
          <a:p>
            <a:pPr lvl="2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버전은 </a:t>
            </a:r>
            <a:r>
              <a:rPr lang="en-US" altLang="ko-KR" dirty="0" smtClean="0"/>
              <a:t>SMC </a:t>
            </a:r>
            <a:r>
              <a:rPr lang="ko-KR" altLang="en-US" dirty="0" smtClean="0"/>
              <a:t>툴에서 관리하고 있으며 만약 동시에 다중 버전이 생성되면 혼란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SCM Annoyances (9/9)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백업과 </a:t>
            </a:r>
            <a:r>
              <a:rPr lang="en-US" altLang="ko-KR" dirty="0" smtClean="0"/>
              <a:t>SCM</a:t>
            </a:r>
          </a:p>
          <a:p>
            <a:pPr lvl="1"/>
            <a:r>
              <a:rPr lang="ko-KR" altLang="en-US" dirty="0" smtClean="0"/>
              <a:t>더 이상 사용자가 또 다른 장치에 파일을 복사해서 보호하지 않도록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툴은 사용자 파일에 대한 백업을 제공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SCM </a:t>
            </a:r>
            <a:r>
              <a:rPr lang="ko-KR" altLang="en-US" dirty="0" smtClean="0"/>
              <a:t>툴의 데이터 백업에 대한 세 가지 목적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재난 복구 </a:t>
            </a:r>
            <a:r>
              <a:rPr lang="en-US" altLang="ko-KR" dirty="0" smtClean="0"/>
              <a:t>(Disaster recovery)</a:t>
            </a:r>
          </a:p>
          <a:p>
            <a:pPr lvl="2">
              <a:buNone/>
            </a:pPr>
            <a:r>
              <a:rPr lang="en-US" altLang="ko-KR" dirty="0" smtClean="0"/>
              <a:t>	SCM </a:t>
            </a:r>
            <a:r>
              <a:rPr lang="ko-KR" altLang="en-US" dirty="0" smtClean="0"/>
              <a:t>서버가 단지 고장 났을 때를 위해서 준비함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훼손 탐지 </a:t>
            </a:r>
            <a:r>
              <a:rPr lang="en-US" altLang="ko-KR" dirty="0" smtClean="0"/>
              <a:t>(Corruption detection)</a:t>
            </a:r>
          </a:p>
          <a:p>
            <a:pPr lvl="2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백업 내에서 파일 또는 데이터베이스의 컨텐츠 비교하는 것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침입 탐지 </a:t>
            </a:r>
            <a:r>
              <a:rPr lang="en-US" altLang="ko-KR" dirty="0" smtClean="0"/>
              <a:t>(Intrusion detection)</a:t>
            </a:r>
          </a:p>
          <a:p>
            <a:pPr lvl="2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백업에서 백업으로 만들어지는 모든 변경에 대한 추적을 하는 것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SCM </a:t>
            </a:r>
            <a:r>
              <a:rPr lang="ko-KR" altLang="en-US" dirty="0" smtClean="0"/>
              <a:t>툴과 비교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SCM </a:t>
            </a:r>
            <a:r>
              <a:rPr lang="ko-KR" altLang="en-US" dirty="0" smtClean="0"/>
              <a:t>툴 선정을 위한 주요 고려사항</a:t>
            </a:r>
            <a:endParaRPr lang="en-US" altLang="ko-KR" dirty="0" smtClean="0"/>
          </a:p>
          <a:p>
            <a:pPr lvl="1">
              <a:buNone/>
            </a:pPr>
            <a:r>
              <a:rPr lang="ko-KR" altLang="en-US" dirty="0" smtClean="0"/>
              <a:t>파일 저장과 다른 버전 검색 등의 기본적인 사항 제외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무결성에 대한 신뢰성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빠르고 쉬운 태그 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태그 파일 추출</a:t>
            </a:r>
            <a:r>
              <a:rPr lang="en-US" altLang="ko-KR" dirty="0" smtClean="0"/>
              <a:t>, Diff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명령 라인과 그래픽 인터페이스 양쪽 모두 있는 브랜치와 병합 지원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버그 트래킹 툴과 같은 다른 툴과의 통합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파일의 여러 버전을 읽고 이전 버전의 파일을 검색할 수 있는 웹 인터페이스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툴 벤더 또는 툴에 대한 커뮤니티로부터의 지원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SCM </a:t>
            </a:r>
            <a:r>
              <a:rPr lang="ko-KR" altLang="en-US" dirty="0" smtClean="0"/>
              <a:t>툴과 비교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SCM </a:t>
            </a:r>
            <a:r>
              <a:rPr lang="ko-KR" altLang="en-US" dirty="0" smtClean="0"/>
              <a:t>툴의 비교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SCM </a:t>
            </a:r>
            <a:r>
              <a:rPr lang="ko-KR" altLang="en-US" dirty="0" smtClean="0"/>
              <a:t>툴 선정을 위한 주요 고려사항을 기준으로 비교 검토 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15432" y="2143118"/>
          <a:ext cx="7979078" cy="3247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4798"/>
                <a:gridCol w="923199"/>
                <a:gridCol w="989142"/>
                <a:gridCol w="923199"/>
                <a:gridCol w="923199"/>
                <a:gridCol w="923199"/>
                <a:gridCol w="923199"/>
                <a:gridCol w="989143"/>
              </a:tblGrid>
              <a:tr h="657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Requirement</a:t>
                      </a:r>
                      <a:endParaRPr lang="ko-KR" altLang="en-US" sz="12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CVS</a:t>
                      </a:r>
                      <a:endParaRPr lang="ko-KR" altLang="en-US" sz="12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Subversion</a:t>
                      </a:r>
                      <a:endParaRPr lang="ko-KR" altLang="en-US" sz="12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Arch</a:t>
                      </a:r>
                      <a:endParaRPr lang="ko-KR" altLang="en-US" sz="12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Perforce</a:t>
                      </a:r>
                      <a:endParaRPr lang="ko-KR" altLang="en-US" sz="12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BitKeeper</a:t>
                      </a:r>
                      <a:endParaRPr lang="ko-KR" altLang="en-US" sz="12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ClearCase</a:t>
                      </a:r>
                      <a:endParaRPr lang="ko-KR" altLang="en-US" sz="1200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Visual SourceSafe</a:t>
                      </a:r>
                      <a:endParaRPr lang="ko-KR" altLang="en-US" sz="1200" dirty="0"/>
                    </a:p>
                  </a:txBody>
                  <a:tcPr marL="84406" marR="84406" anchor="ctr"/>
                </a:tc>
              </a:tr>
              <a:tr h="4267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 smtClean="0"/>
                        <a:t>Data Integrity</a:t>
                      </a:r>
                      <a:endParaRPr lang="ko-KR" altLang="en-US" sz="10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+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+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+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+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+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-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-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</a:tr>
              <a:tr h="4267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 smtClean="0"/>
                        <a:t>Fast</a:t>
                      </a:r>
                      <a:r>
                        <a:rPr lang="en-US" altLang="ko-KR" sz="1000" b="1" baseline="0" dirty="0" smtClean="0"/>
                        <a:t> Tagging</a:t>
                      </a:r>
                      <a:endParaRPr lang="ko-KR" altLang="en-US" sz="10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-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+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+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+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+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+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-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</a:tr>
              <a:tr h="45602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 smtClean="0"/>
                        <a:t>Easy</a:t>
                      </a:r>
                      <a:r>
                        <a:rPr lang="en-US" altLang="ko-KR" sz="1000" b="1" baseline="0" dirty="0" smtClean="0"/>
                        <a:t> branching/merging</a:t>
                      </a:r>
                      <a:endParaRPr lang="ko-KR" altLang="en-US" sz="10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-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+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+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+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+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+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-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</a:tr>
              <a:tr h="4267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 smtClean="0"/>
                        <a:t>Integration</a:t>
                      </a:r>
                      <a:endParaRPr lang="ko-KR" altLang="en-US" sz="10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+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+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-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+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+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-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+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</a:tr>
              <a:tr h="4267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 smtClean="0"/>
                        <a:t>Web Interface</a:t>
                      </a:r>
                      <a:endParaRPr lang="ko-KR" altLang="en-US" sz="10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+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+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-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+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+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+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-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</a:tr>
              <a:tr h="4267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 smtClean="0"/>
                        <a:t>Good support</a:t>
                      </a:r>
                      <a:endParaRPr lang="ko-KR" altLang="en-US" sz="10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+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+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-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+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+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+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+</a:t>
                      </a:r>
                      <a:endParaRPr lang="ko-KR" altLang="en-US" sz="1200" b="1" dirty="0"/>
                    </a:p>
                  </a:txBody>
                  <a:tcPr marL="84406" marR="84406" anchor="ctr"/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SCM </a:t>
            </a:r>
            <a:r>
              <a:rPr lang="ko-KR" altLang="en-US" dirty="0" smtClean="0"/>
              <a:t>체크리스트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SCM </a:t>
            </a:r>
            <a:r>
              <a:rPr lang="ko-KR" altLang="en-US" dirty="0" smtClean="0"/>
              <a:t>툴을 사용하는 방법에 대한 몇 가지 질문</a:t>
            </a:r>
            <a:endParaRPr lang="en-US" altLang="ko-KR" dirty="0" smtClean="0"/>
          </a:p>
          <a:p>
            <a:pPr lvl="1">
              <a:buNone/>
            </a:pPr>
            <a:r>
              <a:rPr lang="ko-KR" altLang="en-US" dirty="0" smtClean="0"/>
              <a:t>아래 질문에 대해 쉽고 편안하게 답변이 되어야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툴에 무엇을 저장하고 저장하지 말아야 하는가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이유는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무엇을 간과하였는가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하드 디스크가 죽을 때와 개발 환경에 대해 재 생성을 시도할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질문에 대해 주의 깊게 답변해야 할 시간임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툴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그리고 릴리즈를 빌드 하기 위해 사용하는 환경의 일부 목록 등</a:t>
            </a:r>
            <a:endParaRPr lang="en-US" altLang="ko-KR" dirty="0" smtClean="0"/>
          </a:p>
          <a:p>
            <a:pPr lvl="1">
              <a:buClr>
                <a:srgbClr val="333333"/>
              </a:buClr>
            </a:pPr>
            <a:r>
              <a:rPr lang="ko-KR" altLang="en-US" dirty="0" smtClean="0"/>
              <a:t>파일</a:t>
            </a:r>
            <a:r>
              <a:rPr lang="en-US" altLang="ko-KR" dirty="0" smtClean="0"/>
              <a:t>/</a:t>
            </a:r>
            <a:r>
              <a:rPr lang="ko-KR" altLang="en-US" dirty="0" smtClean="0"/>
              <a:t>디렉터리 이름을 변경했다면 오래 전 릴리즈를 재 생성할 수 있는가</a:t>
            </a:r>
            <a:r>
              <a:rPr lang="en-US" altLang="ko-KR" dirty="0" smtClean="0"/>
              <a:t>?</a:t>
            </a:r>
          </a:p>
          <a:p>
            <a:pPr lvl="1">
              <a:buClr>
                <a:srgbClr val="333333"/>
              </a:buClr>
            </a:pPr>
            <a:r>
              <a:rPr lang="ko-KR" altLang="en-US" dirty="0" smtClean="0"/>
              <a:t>브랜치 된 파일 상의 데이터를 어떻게 알 것인가</a:t>
            </a:r>
            <a:r>
              <a:rPr lang="en-US" altLang="ko-KR" dirty="0" smtClean="0"/>
              <a:t>?</a:t>
            </a:r>
          </a:p>
          <a:p>
            <a:pPr lvl="1">
              <a:buClr>
                <a:srgbClr val="333333"/>
              </a:buClr>
            </a:pPr>
            <a:r>
              <a:rPr lang="ko-KR" altLang="en-US" dirty="0" smtClean="0"/>
              <a:t>각</a:t>
            </a:r>
            <a:r>
              <a:rPr lang="en-US" altLang="ko-KR" dirty="0" smtClean="0"/>
              <a:t> </a:t>
            </a:r>
            <a:r>
              <a:rPr lang="ko-KR" altLang="en-US" dirty="0" smtClean="0"/>
              <a:t>브랜치의 의도된 목적을 어떻게 알 것인가</a:t>
            </a:r>
            <a:r>
              <a:rPr lang="en-US" altLang="ko-KR" dirty="0" smtClean="0"/>
              <a:t>?</a:t>
            </a:r>
          </a:p>
          <a:p>
            <a:pPr lvl="1">
              <a:buClr>
                <a:srgbClr val="333333"/>
              </a:buClr>
            </a:pPr>
            <a:r>
              <a:rPr lang="ko-KR" altLang="en-US" dirty="0" smtClean="0"/>
              <a:t>누가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툴에 읽고 쓰는 접근에 대한 허가를 변경할 수 있는가</a:t>
            </a:r>
            <a:r>
              <a:rPr lang="en-US" altLang="ko-KR" dirty="0" smtClean="0"/>
              <a:t>?</a:t>
            </a:r>
          </a:p>
          <a:p>
            <a:pPr lvl="1">
              <a:buClr>
                <a:srgbClr val="333333"/>
              </a:buClr>
            </a:pPr>
            <a:r>
              <a:rPr lang="ko-KR" altLang="en-US" dirty="0" smtClean="0"/>
              <a:t>동일 디렉터리에 같은 이름을 가진 파일이 있다면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툴에서 어떤 일이 발생하는 가</a:t>
            </a:r>
            <a:r>
              <a:rPr lang="en-US" altLang="ko-KR" dirty="0" smtClean="0"/>
              <a:t>? 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 파일은 대문자이고 다른 파일은 소문자일 경우</a:t>
            </a:r>
            <a:endParaRPr lang="en-US" altLang="ko-KR" dirty="0" smtClean="0"/>
          </a:p>
          <a:p>
            <a:pPr lvl="1">
              <a:buClr>
                <a:srgbClr val="333333"/>
              </a:buClr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또한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파일명에 공백이 포함되어 있다면 어떤 일이 발생할 것인가</a:t>
            </a:r>
            <a:r>
              <a:rPr lang="en-US" altLang="ko-KR" dirty="0" smtClean="0"/>
              <a:t>?</a:t>
            </a:r>
          </a:p>
          <a:p>
            <a:pPr lvl="1">
              <a:buClr>
                <a:srgbClr val="333333"/>
              </a:buClr>
            </a:pPr>
            <a:endParaRPr lang="en-US" altLang="ko-KR" dirty="0" smtClean="0"/>
          </a:p>
          <a:p>
            <a:pPr lvl="0">
              <a:buClr>
                <a:srgbClr val="333333"/>
              </a:buClr>
            </a:pPr>
            <a:endParaRPr lang="en-US" altLang="ko-KR" dirty="0" smtClean="0"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SCM </a:t>
            </a:r>
            <a:r>
              <a:rPr lang="ko-KR" altLang="en-US" dirty="0" smtClean="0"/>
              <a:t>체크리스트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SCM </a:t>
            </a:r>
            <a:r>
              <a:rPr lang="ko-KR" altLang="en-US" dirty="0" smtClean="0"/>
              <a:t>툴을 사용하는 방법에 대한 몇 가지 질문 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변경된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툴 파일의 백업 크기는 얼마인가</a:t>
            </a:r>
            <a:r>
              <a:rPr lang="en-US" altLang="ko-KR" dirty="0" smtClean="0"/>
              <a:t>?</a:t>
            </a:r>
          </a:p>
          <a:p>
            <a:pPr lvl="1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디스크</a:t>
            </a:r>
            <a:r>
              <a:rPr lang="en-US" altLang="ko-KR" dirty="0" smtClean="0"/>
              <a:t>, CD, DVD </a:t>
            </a:r>
            <a:r>
              <a:rPr lang="ko-KR" altLang="en-US" dirty="0" smtClean="0"/>
              <a:t>또는 테이프 수단으로 다음에 채워야 할 때가 언제인가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비행기 내에서 노트북으로 개발을 할 수 있는가</a:t>
            </a:r>
            <a:r>
              <a:rPr lang="en-US" altLang="ko-KR" dirty="0" smtClean="0"/>
              <a:t>?</a:t>
            </a:r>
          </a:p>
          <a:p>
            <a:pPr lvl="1">
              <a:buNone/>
            </a:pPr>
            <a:r>
              <a:rPr lang="en-US" altLang="ko-KR" dirty="0" smtClean="0"/>
              <a:t>	SCM </a:t>
            </a:r>
            <a:r>
              <a:rPr lang="ko-KR" altLang="en-US" dirty="0" smtClean="0"/>
              <a:t>툴과 얼마나 많은 작업이 진행되고 이후 재 연결할 때 동기화는 어떻게 할 것인가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SCM </a:t>
            </a:r>
            <a:r>
              <a:rPr lang="ko-KR" altLang="en-US" dirty="0" smtClean="0"/>
              <a:t>툴에 처리를 추가하는 것은 어떻게 할 것인가</a:t>
            </a:r>
            <a:r>
              <a:rPr lang="en-US" altLang="ko-KR" dirty="0" smtClean="0"/>
              <a:t>?</a:t>
            </a:r>
          </a:p>
          <a:p>
            <a:pPr lvl="1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예를 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사람들이 검토할 수 있도록 각 변경사항을 요구하는 경우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SCM </a:t>
            </a:r>
            <a:r>
              <a:rPr lang="ko-KR" altLang="en-US" dirty="0" smtClean="0"/>
              <a:t>툴과 버그 트래킹 툴 사이에 좋은 통합 방법이 있는가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SCM </a:t>
            </a:r>
            <a:r>
              <a:rPr lang="ko-KR" altLang="en-US" dirty="0" smtClean="0"/>
              <a:t>툴의 버그를 수정하거나 기능이 추가되어 업그레이드가 필요할 때 어떻게 결정할 것인가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SCM </a:t>
            </a:r>
            <a:r>
              <a:rPr lang="ko-KR" altLang="en-US" dirty="0" smtClean="0"/>
              <a:t>툴을 사용하면서 만들 수 있는 일반적인 실수가 무엇이고 이 실수를 피하기 위해서 어떻게 도와 줄 수 있는가</a:t>
            </a:r>
            <a:r>
              <a:rPr lang="en-US" altLang="ko-KR" dirty="0" smtClean="0"/>
              <a:t>?</a:t>
            </a:r>
          </a:p>
          <a:p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테스트 </a:t>
            </a:r>
            <a:r>
              <a:rPr lang="ko-KR" altLang="en-US"/>
              <a:t>먼저</a:t>
            </a:r>
          </a:p>
        </p:txBody>
      </p:sp>
      <p:sp>
        <p:nvSpPr>
          <p:cNvPr id="590851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기능 구현 프로그램 작성 전 테스트 프로그램 작성</a:t>
            </a:r>
          </a:p>
          <a:p>
            <a:r>
              <a:rPr lang="ko-KR" altLang="en-US"/>
              <a:t>설계</a:t>
            </a:r>
            <a:r>
              <a:rPr lang="en-US" altLang="ko-KR"/>
              <a:t>-&gt; </a:t>
            </a:r>
            <a:r>
              <a:rPr lang="ko-KR" altLang="en-US"/>
              <a:t>테스트프로그램 작성 </a:t>
            </a:r>
            <a:r>
              <a:rPr lang="en-US" altLang="ko-KR"/>
              <a:t>-&gt; </a:t>
            </a:r>
            <a:r>
              <a:rPr lang="ko-KR" altLang="en-US"/>
              <a:t>구현 </a:t>
            </a:r>
            <a:r>
              <a:rPr lang="en-US" altLang="ko-KR"/>
              <a:t>-&gt; </a:t>
            </a:r>
            <a:r>
              <a:rPr lang="ko-KR" altLang="en-US"/>
              <a:t>테스트</a:t>
            </a:r>
          </a:p>
          <a:p>
            <a:r>
              <a:rPr lang="ko-KR" altLang="en-US"/>
              <a:t>단위테스트 전 단위 테스트 프로그램 작성</a:t>
            </a:r>
          </a:p>
          <a:p>
            <a:r>
              <a:rPr lang="ko-KR" altLang="en-US"/>
              <a:t>통합테스트 전 통합 테스트 프로그램 작성</a:t>
            </a:r>
          </a:p>
        </p:txBody>
      </p:sp>
    </p:spTree>
  </p:cSld>
  <p:clrMapOvr>
    <a:masterClrMapping/>
  </p:clrMapOvr>
  <p:transition spd="med">
    <p:fade/>
  </p:transition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Subversion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CVS</a:t>
            </a:r>
            <a:r>
              <a:rPr lang="ko-KR" altLang="en-US" dirty="0" smtClean="0"/>
              <a:t>를 대체하기 위해 디자인된 오픈 소스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툴로서 </a:t>
            </a:r>
            <a:r>
              <a:rPr lang="en-US" altLang="ko-KR" dirty="0" smtClean="0"/>
              <a:t>SVN</a:t>
            </a:r>
            <a:r>
              <a:rPr lang="ko-KR" altLang="en-US" dirty="0" smtClean="0"/>
              <a:t>이라고 부름 </a:t>
            </a:r>
            <a:r>
              <a:rPr lang="en-US" altLang="ko-KR" dirty="0" smtClean="0"/>
              <a:t>(</a:t>
            </a:r>
            <a:r>
              <a:rPr lang="en-US" altLang="ko-KR" dirty="0" smtClean="0">
                <a:hlinkClick r:id="rId2"/>
              </a:rPr>
              <a:t>http://subversion.tigris.org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중앙 집중 저장소 내에 위치한 파일 트리 구조</a:t>
            </a:r>
            <a:endParaRPr lang="en-US" altLang="ko-KR" dirty="0" smtClean="0"/>
          </a:p>
          <a:p>
            <a:r>
              <a:rPr lang="en-US" altLang="ko-KR" dirty="0" smtClean="0"/>
              <a:t>History</a:t>
            </a:r>
          </a:p>
          <a:p>
            <a:pPr lvl="1"/>
            <a:r>
              <a:rPr lang="en-US" altLang="ko-KR" dirty="0" smtClean="0"/>
              <a:t>2000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Subversion </a:t>
            </a:r>
            <a:r>
              <a:rPr lang="ko-KR" altLang="en-US" dirty="0" smtClean="0"/>
              <a:t>첫 번째 릴리즈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매월 안정된 릴리즈를 제공하다 </a:t>
            </a:r>
            <a:r>
              <a:rPr lang="en-US" altLang="ko-KR" dirty="0" smtClean="0"/>
              <a:t>2004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월 버전 </a:t>
            </a:r>
            <a:r>
              <a:rPr lang="en-US" altLang="ko-KR" dirty="0" smtClean="0"/>
              <a:t>1.0</a:t>
            </a:r>
            <a:r>
              <a:rPr lang="ko-KR" altLang="en-US" dirty="0" smtClean="0"/>
              <a:t>을 릴리즈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핵심 구성원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Karl Fogel (</a:t>
            </a:r>
            <a:r>
              <a:rPr lang="en-US" i="1" dirty="0" smtClean="0"/>
              <a:t>Open Source Development with CVS </a:t>
            </a:r>
            <a:r>
              <a:rPr lang="ko-KR" altLang="en-US" dirty="0" smtClean="0"/>
              <a:t>공동 저자</a:t>
            </a:r>
            <a:r>
              <a:rPr lang="en-US" altLang="ko-KR" dirty="0" smtClean="0"/>
              <a:t>), Jim Blandy, C. Michael Pilato, Brian Fitzpatrick, Greg Stein, Kevin Hancock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Ben Collins-Sussman 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Subversion </a:t>
            </a:r>
            <a:r>
              <a:rPr lang="ko-KR" altLang="en-US" dirty="0" smtClean="0"/>
              <a:t>장점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커밋 단위가 파일이 아닌 체인지 셋 단위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CVS</a:t>
            </a:r>
            <a:r>
              <a:rPr lang="ko-KR" altLang="en-US" dirty="0" smtClean="0"/>
              <a:t>는 여러 파일을 한번에 커밋하더라도 각각 파일마다 별도의 리비전 부여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Subversion</a:t>
            </a:r>
            <a:r>
              <a:rPr lang="ko-KR" altLang="en-US" dirty="0" smtClean="0"/>
              <a:t>은 파일별 리비전이 없고 한번 커밋할 때마다 전체 변경사항에 대해 리비전이 하나씩 증가 </a:t>
            </a:r>
            <a:endParaRPr lang="en-US" altLang="ko-KR" dirty="0" smtClean="0"/>
          </a:p>
          <a:p>
            <a:r>
              <a:rPr lang="en-US" altLang="ko-KR" dirty="0" smtClean="0"/>
              <a:t>CVS</a:t>
            </a:r>
            <a:r>
              <a:rPr lang="ko-KR" altLang="en-US" dirty="0" smtClean="0"/>
              <a:t>에 비해 빠른 업데이트</a:t>
            </a:r>
            <a:r>
              <a:rPr lang="en-US" altLang="ko-KR" dirty="0" smtClean="0"/>
              <a:t>/</a:t>
            </a:r>
            <a:r>
              <a:rPr lang="ko-KR" altLang="en-US" dirty="0" smtClean="0"/>
              <a:t>브랜치</a:t>
            </a:r>
            <a:r>
              <a:rPr lang="en-US" altLang="ko-KR" dirty="0" smtClean="0"/>
              <a:t>/</a:t>
            </a:r>
            <a:r>
              <a:rPr lang="ko-KR" altLang="en-US" dirty="0" smtClean="0"/>
              <a:t>태깅 시간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예를 들면</a:t>
            </a:r>
            <a:r>
              <a:rPr lang="en-US" altLang="ko-KR" dirty="0" smtClean="0"/>
              <a:t>, 100MB</a:t>
            </a:r>
            <a:r>
              <a:rPr lang="ko-KR" altLang="en-US" dirty="0" smtClean="0"/>
              <a:t> 업데이트 시 </a:t>
            </a:r>
            <a:r>
              <a:rPr lang="en-US" altLang="ko-KR" dirty="0" smtClean="0"/>
              <a:t>CVS </a:t>
            </a:r>
            <a:r>
              <a:rPr lang="ko-KR" altLang="en-US" dirty="0" smtClean="0"/>
              <a:t>보다 </a:t>
            </a:r>
            <a:r>
              <a:rPr lang="en-US" altLang="ko-KR" dirty="0" smtClean="0"/>
              <a:t>21 </a:t>
            </a:r>
            <a:r>
              <a:rPr lang="ko-KR" altLang="en-US" dirty="0" smtClean="0"/>
              <a:t>빠름</a:t>
            </a:r>
            <a:endParaRPr lang="en-US" altLang="ko-KR" dirty="0" smtClean="0"/>
          </a:p>
          <a:p>
            <a:r>
              <a:rPr lang="en-US" altLang="ko-KR" dirty="0" smtClean="0"/>
              <a:t>CVS</a:t>
            </a:r>
            <a:r>
              <a:rPr lang="ko-KR" altLang="en-US" dirty="0" smtClean="0"/>
              <a:t>와 유사한 사용법으로 누구나 쉽게 배울 수 있음</a:t>
            </a:r>
            <a:endParaRPr lang="en-US" altLang="ko-KR" dirty="0" smtClean="0"/>
          </a:p>
          <a:p>
            <a:r>
              <a:rPr lang="ko-KR" altLang="en-US" dirty="0" smtClean="0"/>
              <a:t>파일 이름 변경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디렉터리 버전 관리도 지원</a:t>
            </a:r>
            <a:endParaRPr lang="en-US" altLang="ko-KR" dirty="0" smtClean="0"/>
          </a:p>
          <a:p>
            <a:r>
              <a:rPr lang="ko-KR" altLang="en-US" dirty="0" smtClean="0"/>
              <a:t>원자적 커밋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CVS</a:t>
            </a:r>
            <a:r>
              <a:rPr lang="ko-KR" altLang="en-US" dirty="0" smtClean="0"/>
              <a:t>에서는 여러 파일을 커밋하다가 특정 파일에서 커밋이 실패하면 앞의 파일만 커밋이 적용되고 뒤에 파일은 그대로 남아있음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Subversion</a:t>
            </a:r>
            <a:r>
              <a:rPr lang="ko-KR" altLang="en-US" dirty="0" smtClean="0"/>
              <a:t>은 여러 파일을 커밋하더라도 커밋이 실패하면 모두 이전 상태로 되돌아 감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Subversion </a:t>
            </a:r>
            <a:r>
              <a:rPr lang="ko-KR" altLang="en-US" dirty="0" smtClean="0"/>
              <a:t>장점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양방향 데이터 전송으로 네트워크 소통량 최소화</a:t>
            </a:r>
            <a:endParaRPr lang="en-US" altLang="ko-KR" dirty="0" smtClean="0"/>
          </a:p>
          <a:p>
            <a:r>
              <a:rPr lang="ko-KR" altLang="en-US" dirty="0" smtClean="0"/>
              <a:t>트리 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 별 접근 제어 리스트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저장소 쓰기 접근을 가진 개발자라도 아무 소스나 수정하지 못하도록 조절</a:t>
            </a:r>
            <a:endParaRPr lang="en-US" altLang="ko-KR" dirty="0" smtClean="0"/>
          </a:p>
          <a:p>
            <a:r>
              <a:rPr lang="ko-KR" altLang="en-US" dirty="0" smtClean="0"/>
              <a:t>저장소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프로젝트 별 환경 설정 가능</a:t>
            </a:r>
            <a:endParaRPr lang="en-US" altLang="ko-KR" dirty="0" smtClean="0"/>
          </a:p>
          <a:p>
            <a:r>
              <a:rPr lang="ko-KR" altLang="en-US" dirty="0" smtClean="0"/>
              <a:t>확장성을 고려한 구조</a:t>
            </a:r>
            <a:endParaRPr lang="en-US" altLang="ko-KR" dirty="0" smtClean="0"/>
          </a:p>
          <a:p>
            <a:r>
              <a:rPr lang="ko-KR" altLang="en-US" dirty="0" smtClean="0"/>
              <a:t>커밋 통지 메일 스크립트 기본 제공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CVS</a:t>
            </a:r>
            <a:r>
              <a:rPr lang="ko-KR" altLang="en-US" dirty="0" smtClean="0"/>
              <a:t>에서는 스크립트를 따로 구해서 써야하는 번거로움이 있음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Subversion</a:t>
            </a:r>
            <a:r>
              <a:rPr lang="ko-KR" altLang="en-US" dirty="0" smtClean="0"/>
              <a:t>에서는 기본 제공 스크립트를 이용하여 쉽게 설정이 가능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Subversion's Architectu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6256" y="1157648"/>
            <a:ext cx="4347799" cy="5200310"/>
          </a:xfrm>
          <a:prstGeom prst="rect">
            <a:avLst/>
          </a:prstGeom>
          <a:noFill/>
        </p:spPr>
      </p:pic>
      <p:sp>
        <p:nvSpPr>
          <p:cNvPr id="23" name="구름 22"/>
          <p:cNvSpPr/>
          <p:nvPr/>
        </p:nvSpPr>
        <p:spPr bwMode="auto">
          <a:xfrm>
            <a:off x="5956799" y="3714752"/>
            <a:ext cx="2571768" cy="1571636"/>
          </a:xfrm>
          <a:prstGeom prst="cloud">
            <a:avLst/>
          </a:prstGeom>
          <a:solidFill>
            <a:srgbClr val="DEEFFE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Subversion </a:t>
            </a:r>
            <a:r>
              <a:rPr lang="ko-KR" altLang="en-US" dirty="0" smtClean="0"/>
              <a:t>아키텍처</a:t>
            </a:r>
            <a:endParaRPr lang="ko-KR" altLang="en-US" dirty="0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791545" y="6243600"/>
            <a:ext cx="171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b="1" i="1" dirty="0" smtClean="0"/>
              <a:t>버전을 갖는 데이터를 저장할 </a:t>
            </a:r>
            <a:r>
              <a:rPr lang="en-US" altLang="ko-KR" sz="1000" b="1" i="1" dirty="0" smtClean="0"/>
              <a:t>Subversion </a:t>
            </a:r>
            <a:r>
              <a:rPr lang="ko-KR" altLang="en-US" sz="1000" b="1" i="1" dirty="0" smtClean="0"/>
              <a:t>저장소</a:t>
            </a:r>
            <a:endParaRPr lang="en-US" altLang="ko-KR" sz="1000" b="1" i="1" dirty="0" smtClean="0"/>
          </a:p>
        </p:txBody>
      </p:sp>
      <p:sp>
        <p:nvSpPr>
          <p:cNvPr id="7" name="직사각형 6"/>
          <p:cNvSpPr/>
          <p:nvPr/>
        </p:nvSpPr>
        <p:spPr bwMode="auto">
          <a:xfrm>
            <a:off x="4176344" y="6215082"/>
            <a:ext cx="65943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4506057" y="6072206"/>
            <a:ext cx="65943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Shape 9"/>
          <p:cNvCxnSpPr>
            <a:stCxn id="7" idx="0"/>
            <a:endCxn id="8" idx="1"/>
          </p:cNvCxnSpPr>
          <p:nvPr/>
        </p:nvCxnSpPr>
        <p:spPr bwMode="auto">
          <a:xfrm rot="5400000" flipH="1" flipV="1">
            <a:off x="4304108" y="6013134"/>
            <a:ext cx="107157" cy="296743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6352455" y="1928802"/>
            <a:ext cx="25717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b="1" i="1" dirty="0" smtClean="0"/>
              <a:t>버전을 갖는 데이터의 일부를 로컬에 반영하여 관리하는 </a:t>
            </a:r>
            <a:r>
              <a:rPr lang="en-US" altLang="ko-KR" sz="1000" b="1" i="1" dirty="0" smtClean="0"/>
              <a:t>Subversion </a:t>
            </a:r>
            <a:r>
              <a:rPr lang="ko-KR" altLang="en-US" sz="1000" b="1" i="1" dirty="0" smtClean="0"/>
              <a:t>클라이언트</a:t>
            </a:r>
            <a:endParaRPr lang="en-US" altLang="ko-KR" sz="1000" b="1" i="1" dirty="0" smtClean="0"/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3253145" y="1071546"/>
            <a:ext cx="3297138" cy="571504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7209711" y="1928802"/>
            <a:ext cx="65943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6550283" y="1357298"/>
            <a:ext cx="65943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5" name="Shape 14"/>
          <p:cNvCxnSpPr>
            <a:stCxn id="13" idx="0"/>
            <a:endCxn id="14" idx="3"/>
          </p:cNvCxnSpPr>
          <p:nvPr/>
        </p:nvCxnSpPr>
        <p:spPr bwMode="auto">
          <a:xfrm rot="16200000" flipV="1">
            <a:off x="6661563" y="1347682"/>
            <a:ext cx="535785" cy="626456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1670518" y="3214686"/>
            <a:ext cx="2307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b="1" i="1" dirty="0" smtClean="0"/>
              <a:t>다양한 </a:t>
            </a:r>
            <a:r>
              <a:rPr lang="en-US" altLang="ko-KR" sz="1000" b="1" i="1" dirty="0" smtClean="0"/>
              <a:t>Repository Access (RA) Layer</a:t>
            </a:r>
            <a:r>
              <a:rPr lang="ko-KR" altLang="en-US" sz="1000" b="1" i="1" dirty="0" smtClean="0"/>
              <a:t>를 지나는 다중 경로가 위치함</a:t>
            </a:r>
            <a:endParaRPr lang="en-US" altLang="ko-KR" sz="1000" b="1" i="1" dirty="0" smtClean="0"/>
          </a:p>
        </p:txBody>
      </p:sp>
      <p:sp>
        <p:nvSpPr>
          <p:cNvPr id="18" name="직사각형 17"/>
          <p:cNvSpPr/>
          <p:nvPr/>
        </p:nvSpPr>
        <p:spPr bwMode="auto">
          <a:xfrm>
            <a:off x="3582859" y="3214686"/>
            <a:ext cx="65943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4044458" y="2928934"/>
            <a:ext cx="65943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0" name="Shape 19"/>
          <p:cNvCxnSpPr>
            <a:stCxn id="18" idx="0"/>
            <a:endCxn id="19" idx="1"/>
          </p:cNvCxnSpPr>
          <p:nvPr/>
        </p:nvCxnSpPr>
        <p:spPr bwMode="auto">
          <a:xfrm rot="5400000" flipH="1" flipV="1">
            <a:off x="3705129" y="2875357"/>
            <a:ext cx="250033" cy="428628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6088684" y="4143380"/>
            <a:ext cx="23739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b="1" i="1" dirty="0" smtClean="0"/>
              <a:t>경로의 일부는 네트워크 서버를 지나거나 네트워크 컴퓨터를 가로질러 저장소에 접근하고 반면 완전히 네트워크를 우회하여 직접 저장소에 접근하는 경우도 있다</a:t>
            </a:r>
            <a:r>
              <a:rPr lang="en-US" altLang="ko-KR" sz="1000" b="1" i="1" dirty="0" smtClean="0"/>
              <a:t>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Subversion </a:t>
            </a:r>
            <a:r>
              <a:rPr lang="ko-KR" altLang="en-US" dirty="0" smtClean="0"/>
              <a:t>기본 개념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(1/6)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저장소 </a:t>
            </a:r>
            <a:r>
              <a:rPr lang="en-US" altLang="ko-KR" dirty="0" smtClean="0"/>
              <a:t>(Repository)</a:t>
            </a:r>
          </a:p>
          <a:p>
            <a:pPr lvl="1"/>
            <a:r>
              <a:rPr lang="en-US" altLang="ko-KR" dirty="0" smtClean="0"/>
              <a:t>Subversion</a:t>
            </a:r>
            <a:r>
              <a:rPr lang="ko-KR" altLang="en-US" dirty="0" smtClean="0"/>
              <a:t>은 정보 공유를 위한 중앙 집중 시스템으로 그 핵심은 저장소임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전형적인 파일과 디렉터리의 계층구조를 갖는 파일 시스템 트리 유형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클라이언트가 데이터를 읽을 때 단지 파일 시스템 트리의 최신 버전을 보여주고 있지만 파일 시스템의 이전 상태를 볼 수 있음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2050" name="Picture 2" descr="A typical client/server syste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2054" y="3357562"/>
            <a:ext cx="1714512" cy="21372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198061" y="5715018"/>
            <a:ext cx="2149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i="1" dirty="0" smtClean="0"/>
              <a:t>[</a:t>
            </a:r>
            <a:r>
              <a:rPr lang="ko-KR" altLang="en-US" sz="1000" b="1" i="1" dirty="0" smtClean="0"/>
              <a:t>전형적인 클라이언트</a:t>
            </a:r>
            <a:r>
              <a:rPr lang="en-US" altLang="ko-KR" sz="1000" b="1" i="1" dirty="0" smtClean="0"/>
              <a:t>/</a:t>
            </a:r>
            <a:r>
              <a:rPr lang="ko-KR" altLang="en-US" sz="1000" b="1" i="1" dirty="0" smtClean="0"/>
              <a:t>서버 시스템</a:t>
            </a:r>
            <a:r>
              <a:rPr lang="en-US" altLang="ko-KR" sz="1000" b="1" i="1" dirty="0" smtClean="0"/>
              <a:t>]</a:t>
            </a:r>
            <a:endParaRPr lang="ko-KR" altLang="en-US" sz="1000" b="1" i="1" dirty="0"/>
          </a:p>
        </p:txBody>
      </p:sp>
      <p:sp>
        <p:nvSpPr>
          <p:cNvPr id="7" name="구름 6"/>
          <p:cNvSpPr/>
          <p:nvPr/>
        </p:nvSpPr>
        <p:spPr bwMode="auto">
          <a:xfrm>
            <a:off x="4268450" y="3500438"/>
            <a:ext cx="3560910" cy="1785950"/>
          </a:xfrm>
          <a:prstGeom prst="cloud">
            <a:avLst/>
          </a:prstGeom>
          <a:solidFill>
            <a:srgbClr val="DEEFFE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2222" y="3786190"/>
            <a:ext cx="3099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b="1" i="1" dirty="0" smtClean="0"/>
              <a:t>전형적인 파일 서버의 정의처럼 보인다</a:t>
            </a:r>
            <a:r>
              <a:rPr lang="en-US" altLang="ko-KR" sz="1000" b="1" i="1" dirty="0" smtClean="0"/>
              <a:t>. </a:t>
            </a:r>
            <a:r>
              <a:rPr lang="ko-KR" altLang="en-US" sz="1000" b="1" i="1" dirty="0" smtClean="0"/>
              <a:t>물론 저장소</a:t>
            </a:r>
            <a:r>
              <a:rPr lang="en-US" altLang="ko-KR" sz="1000" b="1" i="1" dirty="0" smtClean="0"/>
              <a:t>(Repository)</a:t>
            </a:r>
            <a:r>
              <a:rPr lang="ko-KR" altLang="en-US" sz="1000" b="1" i="1" dirty="0" smtClean="0"/>
              <a:t>는 이러한 파일 서버의 일종이지만 일반적인 유형은 아니다</a:t>
            </a:r>
            <a:r>
              <a:rPr lang="en-US" altLang="ko-KR" sz="1000" b="1" i="1" dirty="0" smtClean="0"/>
              <a:t>. Subversion </a:t>
            </a:r>
            <a:r>
              <a:rPr lang="ko-KR" altLang="en-US" sz="1000" b="1" i="1" dirty="0" smtClean="0"/>
              <a:t>저장소를 특별하게 만드는 것은 항상 작성된 모든 변화를 기억하는 것이다</a:t>
            </a:r>
            <a:r>
              <a:rPr lang="en-US" altLang="ko-KR" sz="1000" b="1" i="1" dirty="0" smtClean="0"/>
              <a:t>.</a:t>
            </a:r>
          </a:p>
          <a:p>
            <a:pPr algn="l"/>
            <a:r>
              <a:rPr lang="en-US" altLang="ko-KR" sz="1000" b="1" i="1" dirty="0" smtClean="0"/>
              <a:t>    - </a:t>
            </a:r>
            <a:r>
              <a:rPr lang="ko-KR" altLang="en-US" sz="1000" b="1" i="1" dirty="0" smtClean="0"/>
              <a:t>모든 파일에 대한 모든 변화</a:t>
            </a:r>
            <a:endParaRPr lang="en-US" altLang="ko-KR" sz="1000" b="1" i="1" dirty="0" smtClean="0"/>
          </a:p>
          <a:p>
            <a:pPr algn="l"/>
            <a:r>
              <a:rPr lang="en-US" altLang="ko-KR" sz="1000" b="1" i="1" dirty="0" smtClean="0"/>
              <a:t>    - </a:t>
            </a:r>
            <a:r>
              <a:rPr lang="ko-KR" altLang="en-US" sz="1000" b="1" i="1" dirty="0" smtClean="0"/>
              <a:t>파일 및 디렉터리의 추가</a:t>
            </a:r>
            <a:r>
              <a:rPr lang="en-US" altLang="ko-KR" sz="1000" b="1" i="1" dirty="0" smtClean="0"/>
              <a:t>, </a:t>
            </a:r>
            <a:r>
              <a:rPr lang="ko-KR" altLang="en-US" sz="1000" b="1" i="1" dirty="0" smtClean="0"/>
              <a:t>삭제</a:t>
            </a:r>
            <a:r>
              <a:rPr lang="en-US" altLang="ko-KR" sz="1000" b="1" i="1" dirty="0" smtClean="0"/>
              <a:t>, </a:t>
            </a:r>
            <a:r>
              <a:rPr lang="ko-KR" altLang="en-US" sz="1000" b="1" i="1" dirty="0" smtClean="0"/>
              <a:t>재정리와 </a:t>
            </a:r>
            <a:endParaRPr lang="en-US" altLang="ko-KR" sz="1000" b="1" i="1" dirty="0" smtClean="0"/>
          </a:p>
          <a:p>
            <a:pPr algn="l"/>
            <a:r>
              <a:rPr lang="en-US" altLang="ko-KR" sz="1000" b="1" i="1" dirty="0" smtClean="0"/>
              <a:t>      </a:t>
            </a:r>
            <a:r>
              <a:rPr lang="ko-KR" altLang="en-US" sz="1000" b="1" i="1" dirty="0" smtClean="0"/>
              <a:t>같은 디렉터리 트리 자체의 변화</a:t>
            </a:r>
            <a:endParaRPr lang="en-US" altLang="ko-KR" sz="1000" b="1" i="1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Subversion </a:t>
            </a:r>
            <a:r>
              <a:rPr lang="ko-KR" altLang="en-US" dirty="0" smtClean="0"/>
              <a:t>기본 개념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(2/6)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Versioning Model</a:t>
            </a:r>
          </a:p>
          <a:p>
            <a:pPr lvl="1"/>
            <a:r>
              <a:rPr lang="ko-KR" altLang="en-US" dirty="0" smtClean="0"/>
              <a:t>파일 공유 문제점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뜻하지 않게 서로의 영역에 침범하지 않으면서 정보를 공유하기 위해 사용자에게 시스템을 어떻게 허용할 것인가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 사용자는 저장소 내에 다른 사람의 변경을 덮어쓰기가 매우 쉬움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94210" name="Picture 2" descr="The problem to avoi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1546" y="2857498"/>
            <a:ext cx="3576666" cy="35865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Subversion </a:t>
            </a:r>
            <a:r>
              <a:rPr lang="ko-KR" altLang="en-US" dirty="0" smtClean="0"/>
              <a:t>기본 개념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(3/6)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Versioning Model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잠금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수정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잠금해제 솔루션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많은 버전</a:t>
            </a:r>
            <a:r>
              <a:rPr lang="en-US" altLang="ko-KR" dirty="0" smtClean="0"/>
              <a:t> </a:t>
            </a:r>
            <a:r>
              <a:rPr lang="ko-KR" altLang="en-US" dirty="0" smtClean="0"/>
              <a:t>컨트롤 시스템은 해결책으로 잠금</a:t>
            </a:r>
            <a:r>
              <a:rPr lang="en-US" altLang="ko-KR" dirty="0" smtClean="0"/>
              <a:t>-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-</a:t>
            </a:r>
            <a:r>
              <a:rPr lang="ko-KR" altLang="en-US" dirty="0" smtClean="0"/>
              <a:t>잠금해제 모델을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저장소는 동시에 한 파일을 변경할 때 오로지 한 사람만 허용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95234" name="Picture 2" descr="The lock-modify-unlock solu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8717" y="2571744"/>
            <a:ext cx="3503738" cy="39065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Subversion </a:t>
            </a:r>
            <a:r>
              <a:rPr lang="ko-KR" altLang="en-US" dirty="0" smtClean="0"/>
              <a:t>기본 개념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(4/6)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Versioning Model 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잠금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수정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잠금해제 모델의 제한적인 문제 </a:t>
            </a:r>
            <a:r>
              <a:rPr lang="en-US" altLang="ko-KR" dirty="0" smtClean="0"/>
              <a:t>(Roadblock)</a:t>
            </a:r>
          </a:p>
          <a:p>
            <a:pPr lvl="2"/>
            <a:r>
              <a:rPr lang="ko-KR" altLang="en-US" dirty="0" smtClean="0"/>
              <a:t>잠금은 관리 상의 문제 야기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사용자가 파일 잠금을 한 후 잊어버렸거나 해제 없이 휴가를 떠난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잠금은 불필요한 직렬화 야기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한 파일을 두 사람이 동시에 작업하기를 원할 경우 전혀 중복작업이 되지 않음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잠금은 잘못된 보안 감각 생성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서로 다른 파일을 각각 작업하더라도 두 개의 파일이 의존성을 가지면 의미론 적으로 불일치하지만 각자 안전하고 독립된 작업을 생각하기 때문에 이런 불일치에 대해 아무런 토의도 하지 않음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Subversion </a:t>
            </a:r>
            <a:r>
              <a:rPr lang="ko-KR" altLang="en-US" dirty="0" smtClean="0"/>
              <a:t>기본 개념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(5/6)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Versioning Model 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복사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수정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병합 솔루션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저장소에 접근하여 파일과 디렉터리에 대해 사적인 작업 복사본을 로컬에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비공개 복사본을 수정할 수 있어 사용자들은 병렬 작업이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끝으로 비공개 복사본은 변경사항을 최종 버전에 병합함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버전 컨트롤 시스템은 병합을 지원하지만</a:t>
            </a:r>
            <a:r>
              <a:rPr lang="en-US" altLang="ko-KR" dirty="0" smtClean="0"/>
              <a:t> </a:t>
            </a:r>
            <a:r>
              <a:rPr lang="ko-KR" altLang="en-US" dirty="0" smtClean="0"/>
              <a:t>궁극적으로 정확한 병합은 사용자 책임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96258" name="Picture 2" descr="The copy-modify-merge solu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2405" y="3214686"/>
            <a:ext cx="3042138" cy="32004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6260" name="Picture 4" descr="The copy-modify-merge solution (continued)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99543" y="3209674"/>
            <a:ext cx="2881489" cy="3219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Subversion </a:t>
            </a:r>
            <a:r>
              <a:rPr lang="ko-KR" altLang="en-US" dirty="0" smtClean="0"/>
              <a:t>기본 개념 </a:t>
            </a:r>
            <a:r>
              <a:rPr lang="en-US" altLang="ko-KR" dirty="0" smtClean="0"/>
              <a:t>(6/6)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Versioning Model 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복사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수정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병합 솔루션 장점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사용자의 병렬작업이 가능하여 다른 사람의 작업완료에 대한 대기가 필요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동일 파일 작업의 동시 변경에 대해 중복되지 않지만 가끔 겹치는 경우가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이런 겹치는 문제를 해결하는데 걸리는 시간은 잠금해제 모델에 의해 손실되는 시간보다 매우 적음</a:t>
            </a:r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짧은 반복 주기</a:t>
            </a:r>
          </a:p>
        </p:txBody>
      </p:sp>
      <p:sp>
        <p:nvSpPr>
          <p:cNvPr id="591875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초기 프로토타입 개발 기간</a:t>
            </a:r>
          </a:p>
          <a:p>
            <a:pPr lvl="1"/>
            <a:r>
              <a:rPr lang="ko-KR" altLang="en-US"/>
              <a:t>평균 반복</a:t>
            </a:r>
            <a:r>
              <a:rPr lang="en-US" altLang="ko-KR"/>
              <a:t>(iteration)</a:t>
            </a:r>
            <a:r>
              <a:rPr lang="ko-KR" altLang="en-US"/>
              <a:t>주기 </a:t>
            </a:r>
            <a:r>
              <a:rPr lang="en-US" altLang="ko-KR"/>
              <a:t>: 2</a:t>
            </a:r>
            <a:r>
              <a:rPr lang="ko-KR" altLang="en-US"/>
              <a:t>일</a:t>
            </a:r>
          </a:p>
          <a:p>
            <a:pPr lvl="1"/>
            <a:r>
              <a:rPr lang="ko-KR" altLang="en-US"/>
              <a:t>릴리즈 주기 </a:t>
            </a:r>
            <a:r>
              <a:rPr lang="en-US" altLang="ko-KR"/>
              <a:t>: 2</a:t>
            </a:r>
            <a:r>
              <a:rPr lang="ko-KR" altLang="en-US"/>
              <a:t>주</a:t>
            </a:r>
          </a:p>
          <a:p>
            <a:r>
              <a:rPr lang="ko-KR" altLang="en-US"/>
              <a:t>프로젝트 기간</a:t>
            </a:r>
          </a:p>
          <a:p>
            <a:pPr lvl="1"/>
            <a:r>
              <a:rPr lang="ko-KR" altLang="en-US"/>
              <a:t>평균 반복</a:t>
            </a:r>
            <a:r>
              <a:rPr lang="en-US" altLang="ko-KR"/>
              <a:t>(iteration)</a:t>
            </a:r>
            <a:r>
              <a:rPr lang="ko-KR" altLang="en-US"/>
              <a:t>주기 </a:t>
            </a:r>
            <a:r>
              <a:rPr lang="en-US" altLang="ko-KR"/>
              <a:t>: 2</a:t>
            </a:r>
            <a:r>
              <a:rPr lang="ko-KR" altLang="en-US"/>
              <a:t>주</a:t>
            </a:r>
          </a:p>
          <a:p>
            <a:pPr lvl="1"/>
            <a:r>
              <a:rPr lang="ko-KR" altLang="en-US"/>
              <a:t>릴리즈 주기 </a:t>
            </a:r>
            <a:r>
              <a:rPr lang="en-US" altLang="ko-KR"/>
              <a:t>: 2 </a:t>
            </a:r>
            <a:r>
              <a:rPr lang="ko-KR" altLang="en-US"/>
              <a:t>개월 </a:t>
            </a:r>
            <a:r>
              <a:rPr lang="en-US" altLang="ko-KR"/>
              <a:t>(</a:t>
            </a:r>
            <a:r>
              <a:rPr lang="en-US" altLang="ko-KR" b="1" u="sng"/>
              <a:t>6-&gt;2</a:t>
            </a:r>
            <a:r>
              <a:rPr lang="en-US" altLang="ko-KR"/>
              <a:t>)</a:t>
            </a:r>
          </a:p>
        </p:txBody>
      </p:sp>
    </p:spTree>
  </p:cSld>
  <p:clrMapOvr>
    <a:masterClrMapping/>
  </p:clrMapOvr>
  <p:transition spd="med">
    <p:fade/>
  </p:transition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5.5 </a:t>
            </a:r>
            <a:r>
              <a:rPr lang="ko-KR" altLang="en-US" dirty="0" smtClean="0"/>
              <a:t>버그 트래킹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버그 트래킹 개요</a:t>
            </a:r>
          </a:p>
          <a:p>
            <a:r>
              <a:rPr lang="ko-KR" altLang="en-US" dirty="0" smtClean="0"/>
              <a:t>버그 트래킹 활용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Overview 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버그 트래킹 시스템 </a:t>
            </a:r>
            <a:r>
              <a:rPr lang="en-US" altLang="ko-KR" dirty="0" smtClean="0"/>
              <a:t>(Bug Tracking System) </a:t>
            </a:r>
            <a:r>
              <a:rPr lang="ko-KR" altLang="en-US" dirty="0" smtClean="0"/>
              <a:t>정의 </a:t>
            </a:r>
            <a:r>
              <a:rPr lang="en-US" altLang="ko-KR" dirty="0" smtClean="0"/>
              <a:t>– Wikipia</a:t>
            </a:r>
          </a:p>
          <a:p>
            <a:pPr lvl="1"/>
            <a:r>
              <a:rPr lang="en-US" altLang="ko-KR" dirty="0" smtClean="0"/>
              <a:t>QA(Quality Assurance)</a:t>
            </a:r>
            <a:r>
              <a:rPr lang="ko-KR" altLang="en-US" dirty="0" smtClean="0"/>
              <a:t>와 개발자가 작업을 통해 발견된 소프트웨어 버그를 추적하는 것을 돕기 위한 소프트웨어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개발과정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 중 또는 개발완료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발견된 소프트웨어 버그의 상태의 변화과정을 추적하기 위한 소프트웨어</a:t>
            </a:r>
            <a:endParaRPr lang="en-US" altLang="ko-KR" dirty="0" smtClean="0"/>
          </a:p>
        </p:txBody>
      </p:sp>
      <p:pic>
        <p:nvPicPr>
          <p:cNvPr id="98306" name="Picture 2" descr="C:\Users\Nextree Soft\AppData\Local\Microsoft\Windows\Temporary Internet Files\Content.IE5\RZNH410D\MCj0426048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0687" y="3500438"/>
            <a:ext cx="1576754" cy="18288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Overview 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버그 트래킹 시스템 도입에 대한 효과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발견된 버그의 현재 상태를 확인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보고한 버그가 현재 수정되었는지 수정완료 보고를 듣기 전까지 알 수 없었던 상태 파악에 대한 어려움을 해결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버그 수정 진행 상황을 파악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발견된 버그가 누구에 의해 검토되었는지 혹은 기각되었는지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누구에 의해 수정되었는지 등 진행 상황을 파악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알려진</a:t>
            </a:r>
            <a:r>
              <a:rPr lang="en-US" altLang="ko-KR" dirty="0" smtClean="0"/>
              <a:t> </a:t>
            </a:r>
            <a:r>
              <a:rPr lang="ko-KR" altLang="en-US" dirty="0" smtClean="0"/>
              <a:t>버그의 누락 방지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전화와 쪽지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이메일 등을 사용하여 수백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수천 개의 버그를 수개월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수년간의 프로젝트 기간 동안 누락되는 일 없이 관리하는 것은 거의 불가능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개발자와 테스터 사이의 커뮤니케이션 비용 감소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개발자와 테스터 사이의 정형화된 대화 방법을 시스템이 제안함으로써 버그에 대한 정확한 정보를 주고 받을 수 있어 불 필요한 커뮤니케이션 비용을 줄임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실시간 버그의 통계 정보 확보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제품의 품질 성숙도 확인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현재 시점의 발견된 버그의 개수와 수정되지 않고 남아 있는 심각한 버그 개수 등의 통계정보를 시스템을 통해 실시간으로 얻을 수 있어 현 시점의 품질 성숙도를 측정할 수 있음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툴 요구사항 </a:t>
            </a:r>
            <a:r>
              <a:rPr lang="en-US" altLang="ko-KR" dirty="0" smtClean="0"/>
              <a:t>(1/8)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적어도 버그 트래킹 툴은 특유의 각 버그를 식별하는 방법과 버그 정보에 대한 기술을 저장할 곳이 필요</a:t>
            </a:r>
            <a:endParaRPr lang="en-US" altLang="ko-KR" dirty="0" smtClean="0"/>
          </a:p>
          <a:p>
            <a:r>
              <a:rPr lang="ko-KR" altLang="en-US" dirty="0" smtClean="0"/>
              <a:t>버그의 두 가지 의미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제품 내에 존재하는 실제 버그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버그 트래킹 시스템에 저장할 버그에 대한 정보</a:t>
            </a:r>
          </a:p>
          <a:p>
            <a:r>
              <a:rPr lang="ko-KR" altLang="en-US" dirty="0" smtClean="0"/>
              <a:t>버그 트래킹 툴은 통상적으로 데이터베이스 내에 정보를 저장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툴 요구사항 </a:t>
            </a:r>
            <a:r>
              <a:rPr lang="en-US" altLang="ko-KR" dirty="0" smtClean="0"/>
              <a:t>(2/8)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버그 트래킹 보고서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대부분의 툴은 다양한 파일 포맷으로 보고서 생성 기능을 지원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보고서의 컨텐츠는 데이터베이스에서 수행된 쿼리의 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일부 버그는 상태가 부여되고 각 버그의 상태는 작업을 통해 완료될 때까지 계속 변경됨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다음과 같은 추가적인 정보가 기록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버그를 발견한 사람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현재 버그를 작업 중인 개발자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버그가 존재하도록 한 릴리즈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버그 수정 후 릴리즈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툴 요구사항 </a:t>
            </a:r>
            <a:r>
              <a:rPr lang="en-US" altLang="ko-KR" dirty="0" smtClean="0"/>
              <a:t>(3/8)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버그 트래킹 시스템의 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간편한 신규 버그 입력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쉬운 버그 상태 변경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많은 버그들에 대한 변경 용이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각각의 버그에 대한 쉬운 재검토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버그 관찰에 대한 편리성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강력한 검색의 단순화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버그 이력에 대한 추적 용이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변경을 위한 손쉬운 소스코드 연결</a:t>
            </a:r>
            <a:endParaRPr lang="en-US" altLang="ko-KR" dirty="0" smtClean="0"/>
          </a:p>
          <a:p>
            <a:pPr lvl="0">
              <a:buClr>
                <a:srgbClr val="333333"/>
              </a:buClr>
            </a:pPr>
            <a:r>
              <a:rPr lang="ko-KR" altLang="en-US" dirty="0" smtClean="0">
                <a:solidFill>
                  <a:srgbClr val="333333"/>
                </a:solidFill>
              </a:rPr>
              <a:t>프로젝트 관리에 대한 버그 트래킹 시스템의 특징</a:t>
            </a:r>
            <a:endParaRPr lang="en-US" altLang="ko-KR" dirty="0" smtClean="0">
              <a:solidFill>
                <a:srgbClr val="333333"/>
              </a:solidFill>
            </a:endParaRPr>
          </a:p>
          <a:p>
            <a:pPr lvl="1"/>
            <a:r>
              <a:rPr lang="ko-KR" altLang="en-US" dirty="0" smtClean="0"/>
              <a:t>손쉬운 보고서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간편한 이력 보고서 산출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일정계획에 버그 연결 용이</a:t>
            </a:r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툴 요구사항 </a:t>
            </a:r>
            <a:r>
              <a:rPr lang="en-US" altLang="ko-KR" dirty="0" smtClean="0"/>
              <a:t>(4/8)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버그 트래킹 시스템 관리를 위한 바람직한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쉬운 버그 정의 수정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워크플로우 변경 용이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편리한 사용자 목록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잘 판단할 수 있는 척도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좋은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를 통한 외부 클라이언트 접근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디스플레이 된 텍스트 변경 용이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버그 트래킹 시스템의 여러 부분을 손쉽게 백업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툴 요구사항 </a:t>
            </a:r>
            <a:r>
              <a:rPr lang="en-US" altLang="ko-KR" dirty="0" smtClean="0"/>
              <a:t>(5/8)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버그 트래킹 툴 도입 시 고려사항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클라이언트 지원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버그 트래킹 툴이 무엇을 하는 것인가 바로 인지할 수 있도록 사용자 환경 제공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간단하고 직관적인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및 다양한 기능 제공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테스트하는 환경과 상관없이 웹을 통해서 다양한 환경에서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이기종 플랫폼의 웹 서버 지원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윈도우 환경 또는 유닉스 환경 등에 상관없이 설치하고 사용 가능한지 확인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프로젝트마다 다양한 개발 환경이 존재하고 테스트 환경이 각각 다를 수 있으므로 특정환경에만 구동될 경우 사용성이 떨어지므로 고려해야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프로세스 및 워크플로우 커스터마이징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기본적으로 버그 추적 프로세스를 내장하고 있지만 툴 마다 약간씩 다름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툴을 사용하다 보면 요구사항이 발생하는데 그럴 때마다 소스코드 수정 없이 프로세스 변경을 가능하게 해주는 기능 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워크플로우를 설정하는 기능도 요구사항 변경 시 쉽게 수정할 수 있는 기능 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버그간 연관관계 정보 제공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많은 테스터가 버그를 등록 시 중복 등록 버그가 있을 경우 기존 버그와 연관정보 설정 및 연관정보 제공할 수 있는 기능 필요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툴 요구사항 </a:t>
            </a:r>
            <a:r>
              <a:rPr kumimoji="1" lang="en-US" sz="24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(6/8)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버그 트래킹 툴 도입 시 고려사항 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이벤트 통보 기능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버그 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버그 검토 할당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할당된 버그 해결 등의 이벤트가 발생하면 각각의 담당자에게 이메일이나 메신저 혹은 </a:t>
            </a:r>
            <a:r>
              <a:rPr lang="en-US" altLang="ko-KR" dirty="0" smtClean="0"/>
              <a:t>SMS</a:t>
            </a:r>
            <a:r>
              <a:rPr lang="ko-KR" altLang="en-US" dirty="0" smtClean="0"/>
              <a:t>를 통해 상황 전달 기능 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통보 메시지는 버그의 모든 변경사항을 전달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메시지 형태를 기본 템플릿으로 제공하거나 사용자가 메시지 형태를 커스트마이징할 수 있도록 기능이 요구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보고서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쿼리 구성 및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버그의 각 상태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버그의 심각성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버그 등록 후 처리된 시간 등을 파악할 수 있는 보고서 기능이 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보고서는 여러 가지 조건에서 사용자가 원하는 형태로 구성이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다양한 형태의 그래프들로 구성할 수 있도록 지원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사용자가 작성한 쿼리를 계속 사용할 수 있도록 쿼리 저장 기능 제공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대부분의 오픈 소스의 경우 보고서와 차트 기능이 다양하게 제공되지 않아 상용제품이 이 부분에 강점을 가짐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툴 요구사항 </a:t>
            </a:r>
            <a:r>
              <a:rPr kumimoji="1" lang="en-US" sz="24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(7/8)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버그 트래킹 툴 도입 시 고려사항 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변경사항에 대한 추적 기능 </a:t>
            </a:r>
            <a:r>
              <a:rPr lang="en-US" altLang="ko-KR" dirty="0" smtClean="0"/>
              <a:t>(Audit-trail)</a:t>
            </a:r>
          </a:p>
          <a:p>
            <a:pPr lvl="2"/>
            <a:r>
              <a:rPr lang="ko-KR" altLang="en-US" dirty="0" smtClean="0"/>
              <a:t>버그의 상태 사항정보 중 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할당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등록된 버그 열기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해결 등의 과정을 거치면서 버그의 변경 사항들에 대한 이력 추가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이러한 버그의 변경 이력을 모두 추적할 수 있도록 기능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다국어 지원 </a:t>
            </a:r>
            <a:r>
              <a:rPr lang="en-US" altLang="ko-KR" dirty="0" smtClean="0"/>
              <a:t>(UTF-8)</a:t>
            </a:r>
          </a:p>
          <a:p>
            <a:pPr lvl="2"/>
            <a:r>
              <a:rPr lang="ko-KR" altLang="en-US" dirty="0" smtClean="0"/>
              <a:t>웹 기반의 외국 솔루션을 사용할 경우 가장 문제되는 부분이 한국어 지원 부분이고 버그 등록 또는 검색할 때 한국어 처리 중 문제가 빈번히 발생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사용하고자 하는 언어를 지원하는지 여부는 중요한 고려사항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 언어를 변경하는 경우에 애플리케이션 코드를 수정하기 보다는 구성정보를 통해 수정하여 간단히 해결할 수 있도록 기능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다중 프로젝트 지원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기업 내에서 발생하는 여러 프로젝트 관리를 위해 다수의 프로젝트를 관리할 수 있도록 기능 제공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참고자료</a:t>
            </a:r>
          </a:p>
        </p:txBody>
      </p:sp>
      <p:sp>
        <p:nvSpPr>
          <p:cNvPr id="606211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sz="1400" b="0">
                <a:latin typeface="맑은 고딕" pitchFamily="50" charset="-127"/>
                <a:ea typeface="맑은 고딕" pitchFamily="50" charset="-127"/>
              </a:rPr>
              <a:t>“A Comparison of RUP and XP”, John smith, Rational software</a:t>
            </a:r>
          </a:p>
          <a:p>
            <a:r>
              <a:rPr lang="en-US" altLang="ko-KR" sz="1400" b="0">
                <a:latin typeface="맑은 고딕" pitchFamily="50" charset="-127"/>
                <a:ea typeface="맑은 고딕" pitchFamily="50" charset="-127"/>
              </a:rPr>
              <a:t>“RUP/XP Guidelines : Test first Design and Refactoring”, Robert C. Martin, Rational software</a:t>
            </a:r>
          </a:p>
          <a:p>
            <a:r>
              <a:rPr lang="en-US" altLang="ko-KR" sz="1400" b="0">
                <a:latin typeface="맑은 고딕" pitchFamily="50" charset="-127"/>
                <a:ea typeface="맑은 고딕" pitchFamily="50" charset="-127"/>
              </a:rPr>
              <a:t>“Extreme Programming Exammined”, Giancarlo Succi, Michele Marchesi, Addison-Wesley</a:t>
            </a:r>
          </a:p>
          <a:p>
            <a:r>
              <a:rPr lang="en-US" altLang="ko-KR" sz="1400" b="0">
                <a:latin typeface="맑은 고딕" pitchFamily="50" charset="-127"/>
                <a:ea typeface="맑은 고딕" pitchFamily="50" charset="-127"/>
              </a:rPr>
              <a:t>RUP™ (Rational Unified Process</a:t>
            </a:r>
            <a:r>
              <a:rPr lang="en-US" altLang="ko-KR" sz="1400" b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1400" b="0" smtClean="0">
                <a:latin typeface="맑은 고딕" pitchFamily="50" charset="-127"/>
                <a:ea typeface="맑은 고딕" pitchFamily="50" charset="-127"/>
              </a:rPr>
              <a:t>www.extremeprogramming.org</a:t>
            </a:r>
            <a:endParaRPr lang="en-US" altLang="ko-KR" sz="1400" b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툴 요구사항</a:t>
            </a:r>
            <a:r>
              <a:rPr lang="en-US" altLang="ko-KR" baseline="0" dirty="0" smtClean="0"/>
              <a:t> (8/8)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버그 트래킹 툴 도입 시 고려사항 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접근 제어 지원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사용자의 역할에 맞도록 세분화하여 할당할 수 있는 기능 제공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버그 등록 권한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버그 상태 수정 권한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다중 프로젝트 제어 권한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사용자 할당 권한 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LDAP / Active Directory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기존 사용자 정보를 저장하고 있는 시스템과 연동을 위해 </a:t>
            </a:r>
            <a:r>
              <a:rPr lang="en-US" altLang="ko-KR" dirty="0" smtClean="0"/>
              <a:t>LDAP </a:t>
            </a:r>
            <a:r>
              <a:rPr lang="ko-KR" altLang="en-US" dirty="0" smtClean="0"/>
              <a:t>등의 기능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 필드 편집 기능 지원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기업 별 또는 프로젝트 별로 버그 등록 시 입력 정보가 다름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 정보 필드 수정을 애플리케이션 코드 수정을 통해야 한다면 사용성이 저하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간단한 설정을 통해 특정 입력 필드를 추가하거나 삭제하는 기능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버그 검색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등록된 버그를 검색하는 기능 제공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버그의 상태 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 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내용 별 등 다양한 검색 설정이 가능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버그 트래킹 툴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(1/5)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현재 인지도 높고 많이 사용한 오픈 소스 버그 트래킹 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Mantis</a:t>
            </a:r>
          </a:p>
          <a:p>
            <a:pPr lvl="1"/>
            <a:r>
              <a:rPr lang="en-US" altLang="ko-KR" dirty="0" smtClean="0"/>
              <a:t>Bugzillar</a:t>
            </a:r>
          </a:p>
          <a:p>
            <a:pPr lvl="1"/>
            <a:r>
              <a:rPr lang="en-US" altLang="ko-KR" dirty="0" smtClean="0"/>
              <a:t>Trac</a:t>
            </a:r>
          </a:p>
          <a:p>
            <a:pPr lvl="1"/>
            <a:r>
              <a:rPr lang="en-US" altLang="ko-KR" dirty="0" smtClean="0"/>
              <a:t>Scarab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r>
              <a:rPr lang="ko-KR" altLang="en-US" dirty="0" smtClean="0"/>
              <a:t>소프트웨어 개발을 지원하기 위한 솔루션보다 테스트 관련 솔루션은 현실적으로 대부분 도입 우선순위가 밀림</a:t>
            </a:r>
            <a:endParaRPr lang="en-US" altLang="ko-KR" dirty="0" smtClean="0"/>
          </a:p>
          <a:p>
            <a:r>
              <a:rPr lang="ko-KR" altLang="en-US" dirty="0" smtClean="0"/>
              <a:t>이러한 이유로 소프트웨어 개발사에서 사용하는 버그 트래킹 툴은 대부분 프리웨어이고 외국 소프트웨어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임</a:t>
            </a:r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버그 트래킹 툴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(2/5)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Mantis</a:t>
            </a:r>
          </a:p>
          <a:p>
            <a:pPr lvl="1"/>
            <a:r>
              <a:rPr lang="ko-KR" altLang="en-US" dirty="0" smtClean="0"/>
              <a:t>사용자로 등록한 회사만 약 </a:t>
            </a:r>
            <a:r>
              <a:rPr lang="en-US" altLang="ko-KR" dirty="0" smtClean="0"/>
              <a:t>600</a:t>
            </a:r>
            <a:r>
              <a:rPr lang="ko-KR" altLang="en-US" dirty="0" smtClean="0"/>
              <a:t>여 개에 이르는 많은 사용자를 보유한 시스템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 인터페이스가 직관적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OS</a:t>
            </a:r>
            <a:r>
              <a:rPr lang="ko-KR" altLang="en-US" dirty="0" smtClean="0"/>
              <a:t>에 상관없이 </a:t>
            </a:r>
            <a:r>
              <a:rPr lang="en-US" altLang="ko-KR" dirty="0" smtClean="0"/>
              <a:t>PHP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MySQL, </a:t>
            </a:r>
            <a:r>
              <a:rPr lang="ko-KR" altLang="en-US" dirty="0" smtClean="0"/>
              <a:t>아파치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IIS)</a:t>
            </a:r>
            <a:r>
              <a:rPr lang="ko-KR" altLang="en-US" dirty="0" smtClean="0"/>
              <a:t>만 있으면 사용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나라별 언어를 지원하여 사용 언어 설정만 바꾸면 한글 인터페이스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위키</a:t>
            </a:r>
            <a:r>
              <a:rPr lang="en-US" altLang="ko-KR" dirty="0" smtClean="0"/>
              <a:t>(Wiki) </a:t>
            </a:r>
            <a:r>
              <a:rPr lang="ko-KR" altLang="en-US" dirty="0" smtClean="0"/>
              <a:t>형태로 </a:t>
            </a:r>
            <a:r>
              <a:rPr lang="en-US" altLang="ko-KR" dirty="0" smtClean="0"/>
              <a:t>WAP</a:t>
            </a:r>
            <a:r>
              <a:rPr lang="ko-KR" altLang="en-US" dirty="0" smtClean="0"/>
              <a:t>를 지원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서비스로 닷넷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자바 등의 라이브러리를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서비스를 통한 이클립스 플러그인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버그 등록 화면이 간단하여 특별한 사용 설명서 없이 쉽게 작업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버그 트래킹 툴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(3/5)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Bugzillar</a:t>
            </a:r>
          </a:p>
          <a:p>
            <a:pPr lvl="1"/>
            <a:r>
              <a:rPr lang="ko-KR" altLang="en-US" dirty="0" smtClean="0"/>
              <a:t>모질라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리눅스 커널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아파치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이클립스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레드햇</a:t>
            </a:r>
            <a:r>
              <a:rPr lang="en-US" altLang="ko-KR" dirty="0" smtClean="0"/>
              <a:t>, GNOME </a:t>
            </a:r>
            <a:r>
              <a:rPr lang="ko-KR" altLang="en-US" dirty="0" smtClean="0"/>
              <a:t>등의 오픈 소스 진영에서 버그 트래킹 툴로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안정성이 검증된 시스템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 언어는 펄을 이용했으며 서버는 </a:t>
            </a:r>
            <a:r>
              <a:rPr lang="en-US" altLang="ko-KR" dirty="0" smtClean="0"/>
              <a:t>MySQL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PostgreSQL</a:t>
            </a:r>
            <a:r>
              <a:rPr lang="ko-KR" altLang="en-US" dirty="0" smtClean="0"/>
              <a:t>을 지원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Bugzillar </a:t>
            </a:r>
            <a:r>
              <a:rPr lang="ko-KR" altLang="en-US" dirty="0" smtClean="0"/>
              <a:t>설치 후 기능을 제대로 사용하려면 추가로 </a:t>
            </a:r>
            <a:r>
              <a:rPr lang="en-US" altLang="ko-KR" dirty="0" smtClean="0"/>
              <a:t>Graph, SMTP </a:t>
            </a:r>
            <a:r>
              <a:rPr lang="ko-KR" altLang="en-US" dirty="0" smtClean="0"/>
              <a:t>등의 모듈을 패치 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몇 가지 패치 추가로 설치해야 하므로 빠른 시간 내에 프로젝트 도입 시 불편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기대 이상의 막강한 기능과 플러그인 제공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모바일 클라이언트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IDE </a:t>
            </a:r>
            <a:r>
              <a:rPr lang="ko-KR" altLang="en-US" dirty="0" smtClean="0"/>
              <a:t>통합 도구 </a:t>
            </a:r>
            <a:r>
              <a:rPr lang="en-US" altLang="ko-KR" dirty="0" smtClean="0"/>
              <a:t>(Eclipse, Mylyn)</a:t>
            </a:r>
          </a:p>
          <a:p>
            <a:pPr lvl="2"/>
            <a:r>
              <a:rPr lang="ko-KR" altLang="en-US" dirty="0" smtClean="0"/>
              <a:t>프로젝트 관리 </a:t>
            </a:r>
            <a:r>
              <a:rPr lang="en-US" altLang="ko-KR" dirty="0" smtClean="0"/>
              <a:t>(TaskJuggler)</a:t>
            </a:r>
          </a:p>
          <a:p>
            <a:pPr lvl="2"/>
            <a:r>
              <a:rPr lang="en-US" altLang="ko-KR" dirty="0" smtClean="0"/>
              <a:t>CVS</a:t>
            </a:r>
          </a:p>
          <a:p>
            <a:pPr lvl="2"/>
            <a:r>
              <a:rPr lang="ko-KR" altLang="en-US" dirty="0" smtClean="0"/>
              <a:t>테스트 케이스 관리 </a:t>
            </a:r>
            <a:r>
              <a:rPr lang="en-US" altLang="ko-KR" dirty="0" smtClean="0"/>
              <a:t>(Testopia) </a:t>
            </a:r>
            <a:r>
              <a:rPr lang="ko-KR" altLang="en-US" dirty="0" smtClean="0"/>
              <a:t>외에도 많은 플러그인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플러그인을 패치만 하면 추가 모듈이 </a:t>
            </a:r>
            <a:r>
              <a:rPr lang="en-US" altLang="ko-KR" dirty="0" smtClean="0"/>
              <a:t>Bugzillar</a:t>
            </a:r>
            <a:r>
              <a:rPr lang="ko-KR" altLang="en-US" dirty="0" smtClean="0"/>
              <a:t>로 쉽게 통합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가지 플러그인 모듈간의 연계성으로 커스터마이징이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까다로운 경향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버그 트래킹 툴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(4/5)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Trac</a:t>
            </a:r>
          </a:p>
          <a:p>
            <a:pPr lvl="1"/>
            <a:r>
              <a:rPr lang="ko-KR" altLang="en-US" dirty="0" smtClean="0"/>
              <a:t>버그 트래킹 툴 보다는 프로젝트 관리도구에 더 가까움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최소한의 버그 트래킹 툴 기능만을 가지고 있지만 다양한 외부 모듈과 연계하여 기능 지원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언어는 파이썬으로 작성되어 좋은 성능을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데이터베이스는 파일 데이터베이스 개념인 </a:t>
            </a:r>
            <a:r>
              <a:rPr lang="en-US" altLang="ko-KR" dirty="0" smtClean="0"/>
              <a:t>SQLite</a:t>
            </a:r>
            <a:r>
              <a:rPr lang="ko-KR" altLang="en-US" dirty="0" smtClean="0"/>
              <a:t>를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버전 관리를 위한 </a:t>
            </a:r>
            <a:r>
              <a:rPr lang="en-US" altLang="ko-KR" dirty="0" smtClean="0"/>
              <a:t>Subversion</a:t>
            </a:r>
            <a:r>
              <a:rPr lang="ko-KR" altLang="en-US" dirty="0" smtClean="0"/>
              <a:t>과 위키를 이용한 문서 관리 기능 추가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Timeline </a:t>
            </a:r>
            <a:r>
              <a:rPr lang="ko-KR" altLang="en-US" dirty="0" smtClean="0"/>
              <a:t>이라는 변경 이력</a:t>
            </a:r>
            <a:r>
              <a:rPr lang="en-US" altLang="ko-KR" dirty="0" smtClean="0"/>
              <a:t>(audit trail)</a:t>
            </a:r>
            <a:r>
              <a:rPr lang="ko-KR" altLang="en-US" dirty="0" smtClean="0"/>
              <a:t>을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마일스톤으로 현재 버그 상태 등을 한눈에 볼 수 있도록 기능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버그 트래킹 툴보다 설치가 까다로움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버그 트래킹 툴 </a:t>
            </a:r>
            <a:r>
              <a:rPr lang="en-US" altLang="ko-KR" dirty="0" smtClean="0"/>
              <a:t>(5/5)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Scarab</a:t>
            </a:r>
          </a:p>
          <a:p>
            <a:pPr lvl="1"/>
            <a:r>
              <a:rPr lang="en-US" altLang="ko-KR" dirty="0" smtClean="0"/>
              <a:t>Tigris</a:t>
            </a:r>
            <a:r>
              <a:rPr lang="ko-KR" altLang="en-US" dirty="0" smtClean="0"/>
              <a:t>라는 회사에서 </a:t>
            </a:r>
            <a:r>
              <a:rPr lang="en-US" altLang="ko-KR" dirty="0" smtClean="0"/>
              <a:t>GPL</a:t>
            </a:r>
            <a:r>
              <a:rPr lang="ko-KR" altLang="en-US" dirty="0" smtClean="0"/>
              <a:t>을 따르는 오픈 소스로 개발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매우 간단한 사용자 인터페이스로 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 언어는 자바를 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내부에 웹 서버로 톰캣</a:t>
            </a:r>
            <a:r>
              <a:rPr lang="en-US" altLang="ko-KR" dirty="0" smtClean="0"/>
              <a:t>(Tomcat) </a:t>
            </a:r>
            <a:r>
              <a:rPr lang="ko-KR" altLang="en-US" dirty="0" smtClean="0"/>
              <a:t>내장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사용자가 높은 버전으로 교체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데이터베이스로 </a:t>
            </a:r>
            <a:r>
              <a:rPr lang="en-US" altLang="ko-KR" dirty="0" smtClean="0"/>
              <a:t>MySQL, PostgreSQL, hypersonic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추가 모듈을 다운로드 하려면 </a:t>
            </a:r>
            <a:r>
              <a:rPr lang="en-US" altLang="ko-KR" dirty="0" smtClean="0"/>
              <a:t>Ant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Maven</a:t>
            </a:r>
            <a:r>
              <a:rPr lang="ko-KR" altLang="en-US" dirty="0" smtClean="0"/>
              <a:t>이 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국가 별 언어를 자동으로 지원하여 설정 변경 없이 한글 사용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버그 트래킹 툴의 기본 기능에 충실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Bugzillar</a:t>
            </a:r>
            <a:r>
              <a:rPr lang="ko-KR" altLang="en-US" dirty="0" smtClean="0"/>
              <a:t>에 비해 다양한 플러그인이나 추가 모듈 등이 제공되지 않아 확장이 어려움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구조가 쉬워 자바에 익숙한 개발자라면 쉽게 커스터마이징이 가능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SCM </a:t>
            </a:r>
            <a:r>
              <a:rPr lang="ko-KR" altLang="en-US" dirty="0" smtClean="0"/>
              <a:t>툴과 통합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어떤 파일이 버그를 수정할 때 영향을 미치는 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특정 버그에 대해서 작업을 할 때 공통된 질문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대한 답으로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수정하는 적용될 브랜치가 어떤 것인지 말해주며</a:t>
            </a:r>
            <a:r>
              <a:rPr lang="en-US" altLang="ko-KR" dirty="0" smtClean="0"/>
              <a:t>,</a:t>
            </a:r>
          </a:p>
          <a:p>
            <a:pPr lvl="2"/>
            <a:r>
              <a:rPr lang="ko-KR" altLang="en-US" dirty="0" smtClean="0"/>
              <a:t>회귀 테스팅에 대한 영역에 대해 제안하고</a:t>
            </a:r>
            <a:r>
              <a:rPr lang="en-US" altLang="ko-KR" dirty="0" smtClean="0"/>
              <a:t>,</a:t>
            </a:r>
          </a:p>
          <a:p>
            <a:pPr lvl="2"/>
            <a:r>
              <a:rPr lang="ko-KR" altLang="en-US" dirty="0" smtClean="0"/>
              <a:t>앞으로 유사한 버그를 수정하는 개발자를 가이드 해야 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SCM </a:t>
            </a:r>
            <a:r>
              <a:rPr lang="ko-KR" altLang="en-US" dirty="0" smtClean="0"/>
              <a:t>도구를 사용한 통합 없이 이러한 정보를 찾아내는 일반적인 방법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버그가 수정될 시점에 변경되는 파일이 어떤 것인지 살펴보는 것임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이런 방법은 명확하게 에러를 발생하기 쉬우며 또한 실질적으로 지루한 작업임</a:t>
            </a:r>
            <a:endParaRPr lang="en-US" altLang="ko-KR" dirty="0" smtClean="0"/>
          </a:p>
          <a:p>
            <a:r>
              <a:rPr lang="ko-KR" altLang="en-US" dirty="0" smtClean="0"/>
              <a:t>버그와 연관 관계가 없는 소스코드에 대한 변경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예로 수정하기 전에 주석 내 철자법 오류는 버그로 보고할 필요가 없음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1538633" y="5072074"/>
            <a:ext cx="6726162" cy="642942"/>
          </a:xfrm>
          <a:prstGeom prst="roundRect">
            <a:avLst>
              <a:gd name="adj" fmla="val 356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sz="1800" dirty="0" smtClean="0">
                <a:hlinkClick r:id="rId2"/>
              </a:rPr>
              <a:t>http://www.einval.com/~steve/software/cvs-bugzilla</a:t>
            </a:r>
            <a:endParaRPr kumimoji="1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2858" y="5786456"/>
            <a:ext cx="2637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b="1" i="1" dirty="0" smtClean="0"/>
              <a:t>[Bugzillar</a:t>
            </a:r>
            <a:r>
              <a:rPr lang="ko-KR" altLang="en-US" sz="1000" b="1" i="1" dirty="0" smtClean="0"/>
              <a:t>와 </a:t>
            </a:r>
            <a:r>
              <a:rPr lang="en-US" altLang="ko-KR" sz="1000" b="1" i="1" dirty="0" smtClean="0"/>
              <a:t>CVS</a:t>
            </a:r>
            <a:r>
              <a:rPr lang="ko-KR" altLang="en-US" sz="1000" b="1" i="1" dirty="0" smtClean="0"/>
              <a:t>를 통합하기 위한 상세 정보</a:t>
            </a:r>
            <a:r>
              <a:rPr lang="en-US" altLang="ko-KR" sz="1000" b="1" i="1" dirty="0" smtClean="0"/>
              <a:t>]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SCM </a:t>
            </a:r>
            <a:r>
              <a:rPr lang="ko-KR" altLang="en-US" dirty="0" smtClean="0"/>
              <a:t>툴과 통합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SCM </a:t>
            </a:r>
            <a:r>
              <a:rPr lang="ko-KR" altLang="en-US" dirty="0" smtClean="0"/>
              <a:t>툴과 버그 트래킹 툴을 통합하는 일반적인 한 가지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특정 버그와 연관되어 커밋 되어지는 특정 변경 셋에 표시하는 것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SCM </a:t>
            </a:r>
            <a:r>
              <a:rPr lang="ko-KR" altLang="en-US" dirty="0" smtClean="0"/>
              <a:t>툴에 의해 감지될 수 있도록 설계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버그를 지시하는 정보를 추가하도록 버그 트래킹 툴의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커밋 메시지의 본문에 특별 문자를 이용하여 완료 할 수 있음 </a:t>
            </a:r>
            <a:r>
              <a:rPr lang="en-US" altLang="ko-KR" dirty="0" smtClean="0"/>
              <a:t>(bug 12345)</a:t>
            </a:r>
          </a:p>
          <a:p>
            <a:pPr lvl="1"/>
            <a:r>
              <a:rPr lang="ko-KR" altLang="en-US" dirty="0" smtClean="0"/>
              <a:t>커밋 메시지의 특별 문자는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툴이 버그의 상태를 변경하도록 익숙해짐</a:t>
            </a:r>
          </a:p>
          <a:p>
            <a:pPr lvl="0">
              <a:buClr>
                <a:srgbClr val="333333"/>
              </a:buClr>
            </a:pPr>
            <a:r>
              <a:rPr lang="ko-KR" altLang="en-US" dirty="0" smtClean="0">
                <a:solidFill>
                  <a:srgbClr val="333333"/>
                </a:solidFill>
              </a:rPr>
              <a:t>문제점</a:t>
            </a:r>
            <a:endParaRPr lang="en-US" altLang="ko-KR" dirty="0" smtClean="0">
              <a:solidFill>
                <a:srgbClr val="333333"/>
              </a:solidFill>
            </a:endParaRPr>
          </a:p>
          <a:p>
            <a:pPr lvl="1">
              <a:buClr>
                <a:srgbClr val="333333"/>
              </a:buClr>
            </a:pPr>
            <a:r>
              <a:rPr lang="ko-KR" altLang="en-US" dirty="0" smtClean="0">
                <a:solidFill>
                  <a:srgbClr val="333333"/>
                </a:solidFill>
              </a:rPr>
              <a:t>개발자가 커밋 메시지에 특별 문자를 추가하는 것을 잊었을 경우</a:t>
            </a:r>
            <a:endParaRPr lang="en-US" altLang="ko-KR" dirty="0" smtClean="0">
              <a:solidFill>
                <a:srgbClr val="333333"/>
              </a:solidFill>
            </a:endParaRPr>
          </a:p>
          <a:p>
            <a:pPr lvl="1">
              <a:buClr>
                <a:srgbClr val="333333"/>
              </a:buClr>
              <a:buNone/>
            </a:pPr>
            <a:r>
              <a:rPr lang="en-US" altLang="ko-KR" dirty="0" smtClean="0">
                <a:solidFill>
                  <a:srgbClr val="333333"/>
                </a:solidFill>
              </a:rPr>
              <a:t>	</a:t>
            </a:r>
            <a:r>
              <a:rPr lang="ko-KR" altLang="en-US" dirty="0" smtClean="0">
                <a:solidFill>
                  <a:srgbClr val="333333"/>
                </a:solidFill>
              </a:rPr>
              <a:t>또는 특별 문자에 대한 일부 키워드를 오타로 기입한 경우</a:t>
            </a:r>
            <a:endParaRPr lang="en-US" altLang="ko-KR" dirty="0" smtClean="0">
              <a:solidFill>
                <a:srgbClr val="333333"/>
              </a:solidFill>
            </a:endParaRPr>
          </a:p>
          <a:p>
            <a:pPr lvl="2">
              <a:buClr>
                <a:srgbClr val="333333"/>
              </a:buClr>
            </a:pPr>
            <a:r>
              <a:rPr lang="ko-KR" altLang="en-US" dirty="0" smtClean="0">
                <a:solidFill>
                  <a:srgbClr val="333333"/>
                </a:solidFill>
              </a:rPr>
              <a:t>커밋 되어진 후 버그와 연관된 변경 셋을 표기하거나 되돌리기 능력은 매우 좋은 아이디어임</a:t>
            </a:r>
            <a:endParaRPr lang="en-US" altLang="ko-KR" dirty="0" smtClean="0">
              <a:solidFill>
                <a:srgbClr val="333333"/>
              </a:solidFill>
            </a:endParaRPr>
          </a:p>
          <a:p>
            <a:pPr lvl="1">
              <a:buClr>
                <a:srgbClr val="333333"/>
              </a:buClr>
            </a:pPr>
            <a:r>
              <a:rPr lang="ko-KR" altLang="en-US" dirty="0" smtClean="0">
                <a:solidFill>
                  <a:srgbClr val="333333"/>
                </a:solidFill>
              </a:rPr>
              <a:t>변경에 대해 커밋을 수행할 때 버그 트래킹 시스템이 유효하지 않을 경우</a:t>
            </a:r>
            <a:endParaRPr lang="en-US" altLang="ko-KR" dirty="0" smtClean="0">
              <a:solidFill>
                <a:srgbClr val="333333"/>
              </a:solidFill>
            </a:endParaRPr>
          </a:p>
          <a:p>
            <a:pPr lvl="2">
              <a:buClr>
                <a:srgbClr val="333333"/>
              </a:buClr>
            </a:pPr>
            <a:r>
              <a:rPr lang="ko-KR" altLang="en-US" dirty="0" smtClean="0">
                <a:solidFill>
                  <a:srgbClr val="333333"/>
                </a:solidFill>
              </a:rPr>
              <a:t>변경에 대해 어느 한쪽을 포기해야 하거나 나중에 적용하기 위해 저장해야 함</a:t>
            </a:r>
            <a:endParaRPr lang="en-US" altLang="ko-KR" dirty="0" smtClean="0">
              <a:solidFill>
                <a:srgbClr val="333333"/>
              </a:solidFill>
            </a:endParaRPr>
          </a:p>
          <a:p>
            <a:pPr lvl="2">
              <a:buClr>
                <a:srgbClr val="333333"/>
              </a:buClr>
            </a:pPr>
            <a:r>
              <a:rPr lang="ko-KR" altLang="en-US" dirty="0" smtClean="0">
                <a:solidFill>
                  <a:srgbClr val="333333"/>
                </a:solidFill>
              </a:rPr>
              <a:t>이는 버그 트래킹 시스템 안에 정보가 불완전하다는 것을 의미</a:t>
            </a:r>
            <a:endParaRPr lang="en-US" altLang="ko-KR" dirty="0" smtClean="0"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체크리스트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현재 사용하고 있는 버그 트래킹 시스템에 대한 몇 가지 질문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새로운 버그를 입력하는데 얼마나 오래 걸리는가</a:t>
            </a:r>
            <a:r>
              <a:rPr lang="en-US" altLang="ko-KR" dirty="0" smtClean="0"/>
              <a:t>?</a:t>
            </a:r>
          </a:p>
          <a:p>
            <a:pPr lvl="1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계속 되풀이되어 입력할 때 간단한 버그라도 몹시 오려 걸리는 것처럼 보임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정기적으로 수행되는 보고서의 정의를 발견할 수 있는가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이러한 보고서를 복사본을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편집하거나 버그 트래킹 시스템의 외부에 보고서의 정의를 백업할 수 있는가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여러 상태를 거쳐 향상되도록 기대하는 버그는 어떤 것이 있는가</a:t>
            </a:r>
            <a:r>
              <a:rPr lang="en-US" altLang="ko-KR" dirty="0" smtClean="0"/>
              <a:t>?</a:t>
            </a:r>
          </a:p>
          <a:p>
            <a:pPr lvl="1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버그 트래킹 시스템의 사용자가 쉽게 발견할 수 있도록 어디엔가 다이어그램이 있는가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모든 버그의 변경사항을 바로잡을 수 있도록 어떻게 확인할 것인가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만약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개의 버그를 누군가에게 재할당 한다면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한번에 하나의 버그를 할당해야 하는가</a:t>
            </a:r>
            <a:r>
              <a:rPr lang="en-US" altLang="ko-KR" dirty="0" smtClean="0"/>
              <a:t>? </a:t>
            </a:r>
            <a:r>
              <a:rPr lang="ko-KR" altLang="en-US" dirty="0" smtClean="0"/>
              <a:t>또는 더 쉬운 방법이 있는가</a:t>
            </a:r>
            <a:r>
              <a:rPr lang="en-US" altLang="ko-KR" dirty="0" smtClean="0"/>
              <a:t>?</a:t>
            </a:r>
          </a:p>
          <a:p>
            <a:pPr lvl="1"/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체크리스트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현재 사용하고 있는 버그 트래킹 시스템에 대한 몇 가지 질문 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사후 버그 내에 설명 필드</a:t>
            </a:r>
            <a:r>
              <a:rPr lang="en-US" altLang="ko-KR" dirty="0" smtClean="0"/>
              <a:t>(comment field)</a:t>
            </a:r>
            <a:r>
              <a:rPr lang="ko-KR" altLang="en-US" dirty="0" smtClean="0"/>
              <a:t>를 변경할 수 있는가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버그 트래킹 시스템을 사용하여 이력 보고서를 어떻게 생성할 것인가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필드로부터 릴리즈 이름과 같은 값을 어떻게 추가하거나 삭제할 것인가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버그 정의 수정을 어떻게 할 것인가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버그 트래킹 시스템 내의 데이터를 언제 백업할 것인가</a:t>
            </a:r>
            <a:r>
              <a:rPr lang="en-US" altLang="ko-KR" dirty="0" smtClean="0"/>
              <a:t>?</a:t>
            </a:r>
          </a:p>
          <a:p>
            <a:pPr lvl="1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백업이 예비 시스템 내로 복구될 때 최종 테스트가 언제 되었나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버그 추가 시 합리적으로 판단할 수 있는 접근이 얼마나</a:t>
            </a:r>
            <a:r>
              <a:rPr lang="en-US" altLang="ko-KR" dirty="0" smtClean="0"/>
              <a:t> </a:t>
            </a:r>
            <a:r>
              <a:rPr lang="ko-KR" altLang="en-US" dirty="0" smtClean="0"/>
              <a:t>큰가</a:t>
            </a:r>
            <a:r>
              <a:rPr lang="en-US" altLang="ko-KR" dirty="0" smtClean="0"/>
              <a:t>?</a:t>
            </a:r>
          </a:p>
          <a:p>
            <a:pPr lvl="1">
              <a:buNone/>
            </a:pPr>
            <a:r>
              <a:rPr lang="en-US" altLang="ko-KR" dirty="0" smtClean="0"/>
              <a:t>	100KB? 1MB? 10MB?</a:t>
            </a:r>
          </a:p>
          <a:p>
            <a:pPr lvl="1"/>
            <a:r>
              <a:rPr lang="ko-KR" altLang="en-US" dirty="0" smtClean="0"/>
              <a:t>버그 트래킹 툴을 정리하는데 얼마나 주기적인가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현재 데이터를 다음 버그 트래킹 시스템에 어떻게 옮길 것인가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가장 중요한 질문으로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버그 트래킹 시스템이 진짜 도움이 되는가</a:t>
            </a:r>
            <a:r>
              <a:rPr lang="en-US" altLang="ko-KR" dirty="0" smtClean="0"/>
              <a:t>?</a:t>
            </a:r>
          </a:p>
          <a:p>
            <a:pPr lvl="1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아니면 전체 프로젝트에 방해가 되지 않는가</a:t>
            </a:r>
            <a:r>
              <a:rPr lang="en-US" altLang="ko-KR" dirty="0" smtClean="0"/>
              <a:t>?</a:t>
            </a:r>
          </a:p>
          <a:p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1.3 </a:t>
            </a:r>
            <a:r>
              <a:rPr lang="ko-KR" altLang="en-US" smtClean="0"/>
              <a:t>반복주기</a:t>
            </a:r>
            <a:r>
              <a:rPr lang="en-US" altLang="ko-KR" smtClean="0"/>
              <a:t>(Iteration)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개발 프로세스 구조</a:t>
            </a:r>
            <a:endParaRPr lang="en-US" altLang="ko-KR" smtClean="0"/>
          </a:p>
          <a:p>
            <a:r>
              <a:rPr lang="ko-KR" altLang="en-US" smtClean="0"/>
              <a:t>반복주기 패턴</a:t>
            </a:r>
            <a:endParaRPr lang="en-US" altLang="ko-KR" smtClean="0"/>
          </a:p>
          <a:p>
            <a:r>
              <a:rPr lang="ko-KR" altLang="en-US" smtClean="0"/>
              <a:t>반복주기 계획 가이드라인</a:t>
            </a:r>
            <a:endParaRPr lang="en-US" altLang="ko-KR" smtClean="0"/>
          </a:p>
          <a:p>
            <a:r>
              <a:rPr lang="ko-KR" altLang="en-US" smtClean="0"/>
              <a:t>반복주기 계획 예제</a:t>
            </a:r>
            <a:endParaRPr lang="ko-KR" altLang="en-US"/>
          </a:p>
        </p:txBody>
      </p:sp>
    </p:spTree>
  </p:cSld>
  <p:clrMapOvr>
    <a:masterClrMapping/>
  </p:clrMapOvr>
  <p:transition spd="med">
    <p:fade/>
  </p:transition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5.6 </a:t>
            </a:r>
            <a:r>
              <a:rPr lang="ko-KR" altLang="en-US" dirty="0" smtClean="0">
                <a:solidFill>
                  <a:srgbClr val="333333"/>
                </a:solidFill>
              </a:rPr>
              <a:t>지속적인 통합 </a:t>
            </a:r>
            <a:r>
              <a:rPr lang="en-US" altLang="ko-KR" sz="1600" i="1" dirty="0" smtClean="0">
                <a:solidFill>
                  <a:srgbClr val="333333"/>
                </a:solidFill>
              </a:rPr>
              <a:t>Continuous Integration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en-US" altLang="ko-KR" dirty="0" smtClean="0"/>
          </a:p>
          <a:p>
            <a:r>
              <a:rPr lang="en-US" altLang="ko-KR" dirty="0" smtClean="0"/>
              <a:t>Continuum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r>
              <a:rPr lang="en-US" altLang="ko-KR" dirty="0" smtClean="0"/>
              <a:t>Continuum </a:t>
            </a:r>
            <a:r>
              <a:rPr lang="ko-KR" altLang="en-US" dirty="0" smtClean="0"/>
              <a:t>활용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stan\My Documents\My Pictures\200711080002_pkj200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58970" y="3964784"/>
            <a:ext cx="2710947" cy="2202645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(1/7)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깨진 유리창의 이론 </a:t>
            </a:r>
            <a:r>
              <a:rPr lang="en-US" altLang="ko-KR" dirty="0" smtClean="0"/>
              <a:t>(</a:t>
            </a:r>
            <a:r>
              <a:rPr lang="en-US" dirty="0" smtClean="0"/>
              <a:t>Broken Window Theory)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사소한 곳에서 발생하며 예방이 쉽지 않다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문제가 확인되더라도 소홀하게 대응한다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문제가 커진 후 치료하려면 몇 배의 시간과 노력이 필요하다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투명테이프로 숨기려 해도 여전히 보인다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제대로 수리하면 큰 보상을 가져다 준다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615434" y="3929066"/>
            <a:ext cx="5077593" cy="1857388"/>
          </a:xfrm>
          <a:prstGeom prst="roundRect">
            <a:avLst>
              <a:gd name="adj" fmla="val 356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marL="360363" marR="0" indent="-360363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Broken</a:t>
            </a:r>
            <a:r>
              <a:rPr kumimoji="1" lang="en-US" altLang="ko-KR" sz="1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Window Theory</a:t>
            </a:r>
            <a:endParaRPr kumimoji="1" lang="en-US" alt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tabLst/>
            </a:pPr>
            <a:endParaRPr kumimoji="1" lang="en-US" altLang="ko-KR" sz="1200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45147" y="4429134"/>
            <a:ext cx="44841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깨진 유리창 이론은 미국 범죄학에서 연구되어 정리된 법칙으로서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도시의 슬럼화가 어떻게 발생하는가에 대한 원리를 말한다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깨진 유리창을 방치해 두면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그 지점을 중심으로 점점 슬럼화가 진행되기 시작한다는 이론이다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40115" y="5438019"/>
            <a:ext cx="12025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i="1" dirty="0" smtClean="0">
                <a:latin typeface="맑은 고딕" pitchFamily="50" charset="-127"/>
                <a:ea typeface="맑은 고딕" pitchFamily="50" charset="-127"/>
              </a:rPr>
              <a:t>참조</a:t>
            </a:r>
            <a:r>
              <a:rPr lang="en-US" altLang="ko-KR" sz="1200" b="1" i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200" b="1" i="1" dirty="0" smtClean="0">
                <a:latin typeface="맑은 고딕" pitchFamily="50" charset="-127"/>
                <a:ea typeface="맑은 고딕" pitchFamily="50" charset="-127"/>
              </a:rPr>
              <a:t>위키백과</a:t>
            </a:r>
            <a:endParaRPr lang="ko-KR" altLang="en-US" sz="1200" b="1" i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(2/7)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Big Bang </a:t>
            </a:r>
            <a:r>
              <a:rPr lang="ko-KR" altLang="en-US" dirty="0" smtClean="0"/>
              <a:t>통합의 문제점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통합 전까지는 아무도 통합과 관련된 문제점을 모른다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팀 프로그램은 분할해서 정복할 수 있는 성질의 문제가 아니다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통합을 오래 미룰수록 비용이 더 들며 기간도 예측이 어렵다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오래 전에 개발했던 코드는 기억하기 힘들다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 번에 쏟아지는 많은 결함은 개발자를 지치게 한다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000232" y="5578634"/>
            <a:ext cx="51435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최대한 빨리 통합하고 지속적으로 통합하라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(eXtreme Programming)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2755163" y="4071942"/>
            <a:ext cx="827695" cy="571504"/>
          </a:xfrm>
          <a:prstGeom prst="ellipse">
            <a:avLst/>
          </a:prstGeom>
          <a:ln>
            <a:headEnd type="non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morning" dir="t"/>
          </a:scene3d>
          <a:sp3d prstMaterial="matte">
            <a:bevelT w="165100" prst="coolSlant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000" b="1" dirty="0" smtClean="0"/>
              <a:t>많은 결함</a:t>
            </a:r>
            <a:endParaRPr lang="en-US" altLang="ko-KR" sz="1000" b="1" dirty="0" smtClean="0"/>
          </a:p>
        </p:txBody>
      </p:sp>
      <p:sp>
        <p:nvSpPr>
          <p:cNvPr id="9" name="타원 8"/>
          <p:cNvSpPr/>
          <p:nvPr/>
        </p:nvSpPr>
        <p:spPr bwMode="auto">
          <a:xfrm>
            <a:off x="4403733" y="3500438"/>
            <a:ext cx="827695" cy="571504"/>
          </a:xfrm>
          <a:prstGeom prst="ellipse">
            <a:avLst/>
          </a:prstGeom>
          <a:ln>
            <a:headEnd type="non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morning" dir="t"/>
          </a:scene3d>
          <a:sp3d prstMaterial="matte">
            <a:bevelT w="165100" prst="coolSlant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000" b="1" dirty="0" smtClean="0"/>
              <a:t>스트레스</a:t>
            </a:r>
            <a:endParaRPr lang="en-US" altLang="ko-KR" sz="1000" b="1" dirty="0" smtClean="0"/>
          </a:p>
        </p:txBody>
      </p:sp>
      <p:sp>
        <p:nvSpPr>
          <p:cNvPr id="10" name="타원 9"/>
          <p:cNvSpPr/>
          <p:nvPr/>
        </p:nvSpPr>
        <p:spPr bwMode="auto">
          <a:xfrm>
            <a:off x="5656645" y="4572008"/>
            <a:ext cx="827695" cy="571504"/>
          </a:xfrm>
          <a:prstGeom prst="ellipse">
            <a:avLst/>
          </a:prstGeom>
          <a:ln>
            <a:headEnd type="non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morning" dir="t"/>
          </a:scene3d>
          <a:sp3d prstMaterial="matte">
            <a:bevelT w="165100" prst="coolSlant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000" b="1" dirty="0" smtClean="0"/>
              <a:t>품질저하</a:t>
            </a:r>
            <a:endParaRPr lang="en-US" altLang="ko-KR" sz="1000" b="1" dirty="0" smtClean="0"/>
          </a:p>
        </p:txBody>
      </p:sp>
      <p:cxnSp>
        <p:nvCxnSpPr>
          <p:cNvPr id="12" name="직선 화살표 연결선 11"/>
          <p:cNvCxnSpPr>
            <a:stCxn id="8" idx="7"/>
            <a:endCxn id="9" idx="2"/>
          </p:cNvCxnSpPr>
          <p:nvPr/>
        </p:nvCxnSpPr>
        <p:spPr bwMode="auto">
          <a:xfrm rot="5400000" flipH="1" flipV="1">
            <a:off x="3747967" y="3499872"/>
            <a:ext cx="369447" cy="942087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직선 화살표 연결선 11"/>
          <p:cNvCxnSpPr>
            <a:stCxn id="9" idx="6"/>
            <a:endCxn id="10" idx="0"/>
          </p:cNvCxnSpPr>
          <p:nvPr/>
        </p:nvCxnSpPr>
        <p:spPr bwMode="auto">
          <a:xfrm>
            <a:off x="5231428" y="3786190"/>
            <a:ext cx="839065" cy="785818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직선 화살표 연결선 11"/>
          <p:cNvCxnSpPr>
            <a:stCxn id="10" idx="3"/>
            <a:endCxn id="8" idx="5"/>
          </p:cNvCxnSpPr>
          <p:nvPr/>
        </p:nvCxnSpPr>
        <p:spPr bwMode="auto">
          <a:xfrm rot="5400000" flipH="1">
            <a:off x="4369719" y="3651679"/>
            <a:ext cx="500066" cy="2316213"/>
          </a:xfrm>
          <a:prstGeom prst="curvedConnector3">
            <a:avLst>
              <a:gd name="adj1" fmla="val -62451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직선 화살표 연결선 11"/>
          <p:cNvCxnSpPr>
            <a:endCxn id="8" idx="2"/>
          </p:cNvCxnSpPr>
          <p:nvPr/>
        </p:nvCxnSpPr>
        <p:spPr bwMode="auto">
          <a:xfrm>
            <a:off x="1963850" y="4071942"/>
            <a:ext cx="791313" cy="285752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직사각형 21"/>
          <p:cNvSpPr/>
          <p:nvPr/>
        </p:nvSpPr>
        <p:spPr>
          <a:xfrm>
            <a:off x="1568193" y="4286256"/>
            <a:ext cx="10550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Big Bang</a:t>
            </a:r>
          </a:p>
          <a:p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통합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대각선 방향의 모서리가 둥근 사각형 16"/>
          <p:cNvSpPr/>
          <p:nvPr/>
        </p:nvSpPr>
        <p:spPr bwMode="auto">
          <a:xfrm>
            <a:off x="1142976" y="3643314"/>
            <a:ext cx="7055877" cy="2357454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(3/7)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지속적인 통합 서버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가능한 빠른 시기에 작은 크기의 코드라도 통합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변경한 것은 즉시 </a:t>
            </a:r>
            <a:r>
              <a:rPr lang="en-US" altLang="ko-KR" dirty="0" smtClean="0"/>
              <a:t>SCM</a:t>
            </a:r>
            <a:r>
              <a:rPr lang="ko-KR" altLang="en-US" dirty="0" smtClean="0"/>
              <a:t>에 체크인함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단 단위 테스트 성공 후</a:t>
            </a:r>
            <a:r>
              <a:rPr lang="en-US" altLang="ko-KR" dirty="0" smtClean="0"/>
              <a:t>!)</a:t>
            </a:r>
          </a:p>
          <a:p>
            <a:pPr lvl="1"/>
            <a:r>
              <a:rPr lang="ko-KR" altLang="en-US" dirty="0" smtClean="0"/>
              <a:t>통합서버는 변경을 인지하고 변경과 관련된 것들을 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빌드 후 자동화된 테스트를 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테스트 성공 후 주기적으로 릴리즈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릴리즈 실패 시 즉각적으로 통지함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78515" y="6080961"/>
            <a:ext cx="47478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i="1" dirty="0" smtClean="0">
                <a:latin typeface="맑은 고딕" pitchFamily="50" charset="-127"/>
                <a:ea typeface="맑은 고딕" pitchFamily="50" charset="-127"/>
              </a:rPr>
              <a:t>참조</a:t>
            </a:r>
            <a:r>
              <a:rPr lang="en-US" altLang="ko-KR" sz="1200" i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200" i="1" dirty="0" smtClean="0">
                <a:latin typeface="맑은 고딕" pitchFamily="50" charset="-127"/>
                <a:ea typeface="맑은 고딕" pitchFamily="50" charset="-127"/>
                <a:hlinkClick r:id="rId2"/>
              </a:rPr>
              <a:t>http://martinfowler.com/articles/continuousIntegration.html</a:t>
            </a:r>
            <a:endParaRPr lang="ko-KR" altLang="en-US" sz="1200" i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0518" y="4143382"/>
            <a:ext cx="51874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604576" y="4643448"/>
            <a:ext cx="593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개발자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0518" y="5143514"/>
            <a:ext cx="51874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604576" y="5643580"/>
            <a:ext cx="593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개발자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989374" y="4643446"/>
            <a:ext cx="857256" cy="5715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SCM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37944" y="4611541"/>
            <a:ext cx="51874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572000" y="5111607"/>
            <a:ext cx="65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CI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서버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6" name="Picture 4" descr="C:\Documents and Settings\stan\Local Settings\Temporary Internet Files\Content.IE5\JF55X89R\MCj0371032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84340" y="3929066"/>
            <a:ext cx="816102" cy="806698"/>
          </a:xfrm>
          <a:prstGeom prst="rect">
            <a:avLst/>
          </a:prstGeom>
          <a:noFill/>
        </p:spPr>
      </p:pic>
      <p:sp>
        <p:nvSpPr>
          <p:cNvPr id="18" name="직사각형 17"/>
          <p:cNvSpPr/>
          <p:nvPr/>
        </p:nvSpPr>
        <p:spPr bwMode="auto">
          <a:xfrm>
            <a:off x="6484341" y="5214950"/>
            <a:ext cx="857256" cy="5715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테스트서버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화살표 연결선 11"/>
          <p:cNvCxnSpPr>
            <a:stCxn id="6" idx="3"/>
            <a:endCxn id="10" idx="1"/>
          </p:cNvCxnSpPr>
          <p:nvPr/>
        </p:nvCxnSpPr>
        <p:spPr bwMode="auto">
          <a:xfrm>
            <a:off x="2189264" y="4424368"/>
            <a:ext cx="800110" cy="504830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직사각형 19"/>
          <p:cNvSpPr/>
          <p:nvPr/>
        </p:nvSpPr>
        <p:spPr>
          <a:xfrm>
            <a:off x="3912573" y="4644914"/>
            <a:ext cx="7913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감지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체크아웃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3" name="직선 화살표 연결선 11"/>
          <p:cNvCxnSpPr>
            <a:stCxn id="8" idx="3"/>
            <a:endCxn id="10" idx="1"/>
          </p:cNvCxnSpPr>
          <p:nvPr/>
        </p:nvCxnSpPr>
        <p:spPr bwMode="auto">
          <a:xfrm flipV="1">
            <a:off x="2189264" y="4929198"/>
            <a:ext cx="800110" cy="495302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직사각형 25"/>
          <p:cNvSpPr/>
          <p:nvPr/>
        </p:nvSpPr>
        <p:spPr>
          <a:xfrm>
            <a:off x="2066175" y="4795077"/>
            <a:ext cx="7913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체크인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7" name="직선 화살표 연결선 11"/>
          <p:cNvCxnSpPr>
            <a:stCxn id="11" idx="1"/>
            <a:endCxn id="10" idx="3"/>
          </p:cNvCxnSpPr>
          <p:nvPr/>
        </p:nvCxnSpPr>
        <p:spPr bwMode="auto">
          <a:xfrm rot="10800000" flipV="1">
            <a:off x="3846630" y="4892528"/>
            <a:ext cx="791313" cy="36671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직선 화살표 연결선 11"/>
          <p:cNvCxnSpPr>
            <a:stCxn id="11" idx="0"/>
            <a:endCxn id="11" idx="3"/>
          </p:cNvCxnSpPr>
          <p:nvPr/>
        </p:nvCxnSpPr>
        <p:spPr bwMode="auto">
          <a:xfrm rot="16200000" flipH="1">
            <a:off x="4886508" y="4622349"/>
            <a:ext cx="280988" cy="259373"/>
          </a:xfrm>
          <a:prstGeom prst="curvedConnector4">
            <a:avLst>
              <a:gd name="adj1" fmla="val -81356"/>
              <a:gd name="adj2" fmla="val 181356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직사각형 32"/>
          <p:cNvSpPr/>
          <p:nvPr/>
        </p:nvSpPr>
        <p:spPr>
          <a:xfrm>
            <a:off x="5033600" y="3708937"/>
            <a:ext cx="7913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컴파일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링크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빌드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테스트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4" name="직선 화살표 연결선 11"/>
          <p:cNvCxnSpPr>
            <a:endCxn id="3076" idx="1"/>
          </p:cNvCxnSpPr>
          <p:nvPr/>
        </p:nvCxnSpPr>
        <p:spPr bwMode="auto">
          <a:xfrm flipV="1">
            <a:off x="5363313" y="4332417"/>
            <a:ext cx="1121027" cy="668221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직사각형 39"/>
          <p:cNvSpPr/>
          <p:nvPr/>
        </p:nvSpPr>
        <p:spPr>
          <a:xfrm>
            <a:off x="5824913" y="4500572"/>
            <a:ext cx="7913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릴리즈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758970" y="5080829"/>
            <a:ext cx="7913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배포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8" name="직선 화살표 연결선 11"/>
          <p:cNvCxnSpPr>
            <a:endCxn id="18" idx="1"/>
          </p:cNvCxnSpPr>
          <p:nvPr/>
        </p:nvCxnSpPr>
        <p:spPr bwMode="auto">
          <a:xfrm>
            <a:off x="5363313" y="5000636"/>
            <a:ext cx="1121027" cy="500066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1" name="구름 모양 설명선 50"/>
          <p:cNvSpPr/>
          <p:nvPr/>
        </p:nvSpPr>
        <p:spPr bwMode="auto">
          <a:xfrm>
            <a:off x="2923431" y="3929068"/>
            <a:ext cx="1955545" cy="500065"/>
          </a:xfrm>
          <a:prstGeom prst="cloudCallout">
            <a:avLst>
              <a:gd name="adj1" fmla="val 59388"/>
              <a:gd name="adj2" fmla="val -16902"/>
            </a:avLst>
          </a:prstGeom>
          <a:solidFill>
            <a:srgbClr val="DEEFFE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하루 또는 수시간 마다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3" name="직선 화살표 연결선 11"/>
          <p:cNvCxnSpPr>
            <a:stCxn id="12" idx="2"/>
            <a:endCxn id="9" idx="3"/>
          </p:cNvCxnSpPr>
          <p:nvPr/>
        </p:nvCxnSpPr>
        <p:spPr bwMode="auto">
          <a:xfrm rot="5400000">
            <a:off x="3399318" y="4372016"/>
            <a:ext cx="301141" cy="2703653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직사각형 55"/>
          <p:cNvSpPr/>
          <p:nvPr/>
        </p:nvSpPr>
        <p:spPr>
          <a:xfrm>
            <a:off x="3978515" y="5643580"/>
            <a:ext cx="1055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실패 시 통지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(4/7)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지속적인 통합 서버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단위 소스 저장소 유지한다 </a:t>
            </a:r>
            <a:r>
              <a:rPr lang="en-US" altLang="ko-KR" dirty="0" smtClean="0"/>
              <a:t>(SCM: Subversion, cvs, ...)</a:t>
            </a:r>
          </a:p>
          <a:p>
            <a:pPr lvl="1"/>
            <a:r>
              <a:rPr lang="ko-KR" altLang="en-US" dirty="0" smtClean="0"/>
              <a:t>빌드를 자동화한다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Self </a:t>
            </a:r>
            <a:r>
              <a:rPr lang="ko-KR" altLang="en-US" dirty="0" smtClean="0"/>
              <a:t>테스트가 가능한 테스트 프로그램을 작성한다 </a:t>
            </a:r>
            <a:r>
              <a:rPr lang="en-US" altLang="ko-KR" dirty="0" smtClean="0"/>
              <a:t>(xUnit </a:t>
            </a:r>
            <a:r>
              <a:rPr lang="ko-KR" altLang="en-US" dirty="0" smtClean="0"/>
              <a:t>테스트 케이스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매일 체크인 한다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항상 변경사항이 적용되어 전달되어야 함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통합 서버에는 항상 최신의 </a:t>
            </a:r>
            <a:r>
              <a:rPr lang="en-US" altLang="ko-KR" dirty="0" smtClean="0"/>
              <a:t>Mainline</a:t>
            </a:r>
            <a:r>
              <a:rPr lang="ko-KR" altLang="en-US" dirty="0" smtClean="0"/>
              <a:t>이 건강한 상태로 유지되어야 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빠른 빌드가 가능하도록 유지한다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가능한 운영환경과 동일한 환경에서 테스트 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누구라도 쉽게 최신의 실행파일을 얻을 수 있어야 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사람이 무슨 일이 발생했는지 알 수 있어야 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배포</a:t>
            </a:r>
            <a:r>
              <a:rPr lang="en-US" altLang="ko-KR" dirty="0" smtClean="0"/>
              <a:t>(</a:t>
            </a:r>
            <a:r>
              <a:rPr lang="ko-KR" altLang="en-US" dirty="0" smtClean="0"/>
              <a:t>릴리즈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자동화한다</a:t>
            </a:r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(5/7)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지속적인 통합이 주는 장점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위험을 감소시킨다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통합이 언제 끝날 지 쉽게 예측할 수 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현재의 프로젝트 상황을 모두가 쉽게 알 수 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적은 결함으로 품질이 향상되고 개발자의 만족도가 높아진다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언제든지 제품을 릴리즈 할 수 있다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3978515" y="6080961"/>
            <a:ext cx="47478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i="1" dirty="0" smtClean="0">
                <a:latin typeface="맑은 고딕" pitchFamily="50" charset="-127"/>
                <a:ea typeface="맑은 고딕" pitchFamily="50" charset="-127"/>
              </a:rPr>
              <a:t>참조</a:t>
            </a:r>
            <a:r>
              <a:rPr lang="en-US" altLang="ko-KR" sz="1200" i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200" i="1" dirty="0" smtClean="0">
                <a:latin typeface="맑은 고딕" pitchFamily="50" charset="-127"/>
                <a:ea typeface="맑은 고딕" pitchFamily="50" charset="-127"/>
                <a:hlinkClick r:id="rId2"/>
              </a:rPr>
              <a:t>http://martinfowler.com/articles/continuousIntegration.html</a:t>
            </a:r>
            <a:endParaRPr lang="ko-KR" altLang="en-US" sz="1200" i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타원 5"/>
          <p:cNvSpPr/>
          <p:nvPr/>
        </p:nvSpPr>
        <p:spPr bwMode="auto">
          <a:xfrm>
            <a:off x="2791545" y="4286256"/>
            <a:ext cx="827695" cy="571504"/>
          </a:xfrm>
          <a:prstGeom prst="ellipse">
            <a:avLst/>
          </a:prstGeom>
          <a:ln>
            <a:headEnd type="non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morning" dir="t"/>
          </a:scene3d>
          <a:sp3d prstMaterial="matte">
            <a:bevelT w="165100" prst="coolSlant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000" b="1" dirty="0" smtClean="0"/>
              <a:t>적은 결함</a:t>
            </a:r>
            <a:endParaRPr lang="en-US" altLang="ko-KR" sz="1000" b="1" dirty="0" smtClean="0"/>
          </a:p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000" b="1" dirty="0" smtClean="0"/>
              <a:t>빠른 발견</a:t>
            </a:r>
            <a:endParaRPr lang="en-US" altLang="ko-KR" sz="1000" b="1" dirty="0" smtClean="0"/>
          </a:p>
        </p:txBody>
      </p:sp>
      <p:sp>
        <p:nvSpPr>
          <p:cNvPr id="7" name="타원 6"/>
          <p:cNvSpPr/>
          <p:nvPr/>
        </p:nvSpPr>
        <p:spPr bwMode="auto">
          <a:xfrm>
            <a:off x="5627085" y="3643314"/>
            <a:ext cx="827695" cy="571504"/>
          </a:xfrm>
          <a:prstGeom prst="ellipse">
            <a:avLst/>
          </a:prstGeom>
          <a:ln>
            <a:headEnd type="non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morning" dir="t"/>
          </a:scene3d>
          <a:sp3d prstMaterial="matte">
            <a:bevelT w="165100" prst="coolSlant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000" b="1" dirty="0" smtClean="0"/>
              <a:t>높은 만족도</a:t>
            </a:r>
            <a:endParaRPr lang="en-US" altLang="ko-KR" sz="1000" b="1" dirty="0" smtClean="0"/>
          </a:p>
        </p:txBody>
      </p:sp>
      <p:sp>
        <p:nvSpPr>
          <p:cNvPr id="8" name="타원 7"/>
          <p:cNvSpPr/>
          <p:nvPr/>
        </p:nvSpPr>
        <p:spPr bwMode="auto">
          <a:xfrm>
            <a:off x="4769829" y="5000636"/>
            <a:ext cx="827695" cy="571504"/>
          </a:xfrm>
          <a:prstGeom prst="ellipse">
            <a:avLst/>
          </a:prstGeom>
          <a:ln>
            <a:headEnd type="non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morning" dir="t"/>
          </a:scene3d>
          <a:sp3d prstMaterial="matte">
            <a:bevelT w="165100" prst="coolSlant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000" b="1" dirty="0" smtClean="0"/>
              <a:t>고품질</a:t>
            </a:r>
            <a:endParaRPr lang="en-US" altLang="ko-KR" sz="1000" b="1" dirty="0" smtClean="0"/>
          </a:p>
        </p:txBody>
      </p:sp>
      <p:cxnSp>
        <p:nvCxnSpPr>
          <p:cNvPr id="9" name="직선 화살표 연결선 11"/>
          <p:cNvCxnSpPr>
            <a:stCxn id="6" idx="7"/>
            <a:endCxn id="18" idx="2"/>
          </p:cNvCxnSpPr>
          <p:nvPr/>
        </p:nvCxnSpPr>
        <p:spPr bwMode="auto">
          <a:xfrm rot="5400000" flipH="1" flipV="1">
            <a:off x="3583773" y="3843324"/>
            <a:ext cx="440885" cy="612373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직선 화살표 연결선 11"/>
          <p:cNvCxnSpPr>
            <a:stCxn id="7" idx="6"/>
            <a:endCxn id="8" idx="6"/>
          </p:cNvCxnSpPr>
          <p:nvPr/>
        </p:nvCxnSpPr>
        <p:spPr bwMode="auto">
          <a:xfrm flipH="1">
            <a:off x="5597524" y="3929066"/>
            <a:ext cx="857256" cy="1357322"/>
          </a:xfrm>
          <a:prstGeom prst="curvedConnector3">
            <a:avLst>
              <a:gd name="adj1" fmla="val -24615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직선 화살표 연결선 11"/>
          <p:cNvCxnSpPr>
            <a:stCxn id="8" idx="2"/>
            <a:endCxn id="6" idx="5"/>
          </p:cNvCxnSpPr>
          <p:nvPr/>
        </p:nvCxnSpPr>
        <p:spPr bwMode="auto">
          <a:xfrm rot="10800000">
            <a:off x="3498028" y="4774068"/>
            <a:ext cx="1271801" cy="512323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직선 화살표 연결선 11"/>
          <p:cNvCxnSpPr>
            <a:endCxn id="6" idx="2"/>
          </p:cNvCxnSpPr>
          <p:nvPr/>
        </p:nvCxnSpPr>
        <p:spPr bwMode="auto">
          <a:xfrm>
            <a:off x="2000232" y="4286256"/>
            <a:ext cx="791313" cy="285752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직사각형 12"/>
          <p:cNvSpPr/>
          <p:nvPr/>
        </p:nvSpPr>
        <p:spPr>
          <a:xfrm>
            <a:off x="1604575" y="4500572"/>
            <a:ext cx="10550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지속적인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통합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4110401" y="3643314"/>
            <a:ext cx="827695" cy="571504"/>
          </a:xfrm>
          <a:prstGeom prst="ellipse">
            <a:avLst/>
          </a:prstGeom>
          <a:ln>
            <a:headEnd type="non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morning" dir="t"/>
          </a:scene3d>
          <a:sp3d prstMaterial="matte">
            <a:bevelT w="165100" prst="coolSlant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000" b="1" dirty="0" smtClean="0"/>
              <a:t>즉각 대처</a:t>
            </a:r>
            <a:endParaRPr lang="en-US" altLang="ko-KR" sz="1000" b="1" dirty="0" smtClean="0"/>
          </a:p>
        </p:txBody>
      </p:sp>
      <p:cxnSp>
        <p:nvCxnSpPr>
          <p:cNvPr id="22" name="직선 화살표 연결선 11"/>
          <p:cNvCxnSpPr>
            <a:stCxn id="18" idx="6"/>
            <a:endCxn id="7" idx="2"/>
          </p:cNvCxnSpPr>
          <p:nvPr/>
        </p:nvCxnSpPr>
        <p:spPr bwMode="auto">
          <a:xfrm>
            <a:off x="4938096" y="3929066"/>
            <a:ext cx="688989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(6/7)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Continuous Integration </a:t>
            </a:r>
            <a:r>
              <a:rPr lang="ko-KR" altLang="en-US" dirty="0" smtClean="0"/>
              <a:t>서버 선택 기준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버전관리 통합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빌드 툴 통합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피드백과 리포팅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레이블링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프로젝트 의존성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확장성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신뢰성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툴의 신뢰성과 성숙도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인지도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내구성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앞으로의 전망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사용자 그룹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대상 환경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사용의 용이성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주관적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관리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존재 여부 등</a:t>
            </a:r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 </a:t>
            </a:r>
            <a:r>
              <a:rPr lang="en-US" altLang="ko-KR" dirty="0" smtClean="0"/>
              <a:t>(7/7)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CI </a:t>
            </a:r>
            <a:r>
              <a:rPr lang="ko-KR" altLang="en-US" dirty="0" smtClean="0"/>
              <a:t>서버 비교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15434" y="2000242"/>
          <a:ext cx="7913132" cy="4012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142"/>
                <a:gridCol w="2373939"/>
                <a:gridCol w="2242054"/>
                <a:gridCol w="2307997"/>
              </a:tblGrid>
              <a:tr h="55339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Continum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CruiseControl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Luntbuild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/>
                </a:tc>
              </a:tr>
              <a:tr h="5751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기능</a:t>
                      </a:r>
                      <a:endParaRPr lang="en-US" altLang="ko-KR" sz="12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Ant, Maven1, Maven2, Shell </a:t>
                      </a:r>
                      <a:r>
                        <a:rPr lang="ko-KR" altLang="en-US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지원</a:t>
                      </a:r>
                      <a:endParaRPr lang="en-US" altLang="ko-KR" sz="1000" b="1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indent="-228600" algn="l" latinLnBrk="1">
                        <a:buNone/>
                      </a:pPr>
                      <a:endParaRPr lang="en-US" altLang="ko-KR" sz="1000" b="1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XML-RPC</a:t>
                      </a:r>
                      <a:r>
                        <a:rPr lang="ko-KR" altLang="en-US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와 </a:t>
                      </a:r>
                      <a:r>
                        <a:rPr lang="en-US" altLang="ko-KR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SOAP</a:t>
                      </a:r>
                      <a:r>
                        <a:rPr lang="ko-KR" altLang="en-US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을 사용한 원격 관리</a:t>
                      </a:r>
                      <a:endParaRPr lang="en-US" altLang="ko-KR" sz="1000" b="1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indent="-228600" algn="l" latinLnBrk="1">
                        <a:buNone/>
                      </a:pPr>
                      <a:r>
                        <a:rPr lang="en-US" altLang="ko-KR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Maven2 </a:t>
                      </a:r>
                      <a:r>
                        <a:rPr lang="ko-KR" altLang="en-US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지원</a:t>
                      </a:r>
                      <a:r>
                        <a:rPr lang="en-US" altLang="ko-KR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 그룹</a:t>
                      </a:r>
                      <a:endParaRPr lang="en-US" altLang="ko-KR" sz="1000" b="1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향후 추가 리포팅 및 피드백 메커니즘 도입 예정</a:t>
                      </a:r>
                      <a:endParaRPr lang="en-US" altLang="ko-KR" sz="1000" b="1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ko-KR" altLang="en-US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버전 관리 통합</a:t>
                      </a:r>
                      <a:r>
                        <a:rPr lang="en-US" altLang="ko-KR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확장성 풍부</a:t>
                      </a:r>
                      <a:endParaRPr lang="en-US" altLang="ko-KR" sz="1000" b="1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indent="-228600" algn="l" latinLnBrk="1">
                        <a:buNone/>
                      </a:pPr>
                      <a:r>
                        <a:rPr lang="en-US" altLang="ko-KR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JMX</a:t>
                      </a:r>
                      <a:r>
                        <a:rPr lang="ko-KR" altLang="en-US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를 통한 원격 접근</a:t>
                      </a:r>
                      <a:endParaRPr lang="en-US" altLang="ko-KR" sz="1000" b="1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RSS, X10, Jabber</a:t>
                      </a:r>
                      <a:r>
                        <a:rPr lang="ko-KR" altLang="en-US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를 포함한 여러 피드백</a:t>
                      </a:r>
                      <a:r>
                        <a:rPr lang="en-US" altLang="ko-KR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메커니즘</a:t>
                      </a:r>
                      <a:endParaRPr lang="en-US" altLang="ko-KR" sz="1000" b="1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ko-KR" altLang="en-US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프로젝트 의존성</a:t>
                      </a:r>
                      <a:r>
                        <a:rPr lang="en-US" altLang="ko-KR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레이블링</a:t>
                      </a:r>
                      <a:r>
                        <a:rPr lang="en-US" altLang="ko-KR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보안그룹</a:t>
                      </a:r>
                      <a:endParaRPr lang="en-US" altLang="ko-KR" sz="1000" b="1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indent="-228600" algn="l" latinLnBrk="1">
                        <a:buNone/>
                      </a:pPr>
                      <a:r>
                        <a:rPr lang="ko-KR" altLang="en-US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병렬개발</a:t>
                      </a:r>
                      <a:endParaRPr lang="en-US" altLang="ko-KR" sz="1000" b="1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/>
                </a:tc>
              </a:tr>
              <a:tr h="5751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신뢰성</a:t>
                      </a:r>
                      <a:endParaRPr lang="en-US" altLang="ko-KR" sz="12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2005</a:t>
                      </a:r>
                      <a:r>
                        <a:rPr lang="ko-KR" altLang="en-US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년 릴리즈</a:t>
                      </a:r>
                      <a:endParaRPr lang="en-US" altLang="ko-KR" sz="10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indent="-228600" algn="l" latinLnBrk="1">
                        <a:buNone/>
                      </a:pPr>
                      <a:r>
                        <a:rPr lang="en-US" altLang="ko-KR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Apache </a:t>
                      </a:r>
                      <a:r>
                        <a:rPr lang="ko-KR" altLang="en-US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프로젝트</a:t>
                      </a:r>
                      <a:endParaRPr lang="en-US" altLang="ko-KR" sz="10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2001</a:t>
                      </a:r>
                      <a:r>
                        <a:rPr lang="ko-KR" altLang="en-US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년 출시</a:t>
                      </a:r>
                      <a:endParaRPr lang="en-US" altLang="ko-KR" sz="10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indent="-228600" algn="l" latinLnBrk="1">
                        <a:buNone/>
                      </a:pPr>
                      <a:r>
                        <a:rPr lang="ko-KR" altLang="en-US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대부분의 개발 단계에서 사용됨</a:t>
                      </a:r>
                      <a:endParaRPr lang="en-US" altLang="ko-KR" sz="10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2004</a:t>
                      </a:r>
                      <a:r>
                        <a:rPr lang="ko-KR" altLang="en-US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년 출시</a:t>
                      </a:r>
                      <a:endParaRPr lang="en-US" altLang="ko-KR" sz="10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indent="-228600" algn="l" latinLnBrk="1">
                        <a:buNone/>
                      </a:pPr>
                      <a:r>
                        <a:rPr lang="ko-KR" altLang="en-US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확장성 있는 사용자 지원 옵션</a:t>
                      </a:r>
                      <a:endParaRPr lang="en-US" altLang="ko-KR" sz="10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/>
                </a:tc>
              </a:tr>
              <a:tr h="5751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내구성</a:t>
                      </a:r>
                      <a:endParaRPr lang="en-US" altLang="ko-KR" sz="12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Apache</a:t>
                      </a:r>
                      <a:r>
                        <a:rPr lang="en-US" altLang="ko-KR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Maven</a:t>
                      </a:r>
                      <a:r>
                        <a:rPr lang="ko-KR" altLang="en-US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을 통한 사용자 커뮤니티</a:t>
                      </a:r>
                      <a:endParaRPr lang="en-US" altLang="ko-KR" sz="1000" b="1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출시된 지 얼마 되지 않음</a:t>
                      </a:r>
                      <a:endParaRPr lang="en-US" altLang="ko-KR" sz="10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ko-KR" altLang="en-US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활동적인 사용자 커뮤니티</a:t>
                      </a:r>
                      <a:endParaRPr lang="en-US" altLang="ko-KR" sz="10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CruiseControl </a:t>
                      </a:r>
                      <a:r>
                        <a:rPr lang="ko-KR" altLang="en-US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만큼 사용자 커뮤니티가 활성화</a:t>
                      </a:r>
                      <a:r>
                        <a:rPr lang="ko-KR" altLang="en-US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되이 않음</a:t>
                      </a:r>
                      <a:endParaRPr lang="en-US" altLang="ko-KR" sz="10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/>
                </a:tc>
              </a:tr>
              <a:tr h="5751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대상 머신</a:t>
                      </a:r>
                      <a:endParaRPr lang="en-US" altLang="ko-KR" sz="12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Linux, Mac OS X, Solaris, Win32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en-US" altLang="ko-KR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Windows</a:t>
                      </a:r>
                      <a:r>
                        <a:rPr lang="ko-KR" altLang="en-US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와 </a:t>
                      </a:r>
                      <a:r>
                        <a:rPr lang="en-US" altLang="ko-KR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Unix</a:t>
                      </a:r>
                    </a:p>
                    <a:p>
                      <a:pPr marL="228600" indent="-228600" algn="l" latinLnBrk="1">
                        <a:buNone/>
                      </a:pPr>
                      <a:r>
                        <a:rPr lang="en-US" altLang="ko-KR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JVM</a:t>
                      </a:r>
                      <a:r>
                        <a:rPr lang="ko-KR" altLang="en-US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을 실행하는 플랫폼</a:t>
                      </a:r>
                      <a:endParaRPr lang="en-US" altLang="ko-KR" sz="10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JVM</a:t>
                      </a:r>
                      <a:r>
                        <a:rPr lang="ko-KR" altLang="en-US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과 서블릿 컨테이너를 실행하는 플랫폼</a:t>
                      </a:r>
                      <a:endParaRPr lang="en-US" altLang="ko-KR" sz="10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/>
                </a:tc>
              </a:tr>
              <a:tr h="5751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사용 용이성</a:t>
                      </a:r>
                      <a:endParaRPr lang="en-US" altLang="ko-KR" sz="12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ko-KR" altLang="en-US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사용과 설치가 매우 쉬움</a:t>
                      </a:r>
                      <a:endParaRPr lang="en-US" altLang="ko-KR" sz="10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None/>
                      </a:pPr>
                      <a:r>
                        <a:rPr lang="ko-KR" altLang="en-US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쉬운 설치</a:t>
                      </a:r>
                      <a:r>
                        <a:rPr lang="en-US" altLang="ko-KR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228600" indent="-228600" algn="l" latinLnBrk="1">
                        <a:buNone/>
                      </a:pPr>
                      <a:r>
                        <a:rPr lang="en-US" altLang="ko-KR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XML </a:t>
                      </a:r>
                      <a:r>
                        <a:rPr lang="ko-KR" altLang="en-US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설정 파일을 수정하지 않음</a:t>
                      </a:r>
                      <a:endParaRPr lang="en-US" altLang="ko-KR" sz="10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설치</a:t>
                      </a:r>
                      <a:r>
                        <a:rPr lang="ko-KR" altLang="en-US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용이</a:t>
                      </a:r>
                      <a:r>
                        <a:rPr lang="en-US" altLang="ko-KR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 인터페이스</a:t>
                      </a:r>
                      <a:r>
                        <a:rPr lang="en-US" altLang="ko-KR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워크플로우 향상되어야 함</a:t>
                      </a:r>
                      <a:endParaRPr lang="en-US" altLang="ko-KR" sz="1000" b="1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indent="-228600" algn="l" latinLnBrk="1">
                        <a:buNone/>
                      </a:pPr>
                      <a:r>
                        <a:rPr lang="ko-KR" altLang="en-US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웹기반 설정</a:t>
                      </a:r>
                      <a:endParaRPr lang="en-US" altLang="ko-KR" sz="10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/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923431" y="6080961"/>
            <a:ext cx="56051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i="1" dirty="0" smtClean="0">
                <a:latin typeface="맑은 고딕" pitchFamily="50" charset="-127"/>
                <a:ea typeface="맑은 고딕" pitchFamily="50" charset="-127"/>
              </a:rPr>
              <a:t>참조</a:t>
            </a:r>
            <a:r>
              <a:rPr lang="en-US" altLang="ko-KR" sz="1200" i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200" i="1" dirty="0" smtClean="0">
                <a:latin typeface="맑은 고딕" pitchFamily="50" charset="-127"/>
                <a:ea typeface="맑은 고딕" pitchFamily="50" charset="-127"/>
                <a:hlinkClick r:id="rId2"/>
              </a:rPr>
              <a:t>http://www.ibm.com/developerworks/java/library/j-ap09056/index.html</a:t>
            </a:r>
            <a:r>
              <a:rPr lang="en-US" altLang="ko-KR" sz="1200" i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200" i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Continuum </a:t>
            </a:r>
            <a:r>
              <a:rPr lang="ko-KR" altLang="en-US" dirty="0" smtClean="0"/>
              <a:t>설치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(1/7)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요구사항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JDK 1.5 </a:t>
            </a:r>
            <a:r>
              <a:rPr lang="ko-KR" altLang="en-US" dirty="0" smtClean="0"/>
              <a:t>이상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Memory </a:t>
            </a:r>
            <a:r>
              <a:rPr lang="ko-KR" altLang="en-US" dirty="0" smtClean="0"/>
              <a:t>제약 없음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Disk: Continuum </a:t>
            </a:r>
            <a:r>
              <a:rPr lang="ko-KR" altLang="en-US" dirty="0" smtClean="0"/>
              <a:t>자체는 </a:t>
            </a:r>
            <a:r>
              <a:rPr lang="en-US" altLang="ko-KR" dirty="0" smtClean="0"/>
              <a:t>30MB </a:t>
            </a:r>
            <a:r>
              <a:rPr lang="ko-KR" altLang="en-US" dirty="0" smtClean="0"/>
              <a:t>이하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        </a:t>
            </a:r>
            <a:r>
              <a:rPr lang="ko-KR" altLang="en-US" dirty="0" smtClean="0"/>
              <a:t>체크아웃과 소스빌드에 필요한 디스크 공간 확보 필요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OS </a:t>
            </a:r>
            <a:r>
              <a:rPr lang="ko-KR" altLang="en-US" dirty="0" smtClean="0"/>
              <a:t>제약 없음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지원 </a:t>
            </a:r>
            <a:r>
              <a:rPr lang="en-US" altLang="ko-KR" dirty="0" smtClean="0"/>
              <a:t>WAS</a:t>
            </a:r>
          </a:p>
          <a:p>
            <a:pPr lvl="1"/>
            <a:r>
              <a:rPr lang="en-US" altLang="ko-KR" dirty="0" smtClean="0"/>
              <a:t>Standalone, Tomcat, Jboss, Jetty, Geronimo, Glassfish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continuum 1.1 </a:t>
            </a:r>
            <a:r>
              <a:rPr lang="ko-KR" altLang="en-US" dirty="0" smtClean="0"/>
              <a:t>다운로드 </a:t>
            </a:r>
            <a:r>
              <a:rPr lang="en-US" altLang="ko-KR" dirty="0" smtClean="0"/>
              <a:t>(</a:t>
            </a:r>
            <a:r>
              <a:rPr lang="en-US" altLang="ko-KR" dirty="0" smtClean="0">
                <a:hlinkClick r:id="rId2"/>
              </a:rPr>
              <a:t>http://continuum.apache.org/download.html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실습은 </a:t>
            </a:r>
            <a:r>
              <a:rPr lang="en-US" altLang="ko-KR" dirty="0" smtClean="0"/>
              <a:t>stanalone 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(apache-continuum-1.1.zip)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319088" y="6080961"/>
            <a:ext cx="5011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i="1" dirty="0" smtClean="0">
                <a:latin typeface="맑은 고딕" pitchFamily="50" charset="-127"/>
                <a:ea typeface="맑은 고딕" pitchFamily="50" charset="-127"/>
              </a:rPr>
              <a:t>참조</a:t>
            </a:r>
            <a:r>
              <a:rPr lang="en-US" altLang="ko-KR" sz="1200" i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200" i="1" dirty="0" smtClean="0">
                <a:latin typeface="맑은 고딕" pitchFamily="50" charset="-127"/>
                <a:ea typeface="맑은 고딕" pitchFamily="50" charset="-127"/>
                <a:hlinkClick r:id="rId3"/>
              </a:rPr>
              <a:t>http://continuum.apache.org/docs/1.1/installation/installation.html</a:t>
            </a:r>
            <a:r>
              <a:rPr lang="en-US" altLang="ko-KR" sz="1200" i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200" i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Continuum </a:t>
            </a:r>
            <a:r>
              <a:rPr lang="ko-KR" altLang="en-US" dirty="0" smtClean="0"/>
              <a:t>설치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(2/7)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Standalone </a:t>
            </a:r>
            <a:r>
              <a:rPr lang="ko-KR" altLang="en-US" dirty="0" smtClean="0"/>
              <a:t>버전 압축을 설치 디렉토리에 푼다</a:t>
            </a:r>
            <a:endParaRPr lang="en-US" altLang="ko-KR" dirty="0" smtClean="0"/>
          </a:p>
          <a:p>
            <a:r>
              <a:rPr lang="en-US" altLang="ko-KR" dirty="0" smtClean="0"/>
              <a:t>$CONTINUUM_HOME/conf/plexus.xml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Mail </a:t>
            </a:r>
            <a:r>
              <a:rPr lang="ko-KR" altLang="en-US" dirty="0" smtClean="0"/>
              <a:t>서버 설정</a:t>
            </a:r>
            <a:endParaRPr lang="ko-KR" altLang="en-US" dirty="0"/>
          </a:p>
        </p:txBody>
      </p:sp>
      <p:sp>
        <p:nvSpPr>
          <p:cNvPr id="5" name="모서리가 접힌 도형 4"/>
          <p:cNvSpPr/>
          <p:nvPr/>
        </p:nvSpPr>
        <p:spPr bwMode="auto">
          <a:xfrm>
            <a:off x="1316525" y="2590792"/>
            <a:ext cx="6553346" cy="4000528"/>
          </a:xfrm>
          <a:prstGeom prst="foldedCorner">
            <a:avLst>
              <a:gd name="adj" fmla="val 545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...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&lt;resource&gt;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&lt;name&gt;mail/Session&lt;/name&gt;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&lt;type&gt;javax.mail.Session&lt;/type&gt;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&lt;properties&gt;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&lt;property&gt;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  &lt;name&gt;mail.smtp.host&lt;/name&gt;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  &lt;value&gt;localhost&lt;/value&gt;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&lt;/property&gt;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&lt;property&gt;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  &lt;name&gt;mail.smtp.port&lt;/name&gt;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  &lt;value&gt;25&lt;/value&gt;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&lt;/property&gt;</a:t>
            </a:r>
          </a:p>
          <a:p>
            <a:pPr algn="l"/>
            <a:endParaRPr lang="en-US" altLang="ko-KR" sz="11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&lt;!--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&lt;property&gt; 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  &lt;name&gt;mail.smtp.auth&lt;/name&gt;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  &lt;value&gt;true&lt;/value&gt;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...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/>
              <a:t>개발 프로세스 구조</a:t>
            </a:r>
          </a:p>
        </p:txBody>
      </p:sp>
      <p:sp>
        <p:nvSpPr>
          <p:cNvPr id="960515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시간 축과 태스크 축</a:t>
            </a:r>
          </a:p>
          <a:p>
            <a:r>
              <a:rPr lang="ko-KR" altLang="en-US"/>
              <a:t>소규모 </a:t>
            </a:r>
            <a:r>
              <a:rPr lang="en-US" altLang="ko-KR"/>
              <a:t>waterfall</a:t>
            </a:r>
          </a:p>
          <a:p>
            <a:r>
              <a:rPr lang="ko-KR" altLang="en-US"/>
              <a:t>작업의 양</a:t>
            </a:r>
          </a:p>
        </p:txBody>
      </p:sp>
      <p:sp>
        <p:nvSpPr>
          <p:cNvPr id="960516" name="Text Box 4"/>
          <p:cNvSpPr txBox="1">
            <a:spLocks noChangeArrowheads="1"/>
          </p:cNvSpPr>
          <p:nvPr/>
        </p:nvSpPr>
        <p:spPr bwMode="auto">
          <a:xfrm>
            <a:off x="1860333" y="5552574"/>
            <a:ext cx="1552903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ko-KR" altLang="en-US" sz="1200">
                <a:latin typeface="Arial" pitchFamily="34" charset="0"/>
                <a:ea typeface="굴림" pitchFamily="50" charset="-127"/>
              </a:rPr>
              <a:t>형상관리</a:t>
            </a:r>
            <a:r>
              <a:rPr kumimoji="0" lang="en-US" altLang="ko-KR" sz="1200">
                <a:latin typeface="Arial" pitchFamily="34" charset="0"/>
                <a:ea typeface="굴림" pitchFamily="50" charset="-127"/>
              </a:rPr>
              <a:t>/</a:t>
            </a:r>
            <a:r>
              <a:rPr kumimoji="0" lang="ko-KR" altLang="en-US" sz="1200">
                <a:latin typeface="Arial" pitchFamily="34" charset="0"/>
                <a:ea typeface="굴림" pitchFamily="50" charset="-127"/>
              </a:rPr>
              <a:t>변경요구관리</a:t>
            </a:r>
          </a:p>
        </p:txBody>
      </p:sp>
      <p:sp>
        <p:nvSpPr>
          <p:cNvPr id="960519" name="Line 7"/>
          <p:cNvSpPr>
            <a:spLocks noChangeShapeType="1"/>
          </p:cNvSpPr>
          <p:nvPr/>
        </p:nvSpPr>
        <p:spPr bwMode="auto">
          <a:xfrm>
            <a:off x="3400097" y="2693571"/>
            <a:ext cx="0" cy="38170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/>
          </a:p>
        </p:txBody>
      </p:sp>
      <p:sp>
        <p:nvSpPr>
          <p:cNvPr id="960520" name="Line 8"/>
          <p:cNvSpPr>
            <a:spLocks noChangeShapeType="1"/>
          </p:cNvSpPr>
          <p:nvPr/>
        </p:nvSpPr>
        <p:spPr bwMode="auto">
          <a:xfrm flipV="1">
            <a:off x="1924709" y="6128586"/>
            <a:ext cx="611833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/>
          </a:p>
        </p:txBody>
      </p:sp>
      <p:sp>
        <p:nvSpPr>
          <p:cNvPr id="960521" name="Line 9"/>
          <p:cNvSpPr>
            <a:spLocks noChangeShapeType="1"/>
          </p:cNvSpPr>
          <p:nvPr/>
        </p:nvSpPr>
        <p:spPr bwMode="auto">
          <a:xfrm>
            <a:off x="1929964" y="3066549"/>
            <a:ext cx="611307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/>
          </a:p>
        </p:txBody>
      </p:sp>
      <p:sp>
        <p:nvSpPr>
          <p:cNvPr id="960522" name="Line 10"/>
          <p:cNvSpPr>
            <a:spLocks noChangeShapeType="1"/>
          </p:cNvSpPr>
          <p:nvPr/>
        </p:nvSpPr>
        <p:spPr bwMode="auto">
          <a:xfrm>
            <a:off x="4315812" y="2705603"/>
            <a:ext cx="7883" cy="3800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/>
          </a:p>
        </p:txBody>
      </p:sp>
      <p:sp>
        <p:nvSpPr>
          <p:cNvPr id="960523" name="Line 11"/>
          <p:cNvSpPr>
            <a:spLocks noChangeShapeType="1"/>
          </p:cNvSpPr>
          <p:nvPr/>
        </p:nvSpPr>
        <p:spPr bwMode="auto">
          <a:xfrm>
            <a:off x="5270938" y="2705603"/>
            <a:ext cx="0" cy="38110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/>
          </a:p>
        </p:txBody>
      </p:sp>
      <p:sp>
        <p:nvSpPr>
          <p:cNvPr id="960524" name="Line 12"/>
          <p:cNvSpPr>
            <a:spLocks noChangeShapeType="1"/>
          </p:cNvSpPr>
          <p:nvPr/>
        </p:nvSpPr>
        <p:spPr bwMode="auto">
          <a:xfrm flipH="1">
            <a:off x="7051129" y="2705603"/>
            <a:ext cx="1313" cy="3804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/>
          </a:p>
        </p:txBody>
      </p:sp>
      <p:sp>
        <p:nvSpPr>
          <p:cNvPr id="960525" name="Line 13"/>
          <p:cNvSpPr>
            <a:spLocks noChangeShapeType="1"/>
          </p:cNvSpPr>
          <p:nvPr/>
        </p:nvSpPr>
        <p:spPr bwMode="auto">
          <a:xfrm>
            <a:off x="8060121" y="2705603"/>
            <a:ext cx="0" cy="38110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/>
          </a:p>
        </p:txBody>
      </p:sp>
      <p:sp>
        <p:nvSpPr>
          <p:cNvPr id="960526" name="Text Box 14"/>
          <p:cNvSpPr txBox="1">
            <a:spLocks noChangeArrowheads="1"/>
          </p:cNvSpPr>
          <p:nvPr/>
        </p:nvSpPr>
        <p:spPr bwMode="auto">
          <a:xfrm>
            <a:off x="3397470" y="6191752"/>
            <a:ext cx="913087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200" b="1">
                <a:latin typeface="Arial" pitchFamily="34" charset="0"/>
                <a:ea typeface="굴림" pitchFamily="50" charset="-127"/>
              </a:rPr>
              <a:t>Iteration #1</a:t>
            </a:r>
          </a:p>
        </p:txBody>
      </p:sp>
      <p:sp>
        <p:nvSpPr>
          <p:cNvPr id="960527" name="Text Box 15"/>
          <p:cNvSpPr txBox="1">
            <a:spLocks noChangeArrowheads="1"/>
          </p:cNvSpPr>
          <p:nvPr/>
        </p:nvSpPr>
        <p:spPr bwMode="auto">
          <a:xfrm>
            <a:off x="4323693" y="6191752"/>
            <a:ext cx="913086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200" b="1">
                <a:latin typeface="Arial" pitchFamily="34" charset="0"/>
                <a:ea typeface="굴림" pitchFamily="50" charset="-127"/>
              </a:rPr>
              <a:t>Iteration #2</a:t>
            </a:r>
          </a:p>
        </p:txBody>
      </p:sp>
      <p:sp>
        <p:nvSpPr>
          <p:cNvPr id="960528" name="Text Box 16"/>
          <p:cNvSpPr txBox="1">
            <a:spLocks noChangeArrowheads="1"/>
          </p:cNvSpPr>
          <p:nvPr/>
        </p:nvSpPr>
        <p:spPr bwMode="auto">
          <a:xfrm>
            <a:off x="5270939" y="6191752"/>
            <a:ext cx="913087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200" b="1">
                <a:latin typeface="Arial" pitchFamily="34" charset="0"/>
                <a:ea typeface="굴림" pitchFamily="50" charset="-127"/>
              </a:rPr>
              <a:t>Iteration #3</a:t>
            </a:r>
          </a:p>
        </p:txBody>
      </p:sp>
      <p:sp>
        <p:nvSpPr>
          <p:cNvPr id="960529" name="Line 17"/>
          <p:cNvSpPr>
            <a:spLocks noChangeShapeType="1"/>
          </p:cNvSpPr>
          <p:nvPr/>
        </p:nvSpPr>
        <p:spPr bwMode="auto">
          <a:xfrm>
            <a:off x="6184025" y="3066551"/>
            <a:ext cx="0" cy="3444039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/>
          </a:p>
        </p:txBody>
      </p:sp>
      <p:sp>
        <p:nvSpPr>
          <p:cNvPr id="960531" name="Text Box 19"/>
          <p:cNvSpPr txBox="1">
            <a:spLocks noChangeArrowheads="1"/>
          </p:cNvSpPr>
          <p:nvPr/>
        </p:nvSpPr>
        <p:spPr bwMode="auto">
          <a:xfrm>
            <a:off x="3507829" y="2782303"/>
            <a:ext cx="802728" cy="52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400" b="1">
                <a:latin typeface="Arial" pitchFamily="34" charset="0"/>
                <a:ea typeface="굴림" pitchFamily="50" charset="-127"/>
              </a:rPr>
              <a:t>Inception</a:t>
            </a:r>
          </a:p>
        </p:txBody>
      </p:sp>
      <p:sp>
        <p:nvSpPr>
          <p:cNvPr id="960532" name="Text Box 20"/>
          <p:cNvSpPr txBox="1">
            <a:spLocks noChangeArrowheads="1"/>
          </p:cNvSpPr>
          <p:nvPr/>
        </p:nvSpPr>
        <p:spPr bwMode="auto">
          <a:xfrm>
            <a:off x="4246179" y="2777791"/>
            <a:ext cx="1098331" cy="52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400" b="1">
                <a:latin typeface="Arial" pitchFamily="34" charset="0"/>
                <a:ea typeface="굴림" pitchFamily="50" charset="-127"/>
              </a:rPr>
              <a:t>Elaboration</a:t>
            </a:r>
          </a:p>
        </p:txBody>
      </p:sp>
      <p:sp>
        <p:nvSpPr>
          <p:cNvPr id="960533" name="Text Box 21"/>
          <p:cNvSpPr txBox="1">
            <a:spLocks noChangeArrowheads="1"/>
          </p:cNvSpPr>
          <p:nvPr/>
        </p:nvSpPr>
        <p:spPr bwMode="auto">
          <a:xfrm>
            <a:off x="5516617" y="2764255"/>
            <a:ext cx="1298028" cy="30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400" b="1">
                <a:latin typeface="Arial" pitchFamily="34" charset="0"/>
                <a:ea typeface="굴림" pitchFamily="50" charset="-127"/>
              </a:rPr>
              <a:t>Construction</a:t>
            </a:r>
          </a:p>
        </p:txBody>
      </p:sp>
      <p:sp>
        <p:nvSpPr>
          <p:cNvPr id="960534" name="Text Box 22"/>
          <p:cNvSpPr txBox="1">
            <a:spLocks noChangeArrowheads="1"/>
          </p:cNvSpPr>
          <p:nvPr/>
        </p:nvSpPr>
        <p:spPr bwMode="auto">
          <a:xfrm>
            <a:off x="7078717" y="2782303"/>
            <a:ext cx="947245" cy="52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400" b="1">
                <a:latin typeface="Arial" pitchFamily="34" charset="0"/>
                <a:ea typeface="굴림" pitchFamily="50" charset="-127"/>
              </a:rPr>
              <a:t>Transition</a:t>
            </a:r>
          </a:p>
        </p:txBody>
      </p:sp>
      <p:sp>
        <p:nvSpPr>
          <p:cNvPr id="960538" name="Line 26"/>
          <p:cNvSpPr>
            <a:spLocks noChangeShapeType="1"/>
          </p:cNvSpPr>
          <p:nvPr/>
        </p:nvSpPr>
        <p:spPr bwMode="auto">
          <a:xfrm>
            <a:off x="3400096" y="3439528"/>
            <a:ext cx="465214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/>
          </a:p>
        </p:txBody>
      </p:sp>
      <p:sp>
        <p:nvSpPr>
          <p:cNvPr id="960539" name="Line 27"/>
          <p:cNvSpPr>
            <a:spLocks noChangeShapeType="1"/>
          </p:cNvSpPr>
          <p:nvPr/>
        </p:nvSpPr>
        <p:spPr bwMode="auto">
          <a:xfrm>
            <a:off x="3397469" y="3817018"/>
            <a:ext cx="465214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/>
          </a:p>
        </p:txBody>
      </p:sp>
      <p:sp>
        <p:nvSpPr>
          <p:cNvPr id="960540" name="Line 28"/>
          <p:cNvSpPr>
            <a:spLocks noChangeShapeType="1"/>
          </p:cNvSpPr>
          <p:nvPr/>
        </p:nvSpPr>
        <p:spPr bwMode="auto">
          <a:xfrm>
            <a:off x="3405352" y="4189997"/>
            <a:ext cx="465214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/>
          </a:p>
        </p:txBody>
      </p:sp>
      <p:sp>
        <p:nvSpPr>
          <p:cNvPr id="960541" name="Line 29"/>
          <p:cNvSpPr>
            <a:spLocks noChangeShapeType="1"/>
          </p:cNvSpPr>
          <p:nvPr/>
        </p:nvSpPr>
        <p:spPr bwMode="auto">
          <a:xfrm>
            <a:off x="3413235" y="4562976"/>
            <a:ext cx="4635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/>
          </a:p>
        </p:txBody>
      </p:sp>
      <p:sp>
        <p:nvSpPr>
          <p:cNvPr id="960542" name="Line 30"/>
          <p:cNvSpPr>
            <a:spLocks noChangeShapeType="1"/>
          </p:cNvSpPr>
          <p:nvPr/>
        </p:nvSpPr>
        <p:spPr bwMode="auto">
          <a:xfrm>
            <a:off x="3421117" y="4935955"/>
            <a:ext cx="465214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/>
          </a:p>
        </p:txBody>
      </p:sp>
      <p:sp>
        <p:nvSpPr>
          <p:cNvPr id="960543" name="Text Box 31"/>
          <p:cNvSpPr txBox="1">
            <a:spLocks noChangeArrowheads="1"/>
          </p:cNvSpPr>
          <p:nvPr/>
        </p:nvSpPr>
        <p:spPr bwMode="auto">
          <a:xfrm>
            <a:off x="2075795" y="3231984"/>
            <a:ext cx="1337441" cy="279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ko-KR" altLang="en-US" sz="1200">
                <a:latin typeface="Arial" pitchFamily="34" charset="0"/>
                <a:ea typeface="굴림" pitchFamily="50" charset="-127"/>
              </a:rPr>
              <a:t>비즈니스 모델링</a:t>
            </a:r>
          </a:p>
        </p:txBody>
      </p:sp>
      <p:sp>
        <p:nvSpPr>
          <p:cNvPr id="960544" name="Text Box 32"/>
          <p:cNvSpPr txBox="1">
            <a:spLocks noChangeArrowheads="1"/>
          </p:cNvSpPr>
          <p:nvPr/>
        </p:nvSpPr>
        <p:spPr bwMode="auto">
          <a:xfrm>
            <a:off x="2075795" y="3623010"/>
            <a:ext cx="1337441" cy="279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ko-KR" altLang="en-US" sz="1200">
                <a:latin typeface="Arial" pitchFamily="34" charset="0"/>
                <a:ea typeface="굴림" pitchFamily="50" charset="-127"/>
              </a:rPr>
              <a:t>요구사항 분석</a:t>
            </a:r>
          </a:p>
        </p:txBody>
      </p:sp>
      <p:sp>
        <p:nvSpPr>
          <p:cNvPr id="960545" name="Text Box 33"/>
          <p:cNvSpPr txBox="1">
            <a:spLocks noChangeArrowheads="1"/>
          </p:cNvSpPr>
          <p:nvPr/>
        </p:nvSpPr>
        <p:spPr bwMode="auto">
          <a:xfrm>
            <a:off x="2075795" y="3968918"/>
            <a:ext cx="1337441" cy="279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ko-KR" altLang="en-US" sz="1200">
                <a:latin typeface="Arial" pitchFamily="34" charset="0"/>
                <a:ea typeface="굴림" pitchFamily="50" charset="-127"/>
              </a:rPr>
              <a:t>분석</a:t>
            </a:r>
            <a:r>
              <a:rPr kumimoji="0" lang="en-US" altLang="ko-KR" sz="1200">
                <a:latin typeface="Arial" pitchFamily="34" charset="0"/>
                <a:ea typeface="굴림" pitchFamily="50" charset="-127"/>
              </a:rPr>
              <a:t>/</a:t>
            </a:r>
            <a:r>
              <a:rPr kumimoji="0" lang="ko-KR" altLang="en-US" sz="1200">
                <a:latin typeface="Arial" pitchFamily="34" charset="0"/>
                <a:ea typeface="굴림" pitchFamily="50" charset="-127"/>
              </a:rPr>
              <a:t>설계</a:t>
            </a:r>
          </a:p>
        </p:txBody>
      </p:sp>
      <p:sp>
        <p:nvSpPr>
          <p:cNvPr id="960546" name="Text Box 34"/>
          <p:cNvSpPr txBox="1">
            <a:spLocks noChangeArrowheads="1"/>
          </p:cNvSpPr>
          <p:nvPr/>
        </p:nvSpPr>
        <p:spPr bwMode="auto">
          <a:xfrm>
            <a:off x="2075795" y="4355432"/>
            <a:ext cx="1337441" cy="279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ko-KR" altLang="en-US" sz="1200">
                <a:latin typeface="Arial" pitchFamily="34" charset="0"/>
                <a:ea typeface="굴림" pitchFamily="50" charset="-127"/>
              </a:rPr>
              <a:t>구현</a:t>
            </a:r>
          </a:p>
        </p:txBody>
      </p:sp>
      <p:sp>
        <p:nvSpPr>
          <p:cNvPr id="960547" name="Text Box 35"/>
          <p:cNvSpPr txBox="1">
            <a:spLocks noChangeArrowheads="1"/>
          </p:cNvSpPr>
          <p:nvPr/>
        </p:nvSpPr>
        <p:spPr bwMode="auto">
          <a:xfrm>
            <a:off x="2075795" y="4740442"/>
            <a:ext cx="1337441" cy="279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ko-KR" altLang="en-US" sz="1200">
                <a:latin typeface="Arial" pitchFamily="34" charset="0"/>
                <a:ea typeface="굴림" pitchFamily="50" charset="-127"/>
              </a:rPr>
              <a:t>테스트</a:t>
            </a:r>
          </a:p>
        </p:txBody>
      </p:sp>
      <p:sp>
        <p:nvSpPr>
          <p:cNvPr id="960548" name="Line 36"/>
          <p:cNvSpPr>
            <a:spLocks noChangeShapeType="1"/>
          </p:cNvSpPr>
          <p:nvPr/>
        </p:nvSpPr>
        <p:spPr bwMode="auto">
          <a:xfrm>
            <a:off x="3410608" y="5339013"/>
            <a:ext cx="464294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/>
          </a:p>
        </p:txBody>
      </p:sp>
      <p:sp>
        <p:nvSpPr>
          <p:cNvPr id="960549" name="Text Box 37"/>
          <p:cNvSpPr txBox="1">
            <a:spLocks noChangeArrowheads="1"/>
          </p:cNvSpPr>
          <p:nvPr/>
        </p:nvSpPr>
        <p:spPr bwMode="auto">
          <a:xfrm>
            <a:off x="2075795" y="5119437"/>
            <a:ext cx="1337441" cy="279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ko-KR" altLang="en-US" sz="1200">
                <a:latin typeface="Arial" pitchFamily="34" charset="0"/>
                <a:ea typeface="굴림" pitchFamily="50" charset="-127"/>
              </a:rPr>
              <a:t>프로젝트 관리</a:t>
            </a:r>
          </a:p>
        </p:txBody>
      </p:sp>
      <p:sp>
        <p:nvSpPr>
          <p:cNvPr id="960550" name="Line 38"/>
          <p:cNvSpPr>
            <a:spLocks noChangeShapeType="1"/>
          </p:cNvSpPr>
          <p:nvPr/>
        </p:nvSpPr>
        <p:spPr bwMode="auto">
          <a:xfrm>
            <a:off x="3400096" y="5742071"/>
            <a:ext cx="465214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/>
          </a:p>
        </p:txBody>
      </p:sp>
      <p:sp>
        <p:nvSpPr>
          <p:cNvPr id="960551" name="Text Box 39"/>
          <p:cNvSpPr txBox="1">
            <a:spLocks noChangeArrowheads="1"/>
          </p:cNvSpPr>
          <p:nvPr/>
        </p:nvSpPr>
        <p:spPr bwMode="auto">
          <a:xfrm>
            <a:off x="2075795" y="5827797"/>
            <a:ext cx="1337441" cy="279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ko-KR" altLang="en-US" sz="1200">
                <a:latin typeface="Arial" pitchFamily="34" charset="0"/>
                <a:ea typeface="굴림" pitchFamily="50" charset="-127"/>
              </a:rPr>
              <a:t>환경</a:t>
            </a:r>
          </a:p>
        </p:txBody>
      </p:sp>
      <p:sp>
        <p:nvSpPr>
          <p:cNvPr id="960558" name="Text Box 46"/>
          <p:cNvSpPr txBox="1">
            <a:spLocks noChangeArrowheads="1"/>
          </p:cNvSpPr>
          <p:nvPr/>
        </p:nvSpPr>
        <p:spPr bwMode="auto">
          <a:xfrm>
            <a:off x="6184024" y="6191752"/>
            <a:ext cx="881555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200" b="1">
                <a:latin typeface="Arial" pitchFamily="34" charset="0"/>
                <a:ea typeface="굴림" pitchFamily="50" charset="-127"/>
              </a:rPr>
              <a:t>Iteration #4</a:t>
            </a:r>
          </a:p>
        </p:txBody>
      </p:sp>
      <p:sp>
        <p:nvSpPr>
          <p:cNvPr id="960559" name="Line 47"/>
          <p:cNvSpPr>
            <a:spLocks noChangeShapeType="1"/>
          </p:cNvSpPr>
          <p:nvPr/>
        </p:nvSpPr>
        <p:spPr bwMode="auto">
          <a:xfrm>
            <a:off x="3404040" y="2705602"/>
            <a:ext cx="465214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/>
          </a:p>
        </p:txBody>
      </p:sp>
      <p:sp>
        <p:nvSpPr>
          <p:cNvPr id="960561" name="Text Box 49"/>
          <p:cNvSpPr txBox="1">
            <a:spLocks noChangeArrowheads="1"/>
          </p:cNvSpPr>
          <p:nvPr/>
        </p:nvSpPr>
        <p:spPr bwMode="auto">
          <a:xfrm>
            <a:off x="7065581" y="6191752"/>
            <a:ext cx="928852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200" b="1">
                <a:latin typeface="Arial" pitchFamily="34" charset="0"/>
                <a:ea typeface="굴림" pitchFamily="50" charset="-127"/>
              </a:rPr>
              <a:t>Iteration #5</a:t>
            </a:r>
          </a:p>
        </p:txBody>
      </p:sp>
      <p:sp>
        <p:nvSpPr>
          <p:cNvPr id="960573" name="Line 61"/>
          <p:cNvSpPr>
            <a:spLocks noChangeShapeType="1"/>
          </p:cNvSpPr>
          <p:nvPr/>
        </p:nvSpPr>
        <p:spPr bwMode="auto">
          <a:xfrm>
            <a:off x="1929962" y="3063542"/>
            <a:ext cx="0" cy="3062037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/>
          </a:ln>
          <a:effectLst/>
        </p:spPr>
        <p:txBody>
          <a:bodyPr lIns="103843" tIns="51922" rIns="103843" bIns="51922"/>
          <a:lstStyle/>
          <a:p>
            <a:endParaRPr lang="ko-KR" altLang="en-US"/>
          </a:p>
        </p:txBody>
      </p:sp>
      <p:sp>
        <p:nvSpPr>
          <p:cNvPr id="960574" name="Line 62"/>
          <p:cNvSpPr>
            <a:spLocks noChangeShapeType="1"/>
          </p:cNvSpPr>
          <p:nvPr/>
        </p:nvSpPr>
        <p:spPr bwMode="auto">
          <a:xfrm flipV="1">
            <a:off x="3400096" y="6525628"/>
            <a:ext cx="465608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/>
          </a:p>
        </p:txBody>
      </p:sp>
      <p:sp>
        <p:nvSpPr>
          <p:cNvPr id="960575" name="Text Box 63"/>
          <p:cNvSpPr txBox="1">
            <a:spLocks noChangeArrowheads="1"/>
          </p:cNvSpPr>
          <p:nvPr/>
        </p:nvSpPr>
        <p:spPr bwMode="auto">
          <a:xfrm>
            <a:off x="471652" y="4399048"/>
            <a:ext cx="1112782" cy="351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marL="360363" indent="-360363" algn="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600" b="1"/>
              <a:t>작업영역</a:t>
            </a:r>
          </a:p>
        </p:txBody>
      </p:sp>
      <p:sp>
        <p:nvSpPr>
          <p:cNvPr id="960576" name="AutoShape 64"/>
          <p:cNvSpPr>
            <a:spLocks/>
          </p:cNvSpPr>
          <p:nvPr/>
        </p:nvSpPr>
        <p:spPr bwMode="auto">
          <a:xfrm>
            <a:off x="1530571" y="3054519"/>
            <a:ext cx="321879" cy="3048501"/>
          </a:xfrm>
          <a:prstGeom prst="leftBrace">
            <a:avLst>
              <a:gd name="adj1" fmla="val 25701"/>
              <a:gd name="adj2" fmla="val 50000"/>
            </a:avLst>
          </a:prstGeom>
          <a:noFill/>
          <a:ln w="12700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endParaRPr lang="ko-KR" altLang="en-US"/>
          </a:p>
        </p:txBody>
      </p:sp>
      <p:sp>
        <p:nvSpPr>
          <p:cNvPr id="960577" name="AutoShape 65"/>
          <p:cNvSpPr>
            <a:spLocks/>
          </p:cNvSpPr>
          <p:nvPr/>
        </p:nvSpPr>
        <p:spPr bwMode="auto">
          <a:xfrm rot="5400000">
            <a:off x="5538650" y="117196"/>
            <a:ext cx="368468" cy="4663966"/>
          </a:xfrm>
          <a:prstGeom prst="leftBrace">
            <a:avLst>
              <a:gd name="adj1" fmla="val 20796"/>
              <a:gd name="adj2" fmla="val 50000"/>
            </a:avLst>
          </a:prstGeom>
          <a:noFill/>
          <a:ln w="12700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endParaRPr lang="ko-KR" altLang="en-US"/>
          </a:p>
        </p:txBody>
      </p:sp>
      <p:sp>
        <p:nvSpPr>
          <p:cNvPr id="960578" name="Text Box 66"/>
          <p:cNvSpPr txBox="1">
            <a:spLocks noChangeArrowheads="1"/>
          </p:cNvSpPr>
          <p:nvPr/>
        </p:nvSpPr>
        <p:spPr bwMode="auto">
          <a:xfrm>
            <a:off x="5163208" y="1988220"/>
            <a:ext cx="1112783" cy="351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marL="360363" indent="-360363"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600" b="1"/>
              <a:t>작업 단계</a:t>
            </a:r>
          </a:p>
        </p:txBody>
      </p:sp>
      <p:sp>
        <p:nvSpPr>
          <p:cNvPr id="960579" name="Line 67"/>
          <p:cNvSpPr>
            <a:spLocks noChangeShapeType="1"/>
          </p:cNvSpPr>
          <p:nvPr/>
        </p:nvSpPr>
        <p:spPr bwMode="auto">
          <a:xfrm>
            <a:off x="3384331" y="3037974"/>
            <a:ext cx="920969" cy="1890462"/>
          </a:xfrm>
          <a:prstGeom prst="line">
            <a:avLst/>
          </a:prstGeom>
          <a:noFill/>
          <a:ln w="12700">
            <a:solidFill>
              <a:srgbClr val="333333"/>
            </a:solidFill>
            <a:prstDash val="dash"/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/>
          </a:p>
        </p:txBody>
      </p:sp>
      <p:sp>
        <p:nvSpPr>
          <p:cNvPr id="960580" name="Line 68"/>
          <p:cNvSpPr>
            <a:spLocks noChangeShapeType="1"/>
          </p:cNvSpPr>
          <p:nvPr/>
        </p:nvSpPr>
        <p:spPr bwMode="auto">
          <a:xfrm>
            <a:off x="4328950" y="3062037"/>
            <a:ext cx="920969" cy="1890462"/>
          </a:xfrm>
          <a:prstGeom prst="line">
            <a:avLst/>
          </a:prstGeom>
          <a:noFill/>
          <a:ln w="12700">
            <a:solidFill>
              <a:srgbClr val="333333"/>
            </a:solidFill>
            <a:prstDash val="dash"/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/>
          </a:p>
        </p:txBody>
      </p:sp>
      <p:sp>
        <p:nvSpPr>
          <p:cNvPr id="960581" name="Line 69"/>
          <p:cNvSpPr>
            <a:spLocks noChangeShapeType="1"/>
          </p:cNvSpPr>
          <p:nvPr/>
        </p:nvSpPr>
        <p:spPr bwMode="auto">
          <a:xfrm>
            <a:off x="5264370" y="3048503"/>
            <a:ext cx="920969" cy="1890461"/>
          </a:xfrm>
          <a:prstGeom prst="line">
            <a:avLst/>
          </a:prstGeom>
          <a:noFill/>
          <a:ln w="12700">
            <a:solidFill>
              <a:srgbClr val="333333"/>
            </a:solidFill>
            <a:prstDash val="dash"/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/>
          </a:p>
        </p:txBody>
      </p:sp>
      <p:sp>
        <p:nvSpPr>
          <p:cNvPr id="960582" name="Line 70"/>
          <p:cNvSpPr>
            <a:spLocks noChangeShapeType="1"/>
          </p:cNvSpPr>
          <p:nvPr/>
        </p:nvSpPr>
        <p:spPr bwMode="auto">
          <a:xfrm>
            <a:off x="6173515" y="3083093"/>
            <a:ext cx="859221" cy="1879934"/>
          </a:xfrm>
          <a:prstGeom prst="line">
            <a:avLst/>
          </a:prstGeom>
          <a:noFill/>
          <a:ln w="12700">
            <a:solidFill>
              <a:srgbClr val="333333"/>
            </a:solidFill>
            <a:prstDash val="dash"/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/>
          </a:p>
        </p:txBody>
      </p:sp>
      <p:sp>
        <p:nvSpPr>
          <p:cNvPr id="960583" name="Line 71"/>
          <p:cNvSpPr>
            <a:spLocks noChangeShapeType="1"/>
          </p:cNvSpPr>
          <p:nvPr/>
        </p:nvSpPr>
        <p:spPr bwMode="auto">
          <a:xfrm>
            <a:off x="7056383" y="3068053"/>
            <a:ext cx="998483" cy="1879934"/>
          </a:xfrm>
          <a:prstGeom prst="line">
            <a:avLst/>
          </a:prstGeom>
          <a:noFill/>
          <a:ln w="12700">
            <a:solidFill>
              <a:srgbClr val="333333"/>
            </a:solidFill>
            <a:prstDash val="dash"/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/>
          </a:p>
        </p:txBody>
      </p:sp>
      <p:sp>
        <p:nvSpPr>
          <p:cNvPr id="960584" name="Text Box 72"/>
          <p:cNvSpPr txBox="1">
            <a:spLocks noChangeArrowheads="1"/>
          </p:cNvSpPr>
          <p:nvPr/>
        </p:nvSpPr>
        <p:spPr bwMode="auto">
          <a:xfrm>
            <a:off x="3522280" y="3856122"/>
            <a:ext cx="651641" cy="412635"/>
          </a:xfrm>
          <a:prstGeom prst="rect">
            <a:avLst/>
          </a:prstGeom>
          <a:solidFill>
            <a:srgbClr val="FFFFFF">
              <a:alpha val="37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marL="360363" indent="-360363"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00"/>
              <a:t>waterfall</a:t>
            </a:r>
          </a:p>
        </p:txBody>
      </p:sp>
      <p:sp>
        <p:nvSpPr>
          <p:cNvPr id="960585" name="Text Box 73"/>
          <p:cNvSpPr txBox="1">
            <a:spLocks noChangeArrowheads="1"/>
          </p:cNvSpPr>
          <p:nvPr/>
        </p:nvSpPr>
        <p:spPr bwMode="auto">
          <a:xfrm>
            <a:off x="4464269" y="3856122"/>
            <a:ext cx="651641" cy="412635"/>
          </a:xfrm>
          <a:prstGeom prst="rect">
            <a:avLst/>
          </a:prstGeom>
          <a:solidFill>
            <a:srgbClr val="FFFFFF">
              <a:alpha val="37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marL="360363" indent="-360363"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00"/>
              <a:t>waterfall</a:t>
            </a:r>
          </a:p>
        </p:txBody>
      </p:sp>
      <p:sp>
        <p:nvSpPr>
          <p:cNvPr id="960586" name="Text Box 74"/>
          <p:cNvSpPr txBox="1">
            <a:spLocks noChangeArrowheads="1"/>
          </p:cNvSpPr>
          <p:nvPr/>
        </p:nvSpPr>
        <p:spPr bwMode="auto">
          <a:xfrm>
            <a:off x="5391807" y="3856122"/>
            <a:ext cx="651641" cy="412635"/>
          </a:xfrm>
          <a:prstGeom prst="rect">
            <a:avLst/>
          </a:prstGeom>
          <a:solidFill>
            <a:srgbClr val="FFFFFF">
              <a:alpha val="37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marL="360363" indent="-360363"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00"/>
              <a:t>waterfall</a:t>
            </a:r>
          </a:p>
        </p:txBody>
      </p:sp>
      <p:sp>
        <p:nvSpPr>
          <p:cNvPr id="960587" name="Text Box 75"/>
          <p:cNvSpPr txBox="1">
            <a:spLocks noChangeArrowheads="1"/>
          </p:cNvSpPr>
          <p:nvPr/>
        </p:nvSpPr>
        <p:spPr bwMode="auto">
          <a:xfrm>
            <a:off x="6310149" y="3856122"/>
            <a:ext cx="651641" cy="412635"/>
          </a:xfrm>
          <a:prstGeom prst="rect">
            <a:avLst/>
          </a:prstGeom>
          <a:solidFill>
            <a:srgbClr val="FFFFFF">
              <a:alpha val="37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marL="360363" indent="-360363"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00"/>
              <a:t>waterfall</a:t>
            </a:r>
          </a:p>
        </p:txBody>
      </p:sp>
      <p:sp>
        <p:nvSpPr>
          <p:cNvPr id="960588" name="Text Box 76"/>
          <p:cNvSpPr txBox="1">
            <a:spLocks noChangeArrowheads="1"/>
          </p:cNvSpPr>
          <p:nvPr/>
        </p:nvSpPr>
        <p:spPr bwMode="auto">
          <a:xfrm>
            <a:off x="7245570" y="3856122"/>
            <a:ext cx="651641" cy="412635"/>
          </a:xfrm>
          <a:prstGeom prst="rect">
            <a:avLst/>
          </a:prstGeom>
          <a:solidFill>
            <a:srgbClr val="FFFFFF">
              <a:alpha val="37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marL="360363" indent="-360363"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00"/>
              <a:t>waterfall</a:t>
            </a:r>
          </a:p>
        </p:txBody>
      </p:sp>
      <p:sp>
        <p:nvSpPr>
          <p:cNvPr id="960589" name="Freeform 77"/>
          <p:cNvSpPr>
            <a:spLocks/>
          </p:cNvSpPr>
          <p:nvPr/>
        </p:nvSpPr>
        <p:spPr bwMode="auto">
          <a:xfrm>
            <a:off x="3383018" y="3472615"/>
            <a:ext cx="3662855" cy="341396"/>
          </a:xfrm>
          <a:custGeom>
            <a:avLst/>
            <a:gdLst/>
            <a:ahLst/>
            <a:cxnLst>
              <a:cxn ang="0">
                <a:pos x="0" y="227"/>
              </a:cxn>
              <a:cxn ang="0">
                <a:pos x="252" y="42"/>
              </a:cxn>
              <a:cxn ang="0">
                <a:pos x="404" y="9"/>
              </a:cxn>
              <a:cxn ang="0">
                <a:pos x="583" y="22"/>
              </a:cxn>
              <a:cxn ang="0">
                <a:pos x="881" y="141"/>
              </a:cxn>
              <a:cxn ang="0">
                <a:pos x="1126" y="181"/>
              </a:cxn>
              <a:cxn ang="0">
                <a:pos x="1457" y="187"/>
              </a:cxn>
              <a:cxn ang="0">
                <a:pos x="1934" y="194"/>
              </a:cxn>
              <a:cxn ang="0">
                <a:pos x="2510" y="214"/>
              </a:cxn>
              <a:cxn ang="0">
                <a:pos x="2788" y="227"/>
              </a:cxn>
            </a:cxnLst>
            <a:rect l="0" t="0" r="r" b="b"/>
            <a:pathLst>
              <a:path w="2788" h="227">
                <a:moveTo>
                  <a:pt x="0" y="227"/>
                </a:moveTo>
                <a:cubicBezTo>
                  <a:pt x="92" y="152"/>
                  <a:pt x="185" y="78"/>
                  <a:pt x="252" y="42"/>
                </a:cubicBezTo>
                <a:cubicBezTo>
                  <a:pt x="319" y="6"/>
                  <a:pt x="349" y="12"/>
                  <a:pt x="404" y="9"/>
                </a:cubicBezTo>
                <a:cubicBezTo>
                  <a:pt x="459" y="6"/>
                  <a:pt x="504" y="0"/>
                  <a:pt x="583" y="22"/>
                </a:cubicBezTo>
                <a:cubicBezTo>
                  <a:pt x="662" y="44"/>
                  <a:pt x="791" y="115"/>
                  <a:pt x="881" y="141"/>
                </a:cubicBezTo>
                <a:cubicBezTo>
                  <a:pt x="971" y="167"/>
                  <a:pt x="1030" y="173"/>
                  <a:pt x="1126" y="181"/>
                </a:cubicBezTo>
                <a:cubicBezTo>
                  <a:pt x="1222" y="189"/>
                  <a:pt x="1322" y="185"/>
                  <a:pt x="1457" y="187"/>
                </a:cubicBezTo>
                <a:cubicBezTo>
                  <a:pt x="1592" y="189"/>
                  <a:pt x="1759" y="190"/>
                  <a:pt x="1934" y="194"/>
                </a:cubicBezTo>
                <a:cubicBezTo>
                  <a:pt x="2109" y="198"/>
                  <a:pt x="2368" y="208"/>
                  <a:pt x="2510" y="214"/>
                </a:cubicBezTo>
                <a:cubicBezTo>
                  <a:pt x="2652" y="220"/>
                  <a:pt x="2720" y="223"/>
                  <a:pt x="2788" y="227"/>
                </a:cubicBezTo>
              </a:path>
            </a:pathLst>
          </a:custGeom>
          <a:solidFill>
            <a:srgbClr val="DDDDDD"/>
          </a:solidFill>
          <a:ln w="12700" cap="flat" cmpd="sng">
            <a:solidFill>
              <a:srgbClr val="333333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lIns="103843" tIns="51922" rIns="103843" bIns="51922"/>
          <a:lstStyle/>
          <a:p>
            <a:endParaRPr lang="ko-KR" altLang="en-US"/>
          </a:p>
        </p:txBody>
      </p:sp>
    </p:spTree>
  </p:cSld>
  <p:clrMapOvr>
    <a:masterClrMapping/>
  </p:clrMapOvr>
  <p:transition spd="med">
    <p:fade/>
  </p:transition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Continuum </a:t>
            </a:r>
            <a:r>
              <a:rPr lang="ko-KR" altLang="en-US" dirty="0" smtClean="0"/>
              <a:t>설치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(3/7)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$CONTINUUM_HOME/conf/plexus.xml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데이터베이스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기본으로 </a:t>
            </a:r>
            <a:r>
              <a:rPr lang="en-US" altLang="ko-KR" dirty="0" smtClean="0"/>
              <a:t>Derby </a:t>
            </a:r>
            <a:r>
              <a:rPr lang="ko-KR" altLang="en-US" dirty="0" smtClean="0"/>
              <a:t>데이터베이스를 내장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  <p:sp>
        <p:nvSpPr>
          <p:cNvPr id="5" name="모서리가 접힌 도형 4"/>
          <p:cNvSpPr/>
          <p:nvPr/>
        </p:nvSpPr>
        <p:spPr bwMode="auto">
          <a:xfrm>
            <a:off x="1278425" y="2066914"/>
            <a:ext cx="6553346" cy="4643470"/>
          </a:xfrm>
          <a:prstGeom prst="foldedCorner">
            <a:avLst>
              <a:gd name="adj" fmla="val 545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...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&lt;!--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 Datasources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--&gt;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&lt;resource&gt;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&lt;name&gt;jdbc/users&lt;/name&gt;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&lt;type&gt;javax.sql.DataSource&lt;/type&gt;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&lt;properties&gt;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&lt;property&gt;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  &lt;name&gt;factory&lt;/name&gt;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  &lt;value&gt;org.apache.commons.dbcp.BasicDataSourceFactory&lt;/value&gt;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&lt;/property&gt;</a:t>
            </a:r>
          </a:p>
          <a:p>
            <a:pPr algn="l"/>
            <a:endParaRPr lang="en-US" altLang="ko-KR" sz="11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&lt;!-- Maximum number of dB connections in pool. Make sure you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     configure your mysqld max_connections large enough to handle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     all of your db connections. Set to 0 for no limit.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     --&gt;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&lt;property&gt;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  &lt;name&gt;maxActive&lt;/name&gt;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  &lt;value&gt;100&lt;/value&gt;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&lt;/property&gt;</a:t>
            </a:r>
          </a:p>
          <a:p>
            <a:pPr algn="l"/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...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Continuum </a:t>
            </a:r>
            <a:r>
              <a:rPr lang="ko-KR" altLang="en-US" dirty="0" smtClean="0"/>
              <a:t>설치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(4/7)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$CONTINUUM_HOME/conf/plexus.xml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포트변경</a:t>
            </a:r>
            <a:endParaRPr lang="ko-KR" altLang="en-US" dirty="0"/>
          </a:p>
        </p:txBody>
      </p:sp>
      <p:sp>
        <p:nvSpPr>
          <p:cNvPr id="6" name="모서리가 접힌 도형 5"/>
          <p:cNvSpPr/>
          <p:nvPr/>
        </p:nvSpPr>
        <p:spPr bwMode="auto">
          <a:xfrm>
            <a:off x="1249849" y="1857364"/>
            <a:ext cx="7344660" cy="4643470"/>
          </a:xfrm>
          <a:prstGeom prst="foldedCorner">
            <a:avLst>
              <a:gd name="adj" fmla="val 545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...</a:t>
            </a:r>
          </a:p>
          <a:p>
            <a:pPr algn="l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&lt;!-- START SNIPPET: jetty_port --&gt;</a:t>
            </a:r>
          </a:p>
          <a:p>
            <a:pPr algn="l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&lt;component&gt;</a:t>
            </a:r>
          </a:p>
          <a:p>
            <a:pPr algn="l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 &lt;role&gt;org.codehaus.plexus.contextualizer.Contextualizer&lt;/role&gt;</a:t>
            </a:r>
          </a:p>
          <a:p>
            <a:pPr algn="l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 &lt;role-hint&gt;jettyConfiguration&lt;/role-hint&gt;</a:t>
            </a:r>
          </a:p>
          <a:p>
            <a:pPr algn="l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 &lt;implementation&gt;org.codehaus.plexus.contextualizer.DefaultContextualizer&lt;/implementation&gt;</a:t>
            </a:r>
          </a:p>
          <a:p>
            <a:pPr algn="l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 &lt;configuration&gt;</a:t>
            </a:r>
          </a:p>
          <a:p>
            <a:pPr algn="l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   &lt;contextValues&gt;</a:t>
            </a:r>
          </a:p>
          <a:p>
            <a:pPr algn="l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     </a:t>
            </a:r>
            <a:r>
              <a:rPr lang="en-US" altLang="ko-KR" sz="12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&lt;jetty.port&gt;9090&lt;/jetty.port&gt;</a:t>
            </a:r>
          </a:p>
          <a:p>
            <a:pPr algn="l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   &lt;/contextValues&gt;</a:t>
            </a:r>
          </a:p>
          <a:p>
            <a:pPr algn="l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 &lt;/configuration&gt;</a:t>
            </a:r>
          </a:p>
          <a:p>
            <a:pPr algn="l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&lt;/component&gt;</a:t>
            </a:r>
          </a:p>
          <a:p>
            <a:pPr algn="l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&lt;!-- END SNIPPET: jetty_port --&gt;</a:t>
            </a:r>
          </a:p>
          <a:p>
            <a:pPr algn="l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...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Continuum </a:t>
            </a:r>
            <a:r>
              <a:rPr lang="ko-KR" altLang="en-US" dirty="0" smtClean="0"/>
              <a:t>설치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(5/7)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Windows </a:t>
            </a:r>
            <a:r>
              <a:rPr lang="ko-KR" altLang="en-US" dirty="0" smtClean="0"/>
              <a:t>서비스 추가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선택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 $CONTINUUM_HOME/bin/windows-x86-32/InstallService.bat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서비스 창</a:t>
            </a:r>
            <a:r>
              <a:rPr lang="en-US" altLang="ko-KR" dirty="0" smtClean="0"/>
              <a:t>(services.msc)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Apache Continuum </a:t>
            </a:r>
            <a:r>
              <a:rPr lang="ko-KR" altLang="en-US" dirty="0" smtClean="0"/>
              <a:t>편집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시작유형과 로그온 사용자 선택</a:t>
            </a:r>
            <a:endParaRPr lang="en-US" altLang="ko-KR" dirty="0" smtClean="0"/>
          </a:p>
          <a:p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$CONTINUUM_HOME/bin/windows-x86-32/run.bat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실행하면서 내장한 </a:t>
            </a:r>
            <a:r>
              <a:rPr lang="en-US" altLang="ko-KR" dirty="0" smtClean="0"/>
              <a:t>Derby DB</a:t>
            </a:r>
            <a:r>
              <a:rPr lang="ko-KR" altLang="en-US" dirty="0" smtClean="0"/>
              <a:t>에 테이블 생성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초기에 테이블 삭제 에러 발생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무시함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다음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로 접속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hlinkClick r:id="rId2"/>
              </a:rPr>
              <a:t>http://localhost:9090/continuum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Continuum </a:t>
            </a:r>
            <a:r>
              <a:rPr lang="ko-KR" altLang="en-US" dirty="0" smtClean="0"/>
              <a:t>설치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(6/7)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관리자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초기 접속 시 관리자 생성 페이지 나타남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관리자 정보를 넣고 </a:t>
            </a:r>
            <a:r>
              <a:rPr lang="en-US" altLang="ko-KR" dirty="0" smtClean="0"/>
              <a:t>“Create Admin” </a:t>
            </a:r>
            <a:r>
              <a:rPr lang="ko-KR" altLang="en-US" dirty="0" smtClean="0"/>
              <a:t>버튼 클릭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8462" y="2500308"/>
            <a:ext cx="5627077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Continuum </a:t>
            </a:r>
            <a:r>
              <a:rPr lang="ko-KR" altLang="en-US" dirty="0" smtClean="0"/>
              <a:t>설치 </a:t>
            </a:r>
            <a:r>
              <a:rPr lang="en-US" altLang="ko-KR" dirty="0" smtClean="0"/>
              <a:t>(7/7)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일반적인 설정 입력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최초 관리자 로그인을 하면 일반설정을 입력을 요구함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4306" y="1928802"/>
            <a:ext cx="7095392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Continuum </a:t>
            </a:r>
            <a:r>
              <a:rPr lang="ko-KR" altLang="en-US" dirty="0" smtClean="0"/>
              <a:t>활용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(1/7)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그룹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개의 프로젝트를 하나의 그룹으로 관리할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 그룹내의 프로젝트는 동일한 관리 설정들을 가질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 그룹은 프로젝트 등록과 함께 자동 생성되기도 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“Show Project Groups”</a:t>
            </a:r>
            <a:r>
              <a:rPr lang="ko-KR" altLang="en-US" dirty="0" smtClean="0"/>
              <a:t>를 선택하면 프로젝트 그룹 목록 나타남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“Add Project Group” </a:t>
            </a:r>
            <a:r>
              <a:rPr lang="ko-KR" altLang="en-US" dirty="0" smtClean="0"/>
              <a:t>버튼을 클릭하여 프로젝트 그룹 등록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Project Group Name: 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 Basic POM</a:t>
            </a:r>
          </a:p>
          <a:p>
            <a:pPr lvl="2"/>
            <a:r>
              <a:rPr lang="en-US" altLang="ko-KR" dirty="0" smtClean="0"/>
              <a:t>Project Group Id: 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 kr.nextree.common.pom</a:t>
            </a:r>
          </a:p>
          <a:p>
            <a:pPr lvl="2"/>
            <a:r>
              <a:rPr lang="en-US" altLang="ko-KR" dirty="0" smtClean="0"/>
              <a:t>Description: </a:t>
            </a:r>
            <a:r>
              <a:rPr lang="ko-KR" altLang="en-US" dirty="0" smtClean="0"/>
              <a:t>프로젝트 그룹 설명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Continuum </a:t>
            </a:r>
            <a:r>
              <a:rPr lang="ko-KR" altLang="en-US" dirty="0" smtClean="0"/>
              <a:t>활용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(2/7)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관리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Continuum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Maven1, Maven2, Ant, Shell </a:t>
            </a:r>
            <a:r>
              <a:rPr lang="ko-KR" altLang="en-US" dirty="0" smtClean="0"/>
              <a:t>프로젝트를 관리할 수 있음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Maven 2.0.x </a:t>
            </a:r>
            <a:r>
              <a:rPr lang="ko-KR" altLang="en-US" dirty="0" smtClean="0"/>
              <a:t>프로젝트를 추가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추가하려는 프로젝트 </a:t>
            </a:r>
            <a:r>
              <a:rPr lang="en-US" altLang="ko-KR" dirty="0" smtClean="0"/>
              <a:t>POM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scm </a:t>
            </a:r>
            <a:r>
              <a:rPr lang="ko-KR" altLang="en-US" dirty="0" smtClean="0"/>
              <a:t>설정이 되어 있어야 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예</a:t>
            </a:r>
            <a:r>
              <a:rPr lang="en-US" altLang="ko-KR" dirty="0" smtClean="0"/>
              <a:t>)  </a:t>
            </a:r>
            <a:r>
              <a:rPr lang="ko-KR" altLang="en-US" dirty="0" smtClean="0"/>
              <a:t>아래 그림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POM Url: </a:t>
            </a:r>
            <a:r>
              <a:rPr lang="ko-KR" altLang="en-US" dirty="0" smtClean="0"/>
              <a:t>프로젝트 </a:t>
            </a:r>
            <a:r>
              <a:rPr lang="en-US" altLang="ko-KR" dirty="0" smtClean="0"/>
              <a:t>POM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SVN URL</a:t>
            </a:r>
            <a:br>
              <a:rPr lang="en-US" altLang="ko-KR" dirty="0" smtClean="0"/>
            </a:b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smtClean="0">
                <a:hlinkClick r:id="rId2"/>
              </a:rPr>
              <a:t>http://svn.nextree.co.kr/common/trunk/BasicPOM/pom.xml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Username: SCM(Subversion) </a:t>
            </a:r>
            <a:r>
              <a:rPr lang="ko-KR" altLang="en-US" dirty="0" smtClean="0"/>
              <a:t>접속 아이디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Password: SCM(Subversion) </a:t>
            </a:r>
            <a:r>
              <a:rPr lang="ko-KR" altLang="en-US" dirty="0" smtClean="0"/>
              <a:t>접속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Project Group: </a:t>
            </a:r>
            <a:r>
              <a:rPr lang="ko-KR" altLang="en-US" dirty="0" smtClean="0"/>
              <a:t>디폴트로 </a:t>
            </a:r>
            <a:r>
              <a:rPr lang="en-US" altLang="ko-KR" dirty="0" smtClean="0"/>
              <a:t>POM</a:t>
            </a:r>
            <a:r>
              <a:rPr lang="ko-KR" altLang="en-US" dirty="0" smtClean="0"/>
              <a:t>의 정보로 그룹 생성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선택 가능</a:t>
            </a:r>
            <a:endParaRPr lang="ko-KR" altLang="en-US" dirty="0"/>
          </a:p>
        </p:txBody>
      </p:sp>
      <p:sp>
        <p:nvSpPr>
          <p:cNvPr id="5" name="모서리가 접힌 도형 4"/>
          <p:cNvSpPr/>
          <p:nvPr/>
        </p:nvSpPr>
        <p:spPr bwMode="auto">
          <a:xfrm>
            <a:off x="1249849" y="4286256"/>
            <a:ext cx="7344660" cy="1357322"/>
          </a:xfrm>
          <a:prstGeom prst="foldedCorner">
            <a:avLst>
              <a:gd name="adj" fmla="val 545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de-DE" altLang="ko-KR" sz="1200" b="1" dirty="0" smtClean="0">
                <a:latin typeface="맑은 고딕" pitchFamily="50" charset="-127"/>
                <a:ea typeface="맑은 고딕" pitchFamily="50" charset="-127"/>
              </a:rPr>
              <a:t>...</a:t>
            </a:r>
          </a:p>
          <a:p>
            <a:pPr algn="l"/>
            <a:r>
              <a:rPr lang="de-DE" altLang="ko-KR" sz="1200" b="1" dirty="0" smtClean="0">
                <a:latin typeface="맑은 고딕" pitchFamily="50" charset="-127"/>
                <a:ea typeface="맑은 고딕" pitchFamily="50" charset="-127"/>
              </a:rPr>
              <a:t>  &lt;scm&gt;</a:t>
            </a:r>
          </a:p>
          <a:p>
            <a:pPr algn="l"/>
            <a:r>
              <a:rPr lang="de-DE" altLang="ko-KR" sz="1200" b="1" dirty="0" smtClean="0">
                <a:latin typeface="맑은 고딕" pitchFamily="50" charset="-127"/>
                <a:ea typeface="맑은 고딕" pitchFamily="50" charset="-127"/>
              </a:rPr>
              <a:t>    &lt;connection&gt;scm:svn:http://svn.nextree.co.kr/common/trunk/BasicPOM&lt;/connection&gt; </a:t>
            </a:r>
          </a:p>
          <a:p>
            <a:pPr algn="l"/>
            <a:r>
              <a:rPr lang="de-DE" altLang="ko-KR" sz="1200" b="1" dirty="0" smtClean="0">
                <a:latin typeface="맑은 고딕" pitchFamily="50" charset="-127"/>
                <a:ea typeface="맑은 고딕" pitchFamily="50" charset="-127"/>
              </a:rPr>
              <a:t>  &lt;/scm&gt;</a:t>
            </a:r>
          </a:p>
          <a:p>
            <a:pPr algn="l"/>
            <a:r>
              <a:rPr lang="de-DE" altLang="ko-KR" sz="1200" b="1" dirty="0" smtClean="0">
                <a:latin typeface="맑은 고딕" pitchFamily="50" charset="-127"/>
                <a:ea typeface="맑은 고딕" pitchFamily="50" charset="-127"/>
              </a:rPr>
              <a:t>...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64003" y="6080961"/>
            <a:ext cx="6066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i="1" dirty="0" smtClean="0">
                <a:latin typeface="맑은 고딕" pitchFamily="50" charset="-127"/>
                <a:ea typeface="맑은 고딕" pitchFamily="50" charset="-127"/>
              </a:rPr>
              <a:t>참조</a:t>
            </a:r>
            <a:r>
              <a:rPr lang="en-US" altLang="ko-KR" sz="1200" i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200" i="1" dirty="0" smtClean="0">
                <a:latin typeface="맑은 고딕" pitchFamily="50" charset="-127"/>
                <a:ea typeface="맑은 고딕" pitchFamily="50" charset="-127"/>
                <a:hlinkClick r:id="rId3"/>
              </a:rPr>
              <a:t>http://continuum.apache.org/docs/1.1/user_guides/managing_project/addProject.html</a:t>
            </a:r>
            <a:r>
              <a:rPr lang="en-US" altLang="ko-KR" sz="1200" i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200" i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Continuum </a:t>
            </a:r>
            <a:r>
              <a:rPr lang="ko-KR" altLang="en-US" dirty="0" smtClean="0"/>
              <a:t>활용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(3/7)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그룹에 프로젝트 추가 예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3532" y="1571614"/>
            <a:ext cx="7156938" cy="5000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Continuum </a:t>
            </a:r>
            <a:r>
              <a:rPr lang="ko-KR" altLang="en-US" dirty="0" smtClean="0"/>
              <a:t>활용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(4/7)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수동 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빌드는 </a:t>
            </a:r>
            <a:r>
              <a:rPr lang="en-US" altLang="ko-KR" dirty="0" smtClean="0"/>
              <a:t>Build </a:t>
            </a:r>
            <a:r>
              <a:rPr lang="ko-KR" altLang="en-US" dirty="0" smtClean="0"/>
              <a:t>정책</a:t>
            </a:r>
            <a:r>
              <a:rPr lang="en-US" altLang="ko-KR" dirty="0" smtClean="0"/>
              <a:t>(Build Definition)</a:t>
            </a:r>
            <a:r>
              <a:rPr lang="ko-KR" altLang="en-US" dirty="0" smtClean="0"/>
              <a:t>에 따라 자동 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그러나 필요에 딸 수동 빌드도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 그룹 정보에서 프로젝트의        버튼을 클릭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또는 빌드할 프로젝트를 선택하고 </a:t>
            </a:r>
            <a:r>
              <a:rPr lang="en-US" altLang="ko-KR" dirty="0" smtClean="0"/>
              <a:t>“Build Project(s)” </a:t>
            </a:r>
            <a:r>
              <a:rPr lang="ko-KR" altLang="en-US" dirty="0" smtClean="0"/>
              <a:t>버튼을 클릭</a:t>
            </a:r>
            <a:endParaRPr lang="en-US" altLang="ko-KR" dirty="0" smtClean="0"/>
          </a:p>
          <a:p>
            <a:r>
              <a:rPr lang="ko-KR" altLang="en-US" dirty="0" smtClean="0"/>
              <a:t>빌드 상황 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빌드 중인 프로젝트는     로 아이콘이 변경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아이콘 클릭 </a:t>
            </a:r>
            <a:endParaRPr lang="ko-KR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28925" y="2214556"/>
            <a:ext cx="263771" cy="340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3002" y="3419474"/>
            <a:ext cx="202223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3532" y="3714754"/>
            <a:ext cx="7156938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Continuum </a:t>
            </a:r>
            <a:r>
              <a:rPr lang="ko-KR" altLang="en-US" dirty="0" smtClean="0"/>
              <a:t>활용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(5/7)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Build Definition</a:t>
            </a:r>
          </a:p>
          <a:p>
            <a:pPr lvl="1"/>
            <a:r>
              <a:rPr lang="ko-KR" altLang="en-US" dirty="0" smtClean="0"/>
              <a:t>각 프로젝트나 프로젝트 그룹은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빌드하기 위한 </a:t>
            </a:r>
            <a:r>
              <a:rPr lang="en-US" altLang="ko-KR" dirty="0" smtClean="0"/>
              <a:t>Build Definition</a:t>
            </a:r>
            <a:r>
              <a:rPr lang="ko-KR" altLang="en-US" dirty="0" smtClean="0"/>
              <a:t>을 가져야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프로젝트에 따라 서로 다른 빌드 정책을 정의할 수 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디폴트 </a:t>
            </a:r>
            <a:r>
              <a:rPr lang="en-US" altLang="ko-KR" dirty="0" smtClean="0"/>
              <a:t>build definition</a:t>
            </a:r>
            <a:r>
              <a:rPr lang="ko-KR" altLang="en-US" dirty="0" smtClean="0"/>
              <a:t>을 제공한다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프로젝트 수준이나 프로젝트 그룹 수준에서 </a:t>
            </a:r>
            <a:r>
              <a:rPr lang="en-US" altLang="ko-KR" dirty="0" smtClean="0"/>
              <a:t>build definition</a:t>
            </a:r>
            <a:r>
              <a:rPr lang="ko-KR" altLang="en-US" dirty="0" smtClean="0"/>
              <a:t>을 적용할 수 있다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Build Definition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프로젝트나 프로젝트 그룹에서 </a:t>
            </a:r>
            <a:r>
              <a:rPr lang="en-US" altLang="ko-KR" dirty="0" smtClean="0"/>
              <a:t>Build Definition </a:t>
            </a:r>
            <a:r>
              <a:rPr lang="ko-KR" altLang="en-US" dirty="0" smtClean="0"/>
              <a:t>메뉴를 이용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POM filename: </a:t>
            </a:r>
            <a:r>
              <a:rPr lang="ko-KR" altLang="en-US" dirty="0" smtClean="0"/>
              <a:t>빌드할 </a:t>
            </a:r>
            <a:r>
              <a:rPr lang="en-US" altLang="ko-KR" dirty="0" smtClean="0"/>
              <a:t>POM </a:t>
            </a:r>
            <a:r>
              <a:rPr lang="ko-KR" altLang="en-US" dirty="0" smtClean="0"/>
              <a:t>파일 이름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Goals: </a:t>
            </a:r>
            <a:r>
              <a:rPr lang="ko-KR" altLang="en-US" dirty="0" smtClean="0"/>
              <a:t>빌드 시 수행할 </a:t>
            </a:r>
            <a:r>
              <a:rPr lang="en-US" altLang="ko-KR" dirty="0" smtClean="0"/>
              <a:t>goal </a:t>
            </a:r>
            <a:r>
              <a:rPr lang="ko-KR" altLang="en-US" dirty="0" smtClean="0"/>
              <a:t>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Arguments: </a:t>
            </a:r>
            <a:r>
              <a:rPr lang="ko-KR" altLang="en-US" dirty="0" smtClean="0"/>
              <a:t>빌드 시 사용할 아규먼트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Build Fresh: </a:t>
            </a:r>
            <a:r>
              <a:rPr lang="ko-KR" altLang="en-US" dirty="0" smtClean="0"/>
              <a:t>빌드 때 마다 </a:t>
            </a:r>
            <a:r>
              <a:rPr lang="en-US" altLang="ko-KR" dirty="0" smtClean="0"/>
              <a:t>SCM update</a:t>
            </a:r>
            <a:r>
              <a:rPr lang="ko-KR" altLang="en-US" dirty="0" smtClean="0"/>
              <a:t>하지 않고 </a:t>
            </a:r>
            <a:r>
              <a:rPr lang="en-US" altLang="ko-KR" dirty="0" smtClean="0"/>
              <a:t>clean </a:t>
            </a:r>
            <a:r>
              <a:rPr lang="ko-KR" altLang="en-US" dirty="0" smtClean="0"/>
              <a:t>체크아웃 할 지 여부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Aways Build: </a:t>
            </a:r>
            <a:r>
              <a:rPr lang="ko-KR" altLang="en-US" dirty="0" smtClean="0"/>
              <a:t>항상 빌드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Schedule: </a:t>
            </a:r>
            <a:r>
              <a:rPr lang="ko-KR" altLang="en-US" dirty="0" smtClean="0"/>
              <a:t>빌드에 사용할 스케줄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개요 </a:t>
            </a:r>
            <a:r>
              <a:rPr lang="en-US" altLang="ko-KR" smtClean="0"/>
              <a:t>- XP</a:t>
            </a:r>
            <a:endParaRPr lang="ko-KR" altLang="en-US"/>
          </a:p>
        </p:txBody>
      </p:sp>
      <p:sp>
        <p:nvSpPr>
          <p:cNvPr id="547843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XP</a:t>
            </a:r>
            <a:r>
              <a:rPr lang="ko-KR" altLang="en-US"/>
              <a:t>란 무엇인가</a:t>
            </a:r>
            <a:r>
              <a:rPr lang="en-US" altLang="ko-KR"/>
              <a:t>?</a:t>
            </a:r>
          </a:p>
          <a:p>
            <a:r>
              <a:rPr lang="ko-KR" altLang="en-US"/>
              <a:t>언제 </a:t>
            </a:r>
            <a:r>
              <a:rPr lang="en-US" altLang="ko-KR"/>
              <a:t>XP</a:t>
            </a:r>
            <a:r>
              <a:rPr lang="ko-KR" altLang="en-US"/>
              <a:t>를 사용하는가</a:t>
            </a:r>
            <a:r>
              <a:rPr lang="en-US" altLang="ko-KR"/>
              <a:t>?</a:t>
            </a:r>
          </a:p>
          <a:p>
            <a:r>
              <a:rPr lang="en-US" altLang="ko-KR"/>
              <a:t>(</a:t>
            </a:r>
            <a:r>
              <a:rPr lang="ko-KR" altLang="en-US"/>
              <a:t>경량</a:t>
            </a:r>
            <a:r>
              <a:rPr lang="en-US" altLang="ko-KR"/>
              <a:t>) </a:t>
            </a:r>
            <a:r>
              <a:rPr lang="ko-KR" altLang="en-US"/>
              <a:t>방법론의 종류는</a:t>
            </a:r>
            <a:r>
              <a:rPr lang="en-US" altLang="ko-KR"/>
              <a:t>?</a:t>
            </a:r>
          </a:p>
          <a:p>
            <a:r>
              <a:rPr lang="en-US" altLang="ko-KR"/>
              <a:t>XP </a:t>
            </a:r>
            <a:r>
              <a:rPr lang="ko-KR" altLang="en-US"/>
              <a:t>맵</a:t>
            </a:r>
            <a:r>
              <a:rPr lang="en-US" altLang="ko-KR"/>
              <a:t>(=</a:t>
            </a:r>
            <a:r>
              <a:rPr lang="ko-KR" altLang="en-US"/>
              <a:t>프로세스</a:t>
            </a:r>
            <a:r>
              <a:rPr lang="en-US" altLang="ko-KR"/>
              <a:t>)</a:t>
            </a:r>
          </a:p>
        </p:txBody>
      </p:sp>
      <p:pic>
        <p:nvPicPr>
          <p:cNvPr id="547847" name="Picture 7" descr="http://www.extremeprogramming.org/map/images/project.gif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1" y="3886200"/>
            <a:ext cx="4289425" cy="1854200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</p:spPr>
      </p:pic>
      <p:sp>
        <p:nvSpPr>
          <p:cNvPr id="547849" name="Text Box 9"/>
          <p:cNvSpPr txBox="1">
            <a:spLocks noChangeArrowheads="1"/>
          </p:cNvSpPr>
          <p:nvPr/>
        </p:nvSpPr>
        <p:spPr bwMode="auto">
          <a:xfrm>
            <a:off x="6172200" y="5729288"/>
            <a:ext cx="25146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800" b="0"/>
              <a:t>[ http://www.extremeprogramming.org ]</a:t>
            </a:r>
          </a:p>
        </p:txBody>
      </p:sp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반복주기 패턴 </a:t>
            </a:r>
            <a:r>
              <a:rPr lang="en-US" altLang="ko-KR"/>
              <a:t>(1/4)</a:t>
            </a:r>
          </a:p>
        </p:txBody>
      </p:sp>
      <p:sp>
        <p:nvSpPr>
          <p:cNvPr id="976899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증가형 라이프사이클</a:t>
            </a:r>
          </a:p>
          <a:p>
            <a:pPr lvl="1"/>
            <a:r>
              <a:rPr lang="ko-KR" altLang="en-US"/>
              <a:t>특징</a:t>
            </a:r>
          </a:p>
          <a:p>
            <a:pPr lvl="2"/>
            <a:r>
              <a:rPr lang="ko-KR" altLang="en-US"/>
              <a:t>짧은 도입 반복주기</a:t>
            </a:r>
          </a:p>
          <a:p>
            <a:pPr lvl="2"/>
            <a:r>
              <a:rPr lang="ko-KR" altLang="en-US"/>
              <a:t>단일 발단 반복주기</a:t>
            </a:r>
          </a:p>
          <a:p>
            <a:pPr lvl="2"/>
            <a:r>
              <a:rPr lang="ko-KR" altLang="en-US"/>
              <a:t>여러 구축 반복주기</a:t>
            </a:r>
          </a:p>
          <a:p>
            <a:pPr lvl="2"/>
            <a:r>
              <a:rPr lang="ko-KR" altLang="en-US"/>
              <a:t>여러 전이 반복주기</a:t>
            </a:r>
          </a:p>
          <a:p>
            <a:pPr lvl="1"/>
            <a:r>
              <a:rPr lang="ko-KR" altLang="en-US"/>
              <a:t>적용</a:t>
            </a:r>
          </a:p>
          <a:p>
            <a:pPr lvl="2"/>
            <a:r>
              <a:rPr lang="ko-KR" altLang="en-US"/>
              <a:t>익숙한 도메인</a:t>
            </a:r>
          </a:p>
          <a:p>
            <a:pPr lvl="2"/>
            <a:r>
              <a:rPr lang="ko-KR" altLang="en-US"/>
              <a:t>정확한 위험요소 파악</a:t>
            </a:r>
          </a:p>
          <a:p>
            <a:pPr lvl="2"/>
            <a:r>
              <a:rPr lang="ko-KR" altLang="en-US"/>
              <a:t>경험이 풍부한 수행팀</a:t>
            </a:r>
          </a:p>
        </p:txBody>
      </p:sp>
      <p:sp>
        <p:nvSpPr>
          <p:cNvPr id="976925" name="Rectangle 29"/>
          <p:cNvSpPr>
            <a:spLocks noChangeArrowheads="1"/>
          </p:cNvSpPr>
          <p:nvPr/>
        </p:nvSpPr>
        <p:spPr bwMode="auto">
          <a:xfrm>
            <a:off x="1522686" y="4381000"/>
            <a:ext cx="6479628" cy="1717508"/>
          </a:xfrm>
          <a:prstGeom prst="rect">
            <a:avLst/>
          </a:prstGeom>
          <a:noFill/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6901" name="Text Box 5"/>
          <p:cNvSpPr txBox="1">
            <a:spLocks noChangeArrowheads="1"/>
          </p:cNvSpPr>
          <p:nvPr/>
        </p:nvSpPr>
        <p:spPr bwMode="auto">
          <a:xfrm>
            <a:off x="8157343" y="380500"/>
            <a:ext cx="985345" cy="439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9752" tIns="49876" rIns="99752" bIns="49876">
            <a:spAutoFit/>
          </a:bodyPr>
          <a:lstStyle/>
          <a:p>
            <a:pPr algn="r" defTabSz="996950">
              <a:spcBef>
                <a:spcPct val="50000"/>
              </a:spcBef>
              <a:buClr>
                <a:srgbClr val="25505F"/>
              </a:buClr>
              <a:buFont typeface="Wingdings" pitchFamily="2" charset="2"/>
              <a:buNone/>
            </a:pPr>
            <a:r>
              <a:rPr lang="ko-KR" altLang="en-US" sz="1100" dirty="0">
                <a:solidFill>
                  <a:schemeClr val="bg1"/>
                </a:solidFill>
                <a:latin typeface="Arial" pitchFamily="34" charset="0"/>
                <a:ea typeface="굴림" pitchFamily="50" charset="-127"/>
              </a:rPr>
              <a:t>개발 </a:t>
            </a:r>
            <a:r>
              <a:rPr lang="ko-KR" altLang="en-US" sz="1100" dirty="0">
                <a:latin typeface="Arial" pitchFamily="34" charset="0"/>
                <a:ea typeface="굴림" pitchFamily="50" charset="-127"/>
              </a:rPr>
              <a:t>프로세스</a:t>
            </a:r>
          </a:p>
        </p:txBody>
      </p:sp>
      <p:sp>
        <p:nvSpPr>
          <p:cNvPr id="976902" name="Line 6"/>
          <p:cNvSpPr>
            <a:spLocks noChangeShapeType="1"/>
          </p:cNvSpPr>
          <p:nvPr/>
        </p:nvSpPr>
        <p:spPr bwMode="auto">
          <a:xfrm>
            <a:off x="1676401" y="5363076"/>
            <a:ext cx="6177455" cy="0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6903" name="Rectangle 7"/>
          <p:cNvSpPr>
            <a:spLocks noChangeArrowheads="1"/>
          </p:cNvSpPr>
          <p:nvPr/>
        </p:nvSpPr>
        <p:spPr bwMode="auto">
          <a:xfrm>
            <a:off x="1740776" y="5048753"/>
            <a:ext cx="671348" cy="239127"/>
          </a:xfrm>
          <a:prstGeom prst="rect">
            <a:avLst/>
          </a:prstGeom>
          <a:solidFill>
            <a:srgbClr val="DDDDDD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Iter #</a:t>
            </a:r>
          </a:p>
        </p:txBody>
      </p:sp>
      <p:sp>
        <p:nvSpPr>
          <p:cNvPr id="976904" name="Line 8"/>
          <p:cNvSpPr>
            <a:spLocks noChangeShapeType="1"/>
          </p:cNvSpPr>
          <p:nvPr/>
        </p:nvSpPr>
        <p:spPr bwMode="auto">
          <a:xfrm flipV="1">
            <a:off x="2451538" y="4851734"/>
            <a:ext cx="0" cy="801604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6906" name="Rectangle 10"/>
          <p:cNvSpPr>
            <a:spLocks noChangeArrowheads="1"/>
          </p:cNvSpPr>
          <p:nvPr/>
        </p:nvSpPr>
        <p:spPr bwMode="auto">
          <a:xfrm>
            <a:off x="2490953" y="5048753"/>
            <a:ext cx="671349" cy="239127"/>
          </a:xfrm>
          <a:prstGeom prst="rect">
            <a:avLst/>
          </a:prstGeom>
          <a:solidFill>
            <a:srgbClr val="DDDDDD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Iter #</a:t>
            </a:r>
          </a:p>
        </p:txBody>
      </p:sp>
      <p:sp>
        <p:nvSpPr>
          <p:cNvPr id="976907" name="Rectangle 11"/>
          <p:cNvSpPr>
            <a:spLocks noChangeArrowheads="1"/>
          </p:cNvSpPr>
          <p:nvPr/>
        </p:nvSpPr>
        <p:spPr bwMode="auto">
          <a:xfrm>
            <a:off x="3242442" y="5048753"/>
            <a:ext cx="671349" cy="239127"/>
          </a:xfrm>
          <a:prstGeom prst="rect">
            <a:avLst/>
          </a:prstGeom>
          <a:solidFill>
            <a:srgbClr val="DDDDDD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Iter #</a:t>
            </a:r>
          </a:p>
        </p:txBody>
      </p:sp>
      <p:sp>
        <p:nvSpPr>
          <p:cNvPr id="976908" name="Rectangle 12"/>
          <p:cNvSpPr>
            <a:spLocks noChangeArrowheads="1"/>
          </p:cNvSpPr>
          <p:nvPr/>
        </p:nvSpPr>
        <p:spPr bwMode="auto">
          <a:xfrm>
            <a:off x="3993932" y="5048753"/>
            <a:ext cx="671349" cy="239127"/>
          </a:xfrm>
          <a:prstGeom prst="rect">
            <a:avLst/>
          </a:prstGeom>
          <a:solidFill>
            <a:srgbClr val="DDDDDD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Iter #</a:t>
            </a:r>
          </a:p>
        </p:txBody>
      </p:sp>
      <p:sp>
        <p:nvSpPr>
          <p:cNvPr id="976909" name="Rectangle 13"/>
          <p:cNvSpPr>
            <a:spLocks noChangeArrowheads="1"/>
          </p:cNvSpPr>
          <p:nvPr/>
        </p:nvSpPr>
        <p:spPr bwMode="auto">
          <a:xfrm>
            <a:off x="4744107" y="5048753"/>
            <a:ext cx="671348" cy="239127"/>
          </a:xfrm>
          <a:prstGeom prst="rect">
            <a:avLst/>
          </a:prstGeom>
          <a:solidFill>
            <a:srgbClr val="DDDDDD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Iter #</a:t>
            </a:r>
          </a:p>
        </p:txBody>
      </p:sp>
      <p:sp>
        <p:nvSpPr>
          <p:cNvPr id="976910" name="Rectangle 14"/>
          <p:cNvSpPr>
            <a:spLocks noChangeArrowheads="1"/>
          </p:cNvSpPr>
          <p:nvPr/>
        </p:nvSpPr>
        <p:spPr bwMode="auto">
          <a:xfrm>
            <a:off x="5495597" y="5048753"/>
            <a:ext cx="671348" cy="239127"/>
          </a:xfrm>
          <a:prstGeom prst="rect">
            <a:avLst/>
          </a:prstGeom>
          <a:solidFill>
            <a:srgbClr val="DDDDDD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Iter #</a:t>
            </a:r>
          </a:p>
        </p:txBody>
      </p:sp>
      <p:sp>
        <p:nvSpPr>
          <p:cNvPr id="976911" name="Rectangle 15"/>
          <p:cNvSpPr>
            <a:spLocks noChangeArrowheads="1"/>
          </p:cNvSpPr>
          <p:nvPr/>
        </p:nvSpPr>
        <p:spPr bwMode="auto">
          <a:xfrm>
            <a:off x="6247087" y="5048753"/>
            <a:ext cx="671348" cy="239127"/>
          </a:xfrm>
          <a:prstGeom prst="rect">
            <a:avLst/>
          </a:prstGeom>
          <a:solidFill>
            <a:srgbClr val="DDDDDD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Iter #</a:t>
            </a:r>
          </a:p>
        </p:txBody>
      </p:sp>
      <p:sp>
        <p:nvSpPr>
          <p:cNvPr id="976912" name="Line 16"/>
          <p:cNvSpPr>
            <a:spLocks noChangeShapeType="1"/>
          </p:cNvSpPr>
          <p:nvPr/>
        </p:nvSpPr>
        <p:spPr bwMode="auto">
          <a:xfrm flipV="1">
            <a:off x="3200400" y="4835193"/>
            <a:ext cx="0" cy="801603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6913" name="Line 17"/>
          <p:cNvSpPr>
            <a:spLocks noChangeShapeType="1"/>
          </p:cNvSpPr>
          <p:nvPr/>
        </p:nvSpPr>
        <p:spPr bwMode="auto">
          <a:xfrm flipV="1">
            <a:off x="5449614" y="4851734"/>
            <a:ext cx="0" cy="801604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6914" name="Line 18"/>
          <p:cNvSpPr>
            <a:spLocks noChangeShapeType="1"/>
          </p:cNvSpPr>
          <p:nvPr/>
        </p:nvSpPr>
        <p:spPr bwMode="auto">
          <a:xfrm flipV="1">
            <a:off x="6957848" y="4835193"/>
            <a:ext cx="0" cy="801603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6915" name="Rectangle 19"/>
          <p:cNvSpPr>
            <a:spLocks noChangeArrowheads="1"/>
          </p:cNvSpPr>
          <p:nvPr/>
        </p:nvSpPr>
        <p:spPr bwMode="auto">
          <a:xfrm>
            <a:off x="1703991" y="4562977"/>
            <a:ext cx="748862" cy="278231"/>
          </a:xfrm>
          <a:prstGeom prst="rect">
            <a:avLst/>
          </a:prstGeom>
          <a:solidFill>
            <a:srgbClr val="FFFF99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도입</a:t>
            </a:r>
          </a:p>
        </p:txBody>
      </p:sp>
      <p:sp>
        <p:nvSpPr>
          <p:cNvPr id="976917" name="Rectangle 21"/>
          <p:cNvSpPr>
            <a:spLocks noChangeArrowheads="1"/>
          </p:cNvSpPr>
          <p:nvPr/>
        </p:nvSpPr>
        <p:spPr bwMode="auto">
          <a:xfrm>
            <a:off x="2447598" y="4562977"/>
            <a:ext cx="748862" cy="278231"/>
          </a:xfrm>
          <a:prstGeom prst="rect">
            <a:avLst/>
          </a:prstGeom>
          <a:solidFill>
            <a:srgbClr val="FFFF99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발단</a:t>
            </a:r>
          </a:p>
        </p:txBody>
      </p:sp>
      <p:sp>
        <p:nvSpPr>
          <p:cNvPr id="976918" name="Rectangle 22"/>
          <p:cNvSpPr>
            <a:spLocks noChangeArrowheads="1"/>
          </p:cNvSpPr>
          <p:nvPr/>
        </p:nvSpPr>
        <p:spPr bwMode="auto">
          <a:xfrm>
            <a:off x="3200401" y="4562977"/>
            <a:ext cx="2262352" cy="278231"/>
          </a:xfrm>
          <a:prstGeom prst="rect">
            <a:avLst/>
          </a:prstGeom>
          <a:solidFill>
            <a:srgbClr val="FFFF99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구축</a:t>
            </a:r>
          </a:p>
        </p:txBody>
      </p:sp>
      <p:sp>
        <p:nvSpPr>
          <p:cNvPr id="976919" name="Rectangle 23"/>
          <p:cNvSpPr>
            <a:spLocks noChangeArrowheads="1"/>
          </p:cNvSpPr>
          <p:nvPr/>
        </p:nvSpPr>
        <p:spPr bwMode="auto">
          <a:xfrm>
            <a:off x="5457497" y="4562977"/>
            <a:ext cx="1497724" cy="278231"/>
          </a:xfrm>
          <a:prstGeom prst="rect">
            <a:avLst/>
          </a:prstGeom>
          <a:solidFill>
            <a:srgbClr val="FFFF99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전이</a:t>
            </a:r>
          </a:p>
        </p:txBody>
      </p:sp>
      <p:sp>
        <p:nvSpPr>
          <p:cNvPr id="976920" name="Text Box 24"/>
          <p:cNvSpPr txBox="1">
            <a:spLocks noChangeArrowheads="1"/>
          </p:cNvSpPr>
          <p:nvPr/>
        </p:nvSpPr>
        <p:spPr bwMode="auto">
          <a:xfrm>
            <a:off x="5138245" y="5653339"/>
            <a:ext cx="635876" cy="47419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marL="360363" indent="-360363"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릴리즈</a:t>
            </a:r>
          </a:p>
        </p:txBody>
      </p:sp>
      <p:sp>
        <p:nvSpPr>
          <p:cNvPr id="976921" name="Text Box 25"/>
          <p:cNvSpPr txBox="1">
            <a:spLocks noChangeArrowheads="1"/>
          </p:cNvSpPr>
          <p:nvPr/>
        </p:nvSpPr>
        <p:spPr bwMode="auto">
          <a:xfrm>
            <a:off x="6621517" y="5653339"/>
            <a:ext cx="635876" cy="289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marL="360363" indent="-360363"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인도</a:t>
            </a:r>
          </a:p>
        </p:txBody>
      </p:sp>
      <p:sp>
        <p:nvSpPr>
          <p:cNvPr id="976922" name="Text Box 26"/>
          <p:cNvSpPr txBox="1">
            <a:spLocks noChangeArrowheads="1"/>
          </p:cNvSpPr>
          <p:nvPr/>
        </p:nvSpPr>
        <p:spPr bwMode="auto">
          <a:xfrm>
            <a:off x="7043245" y="4961524"/>
            <a:ext cx="923596" cy="38801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/>
          <a:lstStyle/>
          <a:p>
            <a:pPr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발전</a:t>
            </a:r>
            <a:r>
              <a:rPr lang="en-US" altLang="ko-KR" sz="1000">
                <a:latin typeface="맑은 고딕" pitchFamily="50" charset="-127"/>
                <a:ea typeface="맑은 고딕" pitchFamily="50" charset="-127"/>
              </a:rPr>
              <a:t>(evolution)</a:t>
            </a:r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영역</a:t>
            </a:r>
          </a:p>
        </p:txBody>
      </p:sp>
      <p:sp>
        <p:nvSpPr>
          <p:cNvPr id="976923" name="Text Box 27"/>
          <p:cNvSpPr txBox="1">
            <a:spLocks noChangeArrowheads="1"/>
          </p:cNvSpPr>
          <p:nvPr/>
        </p:nvSpPr>
        <p:spPr bwMode="auto">
          <a:xfrm>
            <a:off x="2802322" y="5653339"/>
            <a:ext cx="827690" cy="6588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아키텍처 프로토타입</a:t>
            </a:r>
          </a:p>
        </p:txBody>
      </p:sp>
      <p:sp>
        <p:nvSpPr>
          <p:cNvPr id="976924" name="Text Box 28"/>
          <p:cNvSpPr txBox="1">
            <a:spLocks noChangeArrowheads="1"/>
          </p:cNvSpPr>
          <p:nvPr/>
        </p:nvSpPr>
        <p:spPr bwMode="auto">
          <a:xfrm>
            <a:off x="2024557" y="5653339"/>
            <a:ext cx="827690" cy="289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POC</a:t>
            </a:r>
          </a:p>
        </p:txBody>
      </p:sp>
      <p:sp>
        <p:nvSpPr>
          <p:cNvPr id="976926" name="Line 30"/>
          <p:cNvSpPr>
            <a:spLocks noChangeShapeType="1"/>
          </p:cNvSpPr>
          <p:nvPr/>
        </p:nvSpPr>
        <p:spPr bwMode="auto">
          <a:xfrm flipV="1">
            <a:off x="6210300" y="4847223"/>
            <a:ext cx="0" cy="512846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Continuum </a:t>
            </a:r>
            <a:r>
              <a:rPr lang="ko-KR" altLang="en-US" dirty="0" smtClean="0"/>
              <a:t>활용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(6/7)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스케줄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스케줄 관리를 통해 빌드 스케줄을 지정할 수 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메인 메뉴의 </a:t>
            </a:r>
            <a:r>
              <a:rPr lang="en-US" altLang="ko-KR" dirty="0" smtClean="0"/>
              <a:t>“Schedules”</a:t>
            </a:r>
            <a:r>
              <a:rPr lang="ko-KR" altLang="en-US" dirty="0" smtClean="0"/>
              <a:t>를 선택하여 스케줄을 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편집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Cron Express: </a:t>
            </a:r>
            <a:r>
              <a:rPr lang="ko-KR" altLang="en-US" dirty="0" smtClean="0"/>
              <a:t>스케줄은 </a:t>
            </a:r>
            <a:r>
              <a:rPr lang="en-US" altLang="ko-KR" dirty="0" smtClean="0"/>
              <a:t>Unix Cron </a:t>
            </a:r>
            <a:r>
              <a:rPr lang="ko-KR" altLang="en-US" dirty="0" smtClean="0"/>
              <a:t>스타일로 지정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예</a:t>
            </a:r>
            <a:r>
              <a:rPr lang="en-US" altLang="ko-KR" dirty="0" smtClean="0"/>
              <a:t>) 0 0 0/2 * * ?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매 </a:t>
            </a:r>
            <a:r>
              <a:rPr lang="en-US" altLang="ko-KR" dirty="0" smtClean="0">
                <a:sym typeface="Wingdings" pitchFamily="2" charset="2"/>
              </a:rPr>
              <a:t>2</a:t>
            </a:r>
            <a:r>
              <a:rPr lang="ko-KR" altLang="en-US" dirty="0" smtClean="0">
                <a:sym typeface="Wingdings" pitchFamily="2" charset="2"/>
              </a:rPr>
              <a:t>시간마다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en-US" altLang="ko-KR" dirty="0" smtClean="0">
                <a:sym typeface="Wingdings" pitchFamily="2" charset="2"/>
              </a:rPr>
              <a:t>Max Job Time: </a:t>
            </a:r>
            <a:r>
              <a:rPr lang="ko-KR" altLang="en-US" dirty="0" smtClean="0">
                <a:sym typeface="Wingdings" pitchFamily="2" charset="2"/>
              </a:rPr>
              <a:t>작업 최대 시간을 초단위로 입력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en-US" altLang="ko-KR" dirty="0" smtClean="0">
                <a:sym typeface="Wingdings" pitchFamily="2" charset="2"/>
              </a:rPr>
              <a:t>Enabled: </a:t>
            </a:r>
            <a:r>
              <a:rPr lang="ko-KR" altLang="en-US" dirty="0" smtClean="0">
                <a:sym typeface="Wingdings" pitchFamily="2" charset="2"/>
              </a:rPr>
              <a:t>스케줄 사용 여부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체크가 되어야만 작동한다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Build Definition</a:t>
            </a:r>
            <a:r>
              <a:rPr lang="ko-KR" altLang="en-US" dirty="0" smtClean="0">
                <a:sym typeface="Wingdings" pitchFamily="2" charset="2"/>
              </a:rPr>
              <a:t>에 스케줄 설정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en-US" altLang="ko-KR" dirty="0" smtClean="0">
                <a:sym typeface="Wingdings" pitchFamily="2" charset="2"/>
              </a:rPr>
              <a:t>Build Definition</a:t>
            </a:r>
            <a:r>
              <a:rPr lang="ko-KR" altLang="en-US" dirty="0" smtClean="0">
                <a:sym typeface="Wingdings" pitchFamily="2" charset="2"/>
              </a:rPr>
              <a:t>의 편집 메뉴에서 새로 등록된 스케줄을 선택할 수 있다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8316" y="3929066"/>
            <a:ext cx="6207369" cy="2395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Continuum </a:t>
            </a:r>
            <a:r>
              <a:rPr lang="ko-KR" altLang="en-US" dirty="0" smtClean="0"/>
              <a:t>활용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sz="24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(7/7)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통지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자동 빌드의 상황을 담당자에게 통지하는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 그룹이나 프로젝트의 </a:t>
            </a:r>
            <a:r>
              <a:rPr lang="en-US" altLang="ko-KR" dirty="0" smtClean="0"/>
              <a:t>Notifires </a:t>
            </a:r>
            <a:r>
              <a:rPr lang="ko-KR" altLang="en-US" dirty="0" smtClean="0"/>
              <a:t>메뉴에서 </a:t>
            </a:r>
            <a:r>
              <a:rPr lang="en-US" altLang="ko-KR" dirty="0" smtClean="0"/>
              <a:t>“Add”</a:t>
            </a:r>
            <a:r>
              <a:rPr lang="ko-KR" altLang="en-US" dirty="0" smtClean="0"/>
              <a:t> 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통지방법 선택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Type: Mail, IRC, Jabber, MSN, Wagon</a:t>
            </a:r>
          </a:p>
          <a:p>
            <a:pPr lvl="1"/>
            <a:r>
              <a:rPr lang="en-US" altLang="ko-KR" dirty="0" smtClean="0"/>
              <a:t>Mail </a:t>
            </a:r>
            <a:r>
              <a:rPr lang="ko-KR" altLang="en-US" dirty="0" smtClean="0"/>
              <a:t>설정 예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Mail Recipient Address: </a:t>
            </a:r>
            <a:r>
              <a:rPr lang="ko-KR" altLang="en-US" dirty="0" smtClean="0"/>
              <a:t>통지 받을 메일 주소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통지 상황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자동 빌드 상황에 따라 어느 경우 통지할 지 결정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2278" y="4214820"/>
            <a:ext cx="6119446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Agile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6.1 Feature Card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6.2 backlog </a:t>
            </a:r>
            <a:r>
              <a:rPr lang="ko-KR" altLang="en-US" dirty="0" smtClean="0"/>
              <a:t>우선순위 매기기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6.3 </a:t>
            </a:r>
            <a:r>
              <a:rPr lang="ko-KR" altLang="en-US" dirty="0" smtClean="0"/>
              <a:t>적절한 예측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6.4 </a:t>
            </a:r>
            <a:r>
              <a:rPr lang="ko-KR" altLang="en-US" dirty="0" err="1" smtClean="0"/>
              <a:t>릴리즈</a:t>
            </a:r>
            <a:r>
              <a:rPr lang="ko-KR" altLang="en-US" dirty="0" smtClean="0"/>
              <a:t> 계획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6.5 </a:t>
            </a:r>
            <a:r>
              <a:rPr lang="ko-KR" altLang="en-US" dirty="0" smtClean="0"/>
              <a:t>반복주기 계획</a:t>
            </a:r>
            <a:endParaRPr lang="en-US" altLang="ko-KR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6766034" y="3497264"/>
            <a:ext cx="2096814" cy="3171825"/>
            <a:chOff x="8175625" y="3497263"/>
            <a:chExt cx="2533650" cy="3171825"/>
          </a:xfrm>
        </p:grpSpPr>
        <p:pic>
          <p:nvPicPr>
            <p:cNvPr id="6" name="그림 5" descr="제목 없음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5625" y="3497263"/>
              <a:ext cx="2533650" cy="3171825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 bwMode="auto">
            <a:xfrm>
              <a:off x="8310582" y="5286388"/>
              <a:ext cx="2214578" cy="500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9855" tIns="49928" rIns="99855" bIns="49928" numCol="1" rtlCol="0" anchor="ctr" anchorCtr="0" compatLnSpc="1">
              <a:prstTxWarp prst="textNoShape">
                <a:avLst/>
              </a:prstTxWarp>
            </a:bodyPr>
            <a:lstStyle/>
            <a:p>
              <a:pPr marR="0" algn="ctr" defTabSz="1038225" rtl="0" eaLnBrk="1" fontAlgn="base" latinLnBrk="1" hangingPunct="1">
                <a:spcBef>
                  <a:spcPts val="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lang="en-US" altLang="ko-KR" sz="1400" b="1" smtClean="0">
                  <a:latin typeface="맑은 고딕" pitchFamily="50" charset="-127"/>
                  <a:ea typeface="맑은 고딕" pitchFamily="50" charset="-127"/>
                </a:rPr>
                <a:t>Instruction Refer-Book !!</a:t>
              </a:r>
              <a:endParaRPr lang="ko-KR" altLang="en-US" sz="1400" b="1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6.1 Feature Card </a:t>
            </a:r>
            <a:r>
              <a:rPr lang="ko-KR" altLang="en-US" dirty="0" smtClean="0"/>
              <a:t>작성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Feature Card</a:t>
            </a:r>
            <a:r>
              <a:rPr lang="ko-KR" altLang="en-US" dirty="0" smtClean="0"/>
              <a:t>의 구조</a:t>
            </a:r>
            <a:endParaRPr lang="en-US" altLang="ko-KR" dirty="0" smtClean="0"/>
          </a:p>
          <a:p>
            <a:r>
              <a:rPr lang="en-US" altLang="ko-KR" dirty="0" smtClean="0"/>
              <a:t>Feature Card</a:t>
            </a:r>
            <a:r>
              <a:rPr lang="ko-KR" altLang="en-US" dirty="0" smtClean="0"/>
              <a:t>의 구성요소</a:t>
            </a:r>
            <a:endParaRPr lang="en-US" altLang="ko-KR" dirty="0" smtClean="0"/>
          </a:p>
          <a:p>
            <a:r>
              <a:rPr lang="en-US" altLang="ko-KR" dirty="0" smtClean="0"/>
              <a:t>Feature Card</a:t>
            </a:r>
            <a:r>
              <a:rPr lang="ko-KR" altLang="en-US" dirty="0" smtClean="0"/>
              <a:t>의 용도</a:t>
            </a:r>
            <a:endParaRPr lang="en-US" altLang="ko-KR" dirty="0" smtClean="0"/>
          </a:p>
          <a:p>
            <a:r>
              <a:rPr lang="en-US" altLang="ko-KR" dirty="0" smtClean="0"/>
              <a:t>Feature Card </a:t>
            </a:r>
            <a:r>
              <a:rPr lang="ko-KR" altLang="en-US" dirty="0" smtClean="0"/>
              <a:t>실습</a:t>
            </a:r>
            <a:endParaRPr lang="en-US" altLang="ko-KR" dirty="0" smtClean="0"/>
          </a:p>
          <a:p>
            <a:r>
              <a:rPr lang="en-US" altLang="ko-KR" dirty="0" smtClean="0"/>
              <a:t>Feature Card</a:t>
            </a:r>
            <a:r>
              <a:rPr lang="ko-KR" altLang="en-US" dirty="0" smtClean="0"/>
              <a:t>의 비교</a:t>
            </a:r>
            <a:endParaRPr lang="en-US" altLang="ko-KR" dirty="0" smtClean="0"/>
          </a:p>
          <a:p>
            <a:r>
              <a:rPr lang="en-US" altLang="ko-KR" dirty="0" smtClean="0"/>
              <a:t>Feature Card</a:t>
            </a:r>
            <a:r>
              <a:rPr lang="ko-KR" altLang="en-US" dirty="0" smtClean="0"/>
              <a:t>의 한계</a:t>
            </a:r>
            <a:endParaRPr lang="en-US" altLang="ko-KR" dirty="0" smtClean="0"/>
          </a:p>
          <a:p>
            <a:r>
              <a:rPr lang="ko-KR" altLang="en-US" dirty="0" smtClean="0"/>
              <a:t>요점 </a:t>
            </a:r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Feature </a:t>
            </a:r>
            <a:r>
              <a:rPr lang="ko-KR" altLang="en-US" dirty="0" smtClean="0"/>
              <a:t>카드의 구조</a:t>
            </a:r>
            <a:endParaRPr lang="ko-KR" altLang="en-US" dirty="0"/>
          </a:p>
        </p:txBody>
      </p:sp>
      <p:graphicFrame>
        <p:nvGraphicFramePr>
          <p:cNvPr id="9" name="내용 개체 틀 8"/>
          <p:cNvGraphicFramePr>
            <a:graphicFrameLocks noGrp="1"/>
          </p:cNvGraphicFramePr>
          <p:nvPr>
            <p:ph sz="quarter" idx="11"/>
          </p:nvPr>
        </p:nvGraphicFramePr>
        <p:xfrm>
          <a:off x="161925" y="1238250"/>
          <a:ext cx="8782438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7172"/>
                <a:gridCol w="1405189"/>
                <a:gridCol w="1873587"/>
                <a:gridCol w="1756490"/>
              </a:tblGrid>
              <a:tr h="2143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TASKS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49885" marR="149885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Ideal Days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49885" marR="149885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GROUP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49885" marR="149885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ASSIGNED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49885" marR="149885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검색 결과 화면 생성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49885" marR="149885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49885" marR="149885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</a:rPr>
                        <a:t>디자인팀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49885" marR="149885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Ryan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49885" marR="149885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검색 질의와 카테고리 도구 생성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49885" marR="149885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49885" marR="149885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개발팀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49885" marR="149885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Matt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49885" marR="149885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 bwMode="auto">
          <a:xfrm>
            <a:off x="2562225" y="2171700"/>
            <a:ext cx="3792272" cy="45148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2702679" y="2294387"/>
            <a:ext cx="3511363" cy="25098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프로젝트 명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온라인 경매 서비스</a:t>
            </a:r>
          </a:p>
        </p:txBody>
      </p:sp>
      <p:sp>
        <p:nvSpPr>
          <p:cNvPr id="7" name="직사각형 6"/>
          <p:cNvSpPr/>
          <p:nvPr/>
        </p:nvSpPr>
        <p:spPr bwMode="auto">
          <a:xfrm>
            <a:off x="2702679" y="2608113"/>
            <a:ext cx="3511363" cy="27607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Feature ID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en-US" altLang="ko-KR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13</a:t>
            </a: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Feature Name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카테고리에 의한 검색 기능</a:t>
            </a:r>
            <a:endParaRPr lang="en-US" altLang="ko-KR" sz="1000" dirty="0" smtClean="0">
              <a:solidFill>
                <a:schemeClr val="tx1">
                  <a:lumMod val="60000"/>
                  <a:lumOff val="4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Description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모든 카테고리 혹은 선택 카테고리에 의한 항목 검색 능력</a:t>
            </a:r>
            <a:r>
              <a:rPr lang="en-US" altLang="ko-KR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가격 범위와 이미지 여부에 의한 결과 </a:t>
            </a:r>
            <a:r>
              <a:rPr lang="ko-KR" altLang="en-US" sz="10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필터링</a:t>
            </a:r>
            <a:r>
              <a:rPr lang="ko-KR" altLang="en-US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능력을 포함함</a:t>
            </a:r>
            <a:r>
              <a:rPr lang="en-US" altLang="ko-KR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Feature type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고객</a:t>
            </a:r>
            <a:endParaRPr lang="en-US" altLang="ko-KR" sz="1000" dirty="0" smtClean="0">
              <a:solidFill>
                <a:schemeClr val="tx1">
                  <a:lumMod val="60000"/>
                  <a:lumOff val="4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Estimated Work Effort (Ideal Days): </a:t>
            </a:r>
            <a:r>
              <a:rPr lang="en-US" altLang="ko-KR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9</a:t>
            </a: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Planned Iteration: </a:t>
            </a:r>
            <a:r>
              <a:rPr lang="en-US" altLang="ko-KR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Customer Value (C, H, M, L) : </a:t>
            </a:r>
            <a:r>
              <a:rPr lang="en-US" altLang="ko-KR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Critical</a:t>
            </a: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User : </a:t>
            </a:r>
            <a:r>
              <a:rPr lang="ko-KR" altLang="en-US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구매자</a:t>
            </a:r>
            <a:r>
              <a:rPr lang="en-US" altLang="ko-KR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판매자</a:t>
            </a:r>
            <a:r>
              <a:rPr lang="en-US" altLang="ko-KR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조회자</a:t>
            </a:r>
            <a:endParaRPr lang="en-US" altLang="ko-KR" sz="1000" dirty="0" smtClean="0">
              <a:solidFill>
                <a:schemeClr val="tx1">
                  <a:lumMod val="60000"/>
                  <a:lumOff val="4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Usage Frequency (Daily, Weekly, Monthly, Other) : </a:t>
            </a:r>
            <a:r>
              <a:rPr lang="en-US" altLang="ko-KR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Hourly</a:t>
            </a: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Requirements Uncertainty (H, M, L) : </a:t>
            </a:r>
            <a:r>
              <a:rPr lang="en-US" altLang="ko-KR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Low</a:t>
            </a: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Technical Uncertainty (H, M, L) : </a:t>
            </a:r>
            <a:r>
              <a:rPr lang="en-US" altLang="ko-KR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Low</a:t>
            </a: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Dependencies w/other features : </a:t>
            </a:r>
            <a:r>
              <a:rPr lang="ko-KR" altLang="en-US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항목 카테고리들은 정의되어야 한다</a:t>
            </a:r>
            <a:r>
              <a:rPr lang="en-US" altLang="ko-KR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Acceptance : </a:t>
            </a:r>
            <a:r>
              <a:rPr lang="ko-KR" altLang="en-US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사용자는 카테고리에 의한 항목 검색과 정확한 결과를 얻을 수 있다</a:t>
            </a:r>
            <a:r>
              <a:rPr lang="en-US" altLang="ko-KR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000" dirty="0" smtClean="0">
              <a:solidFill>
                <a:schemeClr val="tx1">
                  <a:lumMod val="60000"/>
                  <a:lumOff val="4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02679" y="5431646"/>
            <a:ext cx="845690" cy="270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카드 뒷면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Feature Card</a:t>
            </a:r>
            <a:r>
              <a:rPr lang="ko-KR" altLang="en-US" dirty="0" smtClean="0"/>
              <a:t>의 구성요소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Feature ID</a:t>
            </a:r>
          </a:p>
          <a:p>
            <a:pPr lvl="1"/>
            <a:r>
              <a:rPr lang="ko-KR" altLang="en-US" dirty="0" smtClean="0"/>
              <a:t>해당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에 대한 고유 번호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대형 프로젝트의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유사한 이름의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가 있을 수 있으므로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번호 부여가 중요함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Feature Name</a:t>
            </a:r>
          </a:p>
          <a:p>
            <a:pPr lvl="1"/>
            <a:r>
              <a:rPr lang="en-US" altLang="ko-KR" dirty="0" smtClean="0"/>
              <a:t>Feature</a:t>
            </a:r>
            <a:r>
              <a:rPr lang="ko-KR" altLang="en-US" dirty="0" smtClean="0"/>
              <a:t>에 대한 높은 수준의 설명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고객에게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의 가치를 설명하도록 명명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“~</a:t>
            </a:r>
            <a:r>
              <a:rPr lang="ko-KR" altLang="en-US" dirty="0" smtClean="0"/>
              <a:t>에 대한 기능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이라는 단어는 사용자가 해당 작업을 수행함을 의미하는 형태로 종종 사용됨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Description</a:t>
            </a:r>
          </a:p>
          <a:p>
            <a:pPr lvl="1"/>
            <a:r>
              <a:rPr lang="ko-KR" altLang="en-US" dirty="0" smtClean="0"/>
              <a:t>기능에 대한 세부 설명</a:t>
            </a:r>
            <a:endParaRPr lang="en-US" altLang="ko-KR" dirty="0" smtClean="0"/>
          </a:p>
          <a:p>
            <a:r>
              <a:rPr lang="en-US" altLang="ko-KR" dirty="0" smtClean="0"/>
              <a:t>Feature Type</a:t>
            </a:r>
          </a:p>
          <a:p>
            <a:pPr lvl="1"/>
            <a:r>
              <a:rPr lang="en-US" altLang="ko-KR" dirty="0" smtClean="0"/>
              <a:t>Feature</a:t>
            </a:r>
            <a:r>
              <a:rPr lang="ko-KR" altLang="en-US" dirty="0" smtClean="0"/>
              <a:t>가 고객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혹은 시스템 자체를 위한 것인지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기술적인 </a:t>
            </a:r>
            <a:r>
              <a:rPr lang="en-US" altLang="ko-KR" dirty="0" smtClean="0"/>
              <a:t>feature </a:t>
            </a:r>
            <a:r>
              <a:rPr lang="ko-KR" altLang="en-US" dirty="0" smtClean="0"/>
              <a:t>유형인지를 나타냄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고객 유형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의 예는 항목을 입찰하는 것이며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기술적인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의 예는 이메일 웹 서비스를 만드는 것임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Feature Card</a:t>
            </a:r>
            <a:r>
              <a:rPr lang="ko-KR" altLang="en-US" dirty="0" smtClean="0"/>
              <a:t>의 구성요소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Estimated Work Effort (Ideal Days)</a:t>
            </a:r>
          </a:p>
          <a:p>
            <a:pPr lvl="1"/>
            <a:r>
              <a:rPr lang="ko-KR" altLang="en-US" dirty="0" smtClean="0"/>
              <a:t>해당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에 대해 필요할거라 예측되는 총 공수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카드의 뒷면에 예측된 업무 용약이 있음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프로젝트의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반복</a:t>
            </a:r>
            <a:r>
              <a:rPr lang="en-US" altLang="ko-KR" dirty="0" smtClean="0"/>
              <a:t>(iteration)</a:t>
            </a:r>
            <a:r>
              <a:rPr lang="ko-KR" altLang="en-US" dirty="0" smtClean="0"/>
              <a:t>에 대해서만 사용됨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Story Points</a:t>
            </a:r>
          </a:p>
          <a:p>
            <a:pPr lvl="1"/>
            <a:r>
              <a:rPr lang="ko-KR" altLang="en-US" dirty="0" smtClean="0"/>
              <a:t>예측이 아닌 해당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에 대한 상대적인 크기의 측정치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프로젝트가 진행됨에 따라 크기</a:t>
            </a:r>
            <a:r>
              <a:rPr lang="en-US" altLang="ko-KR" dirty="0" smtClean="0"/>
              <a:t>(capacity)</a:t>
            </a:r>
            <a:r>
              <a:rPr lang="ko-KR" altLang="en-US" dirty="0" smtClean="0"/>
              <a:t>를 결정하는 주요 </a:t>
            </a:r>
            <a:r>
              <a:rPr lang="ko-KR" altLang="en-US" dirty="0" err="1" smtClean="0"/>
              <a:t>메트릭이</a:t>
            </a:r>
            <a:r>
              <a:rPr lang="ko-KR" altLang="en-US" dirty="0" smtClean="0"/>
              <a:t> 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Planned iteration</a:t>
            </a:r>
          </a:p>
          <a:p>
            <a:pPr lvl="1"/>
            <a:r>
              <a:rPr lang="ko-KR" altLang="en-US" dirty="0" smtClean="0"/>
              <a:t>해당</a:t>
            </a:r>
            <a:r>
              <a:rPr lang="en-US" altLang="ko-KR" dirty="0" smtClean="0"/>
              <a:t> feature</a:t>
            </a:r>
            <a:r>
              <a:rPr lang="ko-KR" altLang="en-US" dirty="0" smtClean="0"/>
              <a:t>를 구축하는데 포함되는 계획된 반복주기</a:t>
            </a:r>
            <a:endParaRPr lang="en-US" altLang="ko-KR" dirty="0" smtClean="0"/>
          </a:p>
          <a:p>
            <a:r>
              <a:rPr lang="en-US" altLang="ko-KR" dirty="0" smtClean="0"/>
              <a:t>Customer Value (C, H, M, L)</a:t>
            </a:r>
          </a:p>
          <a:p>
            <a:pPr lvl="1"/>
            <a:r>
              <a:rPr lang="en-US" altLang="ko-KR" dirty="0" smtClean="0"/>
              <a:t>Critical(</a:t>
            </a:r>
            <a:r>
              <a:rPr lang="ko-KR" altLang="en-US" dirty="0" smtClean="0"/>
              <a:t>중요</a:t>
            </a:r>
            <a:r>
              <a:rPr lang="en-US" altLang="ko-KR" dirty="0" smtClean="0"/>
              <a:t>), High(</a:t>
            </a:r>
            <a:r>
              <a:rPr lang="ko-KR" altLang="en-US" dirty="0" smtClean="0"/>
              <a:t>높음</a:t>
            </a:r>
            <a:r>
              <a:rPr lang="en-US" altLang="ko-KR" dirty="0" smtClean="0"/>
              <a:t>), Medium(</a:t>
            </a:r>
            <a:r>
              <a:rPr lang="ko-KR" altLang="en-US" dirty="0" smtClean="0"/>
              <a:t>중간</a:t>
            </a:r>
            <a:r>
              <a:rPr lang="en-US" altLang="ko-KR" dirty="0" smtClean="0"/>
              <a:t>), Low(</a:t>
            </a:r>
            <a:r>
              <a:rPr lang="ko-KR" altLang="en-US" dirty="0" smtClean="0"/>
              <a:t>낮음</a:t>
            </a:r>
            <a:r>
              <a:rPr lang="en-US" altLang="ko-KR" dirty="0" smtClean="0"/>
              <a:t>).</a:t>
            </a:r>
          </a:p>
          <a:p>
            <a:pPr lvl="1"/>
            <a:r>
              <a:rPr lang="ko-KR" altLang="en-US" dirty="0" smtClean="0"/>
              <a:t>해당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가 제공하는 고객 혹은 사용자 측면의 가치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Critical(</a:t>
            </a:r>
            <a:r>
              <a:rPr lang="ko-KR" altLang="en-US" dirty="0" smtClean="0"/>
              <a:t>중요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고객이 해당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가 완료되지 않았을 때 프로젝트의 가치를 보지 못함을 의미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고객 우선순위는 팀이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에 표시된 요구사항 지원에 대한 모든 가능한 선택사항을 협의한 후에 종종 바뀜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Feature Card</a:t>
            </a:r>
            <a:r>
              <a:rPr lang="ko-KR" altLang="en-US" dirty="0" smtClean="0"/>
              <a:t>의 구성요소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User</a:t>
            </a:r>
          </a:p>
          <a:p>
            <a:pPr lvl="1"/>
            <a:r>
              <a:rPr lang="ko-KR" altLang="en-US" dirty="0" err="1" smtClean="0"/>
              <a:t>유스케이스의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액터와</a:t>
            </a:r>
            <a:r>
              <a:rPr lang="ko-KR" altLang="en-US" dirty="0" smtClean="0"/>
              <a:t> 유사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경매 파일럿 프로젝트에서 대부분의 사용자들은 구매자와 판매자</a:t>
            </a:r>
            <a:endParaRPr lang="en-US" altLang="ko-KR" dirty="0" smtClean="0"/>
          </a:p>
          <a:p>
            <a:r>
              <a:rPr lang="en-US" altLang="ko-KR" dirty="0" smtClean="0"/>
              <a:t>Usage Frequency (Daily, Weekly, Monthly, Other)</a:t>
            </a:r>
          </a:p>
          <a:p>
            <a:pPr lvl="1"/>
            <a:r>
              <a:rPr lang="ko-KR" altLang="en-US" dirty="0" smtClean="0"/>
              <a:t>해당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의 가치를 결정하는데 도움을 주는 또 다른 방법을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잦은 사용은 종종 고객에 대한 높은 가치를 의미함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Requirements Uncertainty (H, M, L)</a:t>
            </a:r>
          </a:p>
          <a:p>
            <a:pPr lvl="1"/>
            <a:r>
              <a:rPr lang="en-US" altLang="ko-KR" dirty="0" smtClean="0"/>
              <a:t>High(</a:t>
            </a:r>
            <a:r>
              <a:rPr lang="ko-KR" altLang="en-US" dirty="0" smtClean="0"/>
              <a:t>높음</a:t>
            </a:r>
            <a:r>
              <a:rPr lang="en-US" altLang="ko-KR" dirty="0" smtClean="0"/>
              <a:t>), Medium(</a:t>
            </a:r>
            <a:r>
              <a:rPr lang="ko-KR" altLang="en-US" dirty="0" smtClean="0"/>
              <a:t>중간</a:t>
            </a:r>
            <a:r>
              <a:rPr lang="en-US" altLang="ko-KR" dirty="0" smtClean="0"/>
              <a:t>), Low(</a:t>
            </a:r>
            <a:r>
              <a:rPr lang="ko-KR" altLang="en-US" dirty="0" smtClean="0"/>
              <a:t>낮음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프로젝트 팀이 고객의 요구에 대한 고객의 인식에 얼마나 편안하게 느끼는가의 정도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고객이 해당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를 설명하고 난 후에 프로젝트 팀은 고객의 요구를 완전하게 이해했다고 확신하는가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혹은 고객은 여전히 해당 요구를 명확하게 설명하려고 하는가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해당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가 높은 불확실성이라면 설계와 필요한 코드에 대한 개요를 구성하는데 어렵다는 의미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반대로 불확실성이 낮으면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 팀은 설계에 대한 개요를 구성하고 해당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를 구축이 가능함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Feature Card</a:t>
            </a:r>
            <a:r>
              <a:rPr lang="ko-KR" altLang="en-US" dirty="0" smtClean="0"/>
              <a:t>의 구성요소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Technical Uncertainty (H, M, L)</a:t>
            </a:r>
          </a:p>
          <a:p>
            <a:pPr lvl="1"/>
            <a:r>
              <a:rPr lang="en-US" altLang="ko-KR" dirty="0" smtClean="0"/>
              <a:t>High(</a:t>
            </a:r>
            <a:r>
              <a:rPr lang="ko-KR" altLang="en-US" dirty="0" smtClean="0"/>
              <a:t>높음</a:t>
            </a:r>
            <a:r>
              <a:rPr lang="en-US" altLang="ko-KR" dirty="0" smtClean="0"/>
              <a:t>), Medium(</a:t>
            </a:r>
            <a:r>
              <a:rPr lang="ko-KR" altLang="en-US" dirty="0" smtClean="0"/>
              <a:t>중간</a:t>
            </a:r>
            <a:r>
              <a:rPr lang="en-US" altLang="ko-KR" dirty="0" smtClean="0"/>
              <a:t>), Low(</a:t>
            </a:r>
            <a:r>
              <a:rPr lang="ko-KR" altLang="en-US" dirty="0" smtClean="0"/>
              <a:t>낮음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해당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와 관련된 기술적인 위험을 표시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프로젝트 팀은 해당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 지원에 필요한 기술에 대한 비전을 가지고 있는가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해당 기술에 대한 경험이 있는가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위험이 높은 기술은 해당 기술에 대한 경험이 없거나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기술 자체가 안정적이지 않음을 의미함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Dependencies w/other features</a:t>
            </a:r>
          </a:p>
          <a:p>
            <a:pPr lvl="1"/>
            <a:r>
              <a:rPr lang="ko-KR" altLang="en-US" dirty="0" smtClean="0"/>
              <a:t>해당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를 구축하기 전에 구현된 혹은 설계할 다른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를 필요로 하는가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경매 프로젝트에서 이전 거래의 판매자의 피드백을 조회하는 기능은 판매자 기록에 대한 구매자 피드백을 저장하는 </a:t>
            </a:r>
            <a:r>
              <a:rPr lang="en-US" altLang="ko-KR" dirty="0" smtClean="0"/>
              <a:t>feature </a:t>
            </a:r>
            <a:r>
              <a:rPr lang="ko-KR" altLang="en-US" dirty="0" smtClean="0"/>
              <a:t>생성을 필요로 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Acceptance</a:t>
            </a:r>
          </a:p>
          <a:p>
            <a:pPr lvl="1"/>
            <a:r>
              <a:rPr lang="ko-KR" altLang="en-US" dirty="0" smtClean="0"/>
              <a:t>높은 수준의 사용자 인수 테스트에 대한 개요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해당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는 완료되었다고 판단하기 전에 통과해야 하는 테스트가 무엇인가</a:t>
            </a:r>
            <a:r>
              <a:rPr lang="en-US" altLang="ko-KR" dirty="0" smtClean="0"/>
              <a:t>?</a:t>
            </a:r>
          </a:p>
        </p:txBody>
      </p:sp>
    </p:spTree>
  </p:cSld>
  <p:clrMapOvr>
    <a:masterClrMapping/>
  </p:clrMapOvr>
  <p:transition spd="med">
    <p:fade/>
  </p:transition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Feature Card</a:t>
            </a:r>
            <a:r>
              <a:rPr lang="ko-KR" altLang="en-US" dirty="0" smtClean="0"/>
              <a:t>의 용도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기능 명세에 대한 대체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기능 명세에 대한 대체로 생각해서는 안됨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해당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를 구축하는데 어떤 수준의 문서나 정보가 필요한지를 개발팀이 평가하는데 도움을 주는데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문서는 </a:t>
            </a:r>
            <a:r>
              <a:rPr lang="ko-KR" altLang="en-US" dirty="0" err="1" smtClean="0"/>
              <a:t>유스케이스</a:t>
            </a:r>
            <a:r>
              <a:rPr lang="en-US" altLang="ko-KR" dirty="0" smtClean="0"/>
              <a:t>, wireframe, mockup, usability study, </a:t>
            </a:r>
            <a:r>
              <a:rPr lang="ko-KR" altLang="en-US" dirty="0" smtClean="0"/>
              <a:t>다른 요구사항 산출물이 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Feature </a:t>
            </a:r>
            <a:r>
              <a:rPr lang="ko-KR" altLang="en-US" dirty="0" smtClean="0"/>
              <a:t>카드의 크기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해당 </a:t>
            </a:r>
            <a:r>
              <a:rPr lang="en-US" altLang="ko-KR" dirty="0" smtClean="0"/>
              <a:t>feature </a:t>
            </a:r>
            <a:r>
              <a:rPr lang="ko-KR" altLang="en-US" dirty="0" smtClean="0"/>
              <a:t>지원에 필요한 단계를 거치면서 결정됨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프로젝트 멤버가 </a:t>
            </a:r>
            <a:r>
              <a:rPr lang="en-US" altLang="ko-KR" dirty="0" smtClean="0"/>
              <a:t>feature card </a:t>
            </a:r>
            <a:r>
              <a:rPr lang="ko-KR" altLang="en-US" dirty="0" smtClean="0"/>
              <a:t>작성시 만들게 되며 화이트보드에 작성함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필요한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와 단계를 지원하는 가능한 흐름을 검토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이러한 흐름에 대한 </a:t>
            </a:r>
            <a:r>
              <a:rPr lang="ko-KR" altLang="en-US" dirty="0" err="1" smtClean="0"/>
              <a:t>토의시</a:t>
            </a:r>
            <a:r>
              <a:rPr lang="ko-KR" altLang="en-US" dirty="0" smtClean="0"/>
              <a:t> 숨어있는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가 식별되고 이 시점에 별도의 </a:t>
            </a:r>
            <a:r>
              <a:rPr lang="en-US" altLang="ko-KR" dirty="0" smtClean="0"/>
              <a:t>feature card</a:t>
            </a:r>
            <a:r>
              <a:rPr lang="ko-KR" altLang="en-US" dirty="0" smtClean="0"/>
              <a:t>가 만들어짐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정확한 양과 유형의 정보를 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기술된 기능이 사용자에게 이해 가능한가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구현 업무 자체가 아닌 기능성에 대해서 기술했는가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구현 공수를 예측하는 충분한 정보를 제공하는가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1~10</a:t>
            </a:r>
            <a:r>
              <a:rPr lang="ko-KR" altLang="en-US" dirty="0" smtClean="0"/>
              <a:t>일의 공수로 표현되거나 </a:t>
            </a:r>
            <a:r>
              <a:rPr lang="en-US" altLang="ko-KR" dirty="0" smtClean="0"/>
              <a:t>story point </a:t>
            </a:r>
            <a:r>
              <a:rPr lang="ko-KR" altLang="en-US" dirty="0" smtClean="0"/>
              <a:t>범위 내에서 적합한가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가능한 한 다른 </a:t>
            </a:r>
            <a:r>
              <a:rPr lang="en-US" altLang="ko-KR" dirty="0" smtClean="0"/>
              <a:t>feature card</a:t>
            </a:r>
            <a:r>
              <a:rPr lang="ko-KR" altLang="en-US" dirty="0" smtClean="0"/>
              <a:t>에 대해 독립적인가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테스트 가능한가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반복주기 패턴 </a:t>
            </a:r>
            <a:r>
              <a:rPr lang="en-US" altLang="ko-KR"/>
              <a:t>(2/4)</a:t>
            </a:r>
          </a:p>
        </p:txBody>
      </p:sp>
      <p:sp>
        <p:nvSpPr>
          <p:cNvPr id="977923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발전형 라이프사이클</a:t>
            </a:r>
          </a:p>
          <a:p>
            <a:pPr lvl="1"/>
            <a:r>
              <a:rPr lang="ko-KR" altLang="en-US"/>
              <a:t>특징</a:t>
            </a:r>
          </a:p>
          <a:p>
            <a:pPr lvl="2"/>
            <a:r>
              <a:rPr lang="ko-KR" altLang="en-US"/>
              <a:t>짧은 도입반복주기</a:t>
            </a:r>
          </a:p>
          <a:p>
            <a:pPr lvl="2"/>
            <a:r>
              <a:rPr lang="ko-KR" altLang="en-US"/>
              <a:t>단일 발단 반복주기</a:t>
            </a:r>
          </a:p>
          <a:p>
            <a:pPr lvl="2"/>
            <a:r>
              <a:rPr lang="ko-KR" altLang="en-US"/>
              <a:t>단일 구축 반복주기</a:t>
            </a:r>
          </a:p>
          <a:p>
            <a:pPr lvl="2"/>
            <a:r>
              <a:rPr lang="ko-KR" altLang="en-US"/>
              <a:t>여러 전이 반복주기</a:t>
            </a:r>
          </a:p>
          <a:p>
            <a:pPr lvl="1"/>
            <a:r>
              <a:rPr lang="ko-KR" altLang="en-US"/>
              <a:t>적용</a:t>
            </a:r>
          </a:p>
          <a:p>
            <a:pPr lvl="2"/>
            <a:r>
              <a:rPr lang="ko-KR" altLang="en-US"/>
              <a:t>새로운 도메인</a:t>
            </a:r>
          </a:p>
          <a:p>
            <a:pPr lvl="2"/>
            <a:r>
              <a:rPr lang="ko-KR" altLang="en-US"/>
              <a:t>경험이 부족한 수행팀</a:t>
            </a:r>
          </a:p>
        </p:txBody>
      </p:sp>
      <p:sp>
        <p:nvSpPr>
          <p:cNvPr id="977926" name="Rectangle 6"/>
          <p:cNvSpPr>
            <a:spLocks noChangeArrowheads="1"/>
          </p:cNvSpPr>
          <p:nvPr/>
        </p:nvSpPr>
        <p:spPr bwMode="auto">
          <a:xfrm>
            <a:off x="1522686" y="4381000"/>
            <a:ext cx="6479628" cy="1717508"/>
          </a:xfrm>
          <a:prstGeom prst="rect">
            <a:avLst/>
          </a:prstGeom>
          <a:noFill/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7927" name="Line 7"/>
          <p:cNvSpPr>
            <a:spLocks noChangeShapeType="1"/>
          </p:cNvSpPr>
          <p:nvPr/>
        </p:nvSpPr>
        <p:spPr bwMode="auto">
          <a:xfrm>
            <a:off x="1676401" y="5363076"/>
            <a:ext cx="6177455" cy="0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7928" name="Rectangle 8"/>
          <p:cNvSpPr>
            <a:spLocks noChangeArrowheads="1"/>
          </p:cNvSpPr>
          <p:nvPr/>
        </p:nvSpPr>
        <p:spPr bwMode="auto">
          <a:xfrm>
            <a:off x="1740776" y="5048753"/>
            <a:ext cx="671348" cy="239127"/>
          </a:xfrm>
          <a:prstGeom prst="rect">
            <a:avLst/>
          </a:prstGeom>
          <a:solidFill>
            <a:srgbClr val="DDDDDD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Iter #</a:t>
            </a:r>
          </a:p>
        </p:txBody>
      </p:sp>
      <p:sp>
        <p:nvSpPr>
          <p:cNvPr id="977929" name="Line 9"/>
          <p:cNvSpPr>
            <a:spLocks noChangeShapeType="1"/>
          </p:cNvSpPr>
          <p:nvPr/>
        </p:nvSpPr>
        <p:spPr bwMode="auto">
          <a:xfrm flipV="1">
            <a:off x="2451538" y="4851734"/>
            <a:ext cx="0" cy="801604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7930" name="Rectangle 10"/>
          <p:cNvSpPr>
            <a:spLocks noChangeArrowheads="1"/>
          </p:cNvSpPr>
          <p:nvPr/>
        </p:nvSpPr>
        <p:spPr bwMode="auto">
          <a:xfrm>
            <a:off x="2490953" y="5048753"/>
            <a:ext cx="671349" cy="239127"/>
          </a:xfrm>
          <a:prstGeom prst="rect">
            <a:avLst/>
          </a:prstGeom>
          <a:solidFill>
            <a:srgbClr val="DDDDDD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Iter #</a:t>
            </a:r>
          </a:p>
        </p:txBody>
      </p:sp>
      <p:sp>
        <p:nvSpPr>
          <p:cNvPr id="977931" name="Rectangle 11"/>
          <p:cNvSpPr>
            <a:spLocks noChangeArrowheads="1"/>
          </p:cNvSpPr>
          <p:nvPr/>
        </p:nvSpPr>
        <p:spPr bwMode="auto">
          <a:xfrm>
            <a:off x="3242442" y="5048753"/>
            <a:ext cx="671349" cy="239127"/>
          </a:xfrm>
          <a:prstGeom prst="rect">
            <a:avLst/>
          </a:prstGeom>
          <a:solidFill>
            <a:srgbClr val="DDDDDD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Iter #</a:t>
            </a:r>
          </a:p>
        </p:txBody>
      </p:sp>
      <p:sp>
        <p:nvSpPr>
          <p:cNvPr id="977932" name="Rectangle 12"/>
          <p:cNvSpPr>
            <a:spLocks noChangeArrowheads="1"/>
          </p:cNvSpPr>
          <p:nvPr/>
        </p:nvSpPr>
        <p:spPr bwMode="auto">
          <a:xfrm>
            <a:off x="3993932" y="5048753"/>
            <a:ext cx="671349" cy="239127"/>
          </a:xfrm>
          <a:prstGeom prst="rect">
            <a:avLst/>
          </a:prstGeom>
          <a:solidFill>
            <a:srgbClr val="DDDDDD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Iter #</a:t>
            </a:r>
          </a:p>
        </p:txBody>
      </p:sp>
      <p:sp>
        <p:nvSpPr>
          <p:cNvPr id="977933" name="Rectangle 13"/>
          <p:cNvSpPr>
            <a:spLocks noChangeArrowheads="1"/>
          </p:cNvSpPr>
          <p:nvPr/>
        </p:nvSpPr>
        <p:spPr bwMode="auto">
          <a:xfrm>
            <a:off x="4744107" y="5048753"/>
            <a:ext cx="671348" cy="239127"/>
          </a:xfrm>
          <a:prstGeom prst="rect">
            <a:avLst/>
          </a:prstGeom>
          <a:solidFill>
            <a:srgbClr val="DDDDDD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Iter #</a:t>
            </a:r>
          </a:p>
        </p:txBody>
      </p:sp>
      <p:sp>
        <p:nvSpPr>
          <p:cNvPr id="977934" name="Rectangle 14"/>
          <p:cNvSpPr>
            <a:spLocks noChangeArrowheads="1"/>
          </p:cNvSpPr>
          <p:nvPr/>
        </p:nvSpPr>
        <p:spPr bwMode="auto">
          <a:xfrm>
            <a:off x="5495597" y="5048753"/>
            <a:ext cx="671348" cy="239127"/>
          </a:xfrm>
          <a:prstGeom prst="rect">
            <a:avLst/>
          </a:prstGeom>
          <a:solidFill>
            <a:srgbClr val="DDDDDD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Iter #</a:t>
            </a:r>
          </a:p>
        </p:txBody>
      </p:sp>
      <p:sp>
        <p:nvSpPr>
          <p:cNvPr id="977935" name="Rectangle 15"/>
          <p:cNvSpPr>
            <a:spLocks noChangeArrowheads="1"/>
          </p:cNvSpPr>
          <p:nvPr/>
        </p:nvSpPr>
        <p:spPr bwMode="auto">
          <a:xfrm>
            <a:off x="6247087" y="5048753"/>
            <a:ext cx="671348" cy="239127"/>
          </a:xfrm>
          <a:prstGeom prst="rect">
            <a:avLst/>
          </a:prstGeom>
          <a:solidFill>
            <a:srgbClr val="DDDDDD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Iter #</a:t>
            </a:r>
          </a:p>
        </p:txBody>
      </p:sp>
      <p:sp>
        <p:nvSpPr>
          <p:cNvPr id="977936" name="Line 16"/>
          <p:cNvSpPr>
            <a:spLocks noChangeShapeType="1"/>
          </p:cNvSpPr>
          <p:nvPr/>
        </p:nvSpPr>
        <p:spPr bwMode="auto">
          <a:xfrm flipV="1">
            <a:off x="4706007" y="4835193"/>
            <a:ext cx="0" cy="801603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7937" name="Line 17"/>
          <p:cNvSpPr>
            <a:spLocks noChangeShapeType="1"/>
          </p:cNvSpPr>
          <p:nvPr/>
        </p:nvSpPr>
        <p:spPr bwMode="auto">
          <a:xfrm flipV="1">
            <a:off x="5449614" y="4851734"/>
            <a:ext cx="0" cy="801604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7938" name="Line 18"/>
          <p:cNvSpPr>
            <a:spLocks noChangeShapeType="1"/>
          </p:cNvSpPr>
          <p:nvPr/>
        </p:nvSpPr>
        <p:spPr bwMode="auto">
          <a:xfrm flipV="1">
            <a:off x="6957848" y="4835193"/>
            <a:ext cx="0" cy="801603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7939" name="Rectangle 19"/>
          <p:cNvSpPr>
            <a:spLocks noChangeArrowheads="1"/>
          </p:cNvSpPr>
          <p:nvPr/>
        </p:nvSpPr>
        <p:spPr bwMode="auto">
          <a:xfrm>
            <a:off x="1703991" y="4562977"/>
            <a:ext cx="748862" cy="278231"/>
          </a:xfrm>
          <a:prstGeom prst="rect">
            <a:avLst/>
          </a:prstGeom>
          <a:solidFill>
            <a:srgbClr val="FFFF99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도입</a:t>
            </a:r>
          </a:p>
        </p:txBody>
      </p:sp>
      <p:sp>
        <p:nvSpPr>
          <p:cNvPr id="977940" name="Rectangle 20"/>
          <p:cNvSpPr>
            <a:spLocks noChangeArrowheads="1"/>
          </p:cNvSpPr>
          <p:nvPr/>
        </p:nvSpPr>
        <p:spPr bwMode="auto">
          <a:xfrm>
            <a:off x="2447597" y="4562977"/>
            <a:ext cx="2264979" cy="278231"/>
          </a:xfrm>
          <a:prstGeom prst="rect">
            <a:avLst/>
          </a:prstGeom>
          <a:solidFill>
            <a:srgbClr val="FFFF99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발단</a:t>
            </a:r>
          </a:p>
        </p:txBody>
      </p:sp>
      <p:sp>
        <p:nvSpPr>
          <p:cNvPr id="977941" name="Rectangle 21"/>
          <p:cNvSpPr>
            <a:spLocks noChangeArrowheads="1"/>
          </p:cNvSpPr>
          <p:nvPr/>
        </p:nvSpPr>
        <p:spPr bwMode="auto">
          <a:xfrm>
            <a:off x="4704695" y="4562977"/>
            <a:ext cx="758058" cy="278231"/>
          </a:xfrm>
          <a:prstGeom prst="rect">
            <a:avLst/>
          </a:prstGeom>
          <a:solidFill>
            <a:srgbClr val="FFFF99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구축</a:t>
            </a:r>
          </a:p>
        </p:txBody>
      </p:sp>
      <p:sp>
        <p:nvSpPr>
          <p:cNvPr id="977942" name="Rectangle 22"/>
          <p:cNvSpPr>
            <a:spLocks noChangeArrowheads="1"/>
          </p:cNvSpPr>
          <p:nvPr/>
        </p:nvSpPr>
        <p:spPr bwMode="auto">
          <a:xfrm>
            <a:off x="5457497" y="4562977"/>
            <a:ext cx="1497724" cy="278231"/>
          </a:xfrm>
          <a:prstGeom prst="rect">
            <a:avLst/>
          </a:prstGeom>
          <a:solidFill>
            <a:srgbClr val="FFFF99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전이</a:t>
            </a:r>
          </a:p>
        </p:txBody>
      </p:sp>
      <p:sp>
        <p:nvSpPr>
          <p:cNvPr id="977943" name="Text Box 23"/>
          <p:cNvSpPr txBox="1">
            <a:spLocks noChangeArrowheads="1"/>
          </p:cNvSpPr>
          <p:nvPr/>
        </p:nvSpPr>
        <p:spPr bwMode="auto">
          <a:xfrm>
            <a:off x="5138245" y="5653339"/>
            <a:ext cx="635876" cy="47419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marL="360363" indent="-360363"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릴리즈</a:t>
            </a:r>
          </a:p>
        </p:txBody>
      </p:sp>
      <p:sp>
        <p:nvSpPr>
          <p:cNvPr id="977944" name="Text Box 24"/>
          <p:cNvSpPr txBox="1">
            <a:spLocks noChangeArrowheads="1"/>
          </p:cNvSpPr>
          <p:nvPr/>
        </p:nvSpPr>
        <p:spPr bwMode="auto">
          <a:xfrm>
            <a:off x="6621517" y="5653339"/>
            <a:ext cx="635876" cy="289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marL="360363" indent="-360363"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인도</a:t>
            </a:r>
          </a:p>
        </p:txBody>
      </p:sp>
      <p:sp>
        <p:nvSpPr>
          <p:cNvPr id="977945" name="Text Box 25"/>
          <p:cNvSpPr txBox="1">
            <a:spLocks noChangeArrowheads="1"/>
          </p:cNvSpPr>
          <p:nvPr/>
        </p:nvSpPr>
        <p:spPr bwMode="auto">
          <a:xfrm>
            <a:off x="7043245" y="4961524"/>
            <a:ext cx="923596" cy="38801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/>
          <a:lstStyle/>
          <a:p>
            <a:pPr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발전</a:t>
            </a:r>
            <a:r>
              <a:rPr lang="en-US" altLang="ko-KR" sz="1000">
                <a:latin typeface="맑은 고딕" pitchFamily="50" charset="-127"/>
                <a:ea typeface="맑은 고딕" pitchFamily="50" charset="-127"/>
              </a:rPr>
              <a:t>(evolution)</a:t>
            </a:r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영역</a:t>
            </a:r>
          </a:p>
        </p:txBody>
      </p:sp>
      <p:sp>
        <p:nvSpPr>
          <p:cNvPr id="977946" name="Text Box 26"/>
          <p:cNvSpPr txBox="1">
            <a:spLocks noChangeArrowheads="1"/>
          </p:cNvSpPr>
          <p:nvPr/>
        </p:nvSpPr>
        <p:spPr bwMode="auto">
          <a:xfrm>
            <a:off x="4280339" y="5653339"/>
            <a:ext cx="827690" cy="6588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아키텍처 프로토타입</a:t>
            </a:r>
          </a:p>
        </p:txBody>
      </p:sp>
      <p:sp>
        <p:nvSpPr>
          <p:cNvPr id="977947" name="Text Box 27"/>
          <p:cNvSpPr txBox="1">
            <a:spLocks noChangeArrowheads="1"/>
          </p:cNvSpPr>
          <p:nvPr/>
        </p:nvSpPr>
        <p:spPr bwMode="auto">
          <a:xfrm>
            <a:off x="2024557" y="5653339"/>
            <a:ext cx="827690" cy="289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POC</a:t>
            </a:r>
          </a:p>
        </p:txBody>
      </p:sp>
      <p:sp>
        <p:nvSpPr>
          <p:cNvPr id="977948" name="Line 28"/>
          <p:cNvSpPr>
            <a:spLocks noChangeShapeType="1"/>
          </p:cNvSpPr>
          <p:nvPr/>
        </p:nvSpPr>
        <p:spPr bwMode="auto">
          <a:xfrm flipV="1">
            <a:off x="6210300" y="4847223"/>
            <a:ext cx="0" cy="512846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Feature Card</a:t>
            </a:r>
            <a:r>
              <a:rPr lang="ko-KR" altLang="en-US" dirty="0" smtClean="0"/>
              <a:t>의 용도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부가 장점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고객 중심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Feature</a:t>
            </a:r>
            <a:r>
              <a:rPr lang="ko-KR" altLang="en-US" dirty="0" smtClean="0"/>
              <a:t>에 대한 설계 혹은 구축에 초점을 맞추는 것이 아니라 사용자의 필요에 대해 초점을 맞춤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제목은 고객에 대한 </a:t>
            </a:r>
            <a:r>
              <a:rPr lang="en-US" altLang="ko-KR" dirty="0" smtClean="0"/>
              <a:t>“~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으로 표현되며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중심적이며 인수 테스트도 마찬가지임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초기에 위험을 식별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프로젝트 팀에게 요구사항에 대해서와 필요한 기술에 대해 얼마나 불확실한지를 표시함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초기에 개발자와 관련 팀 멤버를 프로세스에 참여시킴으로써 위험을 식별함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위험하고 중요하지 않는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에 대해 취소하는 기회를 가질 수 있음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보편적인 이해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수십 페이지에 달하는 설명으로 기술된 세부적인 명세를 작성하는 대신에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가 취하는 방향성을 전반적으로 봄으로써 요구사항 프로세스를 진행함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프로젝트 팀이 지속적으로 요구사항 문서를 참조하고 해석할 </a:t>
            </a:r>
            <a:r>
              <a:rPr lang="ko-KR" altLang="en-US" dirty="0" err="1" smtClean="0"/>
              <a:t>필요없이</a:t>
            </a:r>
            <a:r>
              <a:rPr lang="ko-KR" altLang="en-US" dirty="0" smtClean="0"/>
              <a:t> 빠른 배포와 빠른 결정을 수행하는 보편적인 이해를 </a:t>
            </a:r>
            <a:r>
              <a:rPr lang="ko-KR" altLang="en-US" dirty="0" err="1" smtClean="0"/>
              <a:t>이끔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Feature </a:t>
            </a:r>
            <a:r>
              <a:rPr lang="ko-KR" altLang="en-US" dirty="0" smtClean="0"/>
              <a:t>카드 실습 </a:t>
            </a:r>
            <a:r>
              <a:rPr lang="en-US" altLang="ko-KR" dirty="0" smtClean="0"/>
              <a:t>– </a:t>
            </a:r>
            <a:r>
              <a:rPr lang="ko-KR" altLang="en-US" sz="1800" dirty="0" smtClean="0"/>
              <a:t>온라인 경매 서비스</a:t>
            </a:r>
            <a:endParaRPr lang="ko-KR" altLang="en-US" sz="1800" dirty="0"/>
          </a:p>
        </p:txBody>
      </p:sp>
      <p:graphicFrame>
        <p:nvGraphicFramePr>
          <p:cNvPr id="9" name="내용 개체 틀 8"/>
          <p:cNvGraphicFramePr>
            <a:graphicFrameLocks noGrp="1"/>
          </p:cNvGraphicFramePr>
          <p:nvPr>
            <p:ph sz="quarter" idx="11"/>
          </p:nvPr>
        </p:nvGraphicFramePr>
        <p:xfrm>
          <a:off x="161925" y="1238250"/>
          <a:ext cx="8782438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7172"/>
                <a:gridCol w="1405189"/>
                <a:gridCol w="1873587"/>
                <a:gridCol w="1756490"/>
              </a:tblGrid>
              <a:tr h="2143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TASKS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49885" marR="149885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Ideal Days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49885" marR="149885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GROUP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49885" marR="149885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ASSIGNED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49885" marR="149885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49885" marR="149885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49885" marR="149885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49885" marR="149885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49885" marR="149885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49885" marR="149885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49885" marR="149885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49885" marR="149885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49885" marR="149885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733675" y="2124054"/>
            <a:ext cx="4068497" cy="4610121"/>
            <a:chOff x="2070513" y="2098676"/>
            <a:chExt cx="4788809" cy="5140345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2070513" y="2098676"/>
              <a:ext cx="4788809" cy="51403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accent4">
                  <a:lumMod val="90000"/>
                  <a:lumOff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9855" tIns="49928" rIns="99855" bIns="49928" numCol="1" rtlCol="0" anchor="ctr" anchorCtr="0" compatLnSpc="1">
              <a:prstTxWarp prst="textNoShape">
                <a:avLst/>
              </a:prstTxWarp>
            </a:bodyPr>
            <a:lstStyle/>
            <a:p>
              <a:pPr marR="0" algn="ctr" defTabSz="1038225" rtl="0" eaLnBrk="1" fontAlgn="base" latinLnBrk="1" hangingPunct="1">
                <a:spcBef>
                  <a:spcPts val="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lang="ko-KR" altLang="en-US" sz="14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2247876" y="2247885"/>
              <a:ext cx="4434083" cy="2857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solidFill>
                <a:schemeClr val="accent4">
                  <a:lumMod val="90000"/>
                  <a:lumOff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9855" tIns="49928" rIns="99855" bIns="49928" numCol="1" rtlCol="0" anchor="ctr" anchorCtr="0" compatLnSpc="1">
              <a:prstTxWarp prst="textNoShape">
                <a:avLst/>
              </a:prstTxWarp>
            </a:bodyPr>
            <a:lstStyle/>
            <a:p>
              <a:pPr marR="0" algn="l" defTabSz="1038225" rtl="0" eaLnBrk="1" fontAlgn="base" latinLnBrk="1" hangingPunct="1">
                <a:spcBef>
                  <a:spcPts val="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프로젝트 명 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: </a:t>
              </a:r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온라인 경매 서비스</a:t>
              </a: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2247876" y="2595550"/>
              <a:ext cx="4434083" cy="31432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accent4">
                  <a:lumMod val="90000"/>
                  <a:lumOff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9855" tIns="49928" rIns="99855" bIns="49928" numCol="1" rtlCol="0" anchor="t" anchorCtr="0" compatLnSpc="1">
              <a:prstTxWarp prst="textNoShape">
                <a:avLst/>
              </a:prstTxWarp>
            </a:bodyPr>
            <a:lstStyle/>
            <a:p>
              <a:pPr marR="0" algn="l" defTabSz="1038225" rtl="0" eaLnBrk="1" fontAlgn="base" latinLnBrk="1" hangingPunct="1">
                <a:spcBef>
                  <a:spcPts val="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lang="en-US" altLang="ko-KR" sz="1400" b="1" dirty="0" smtClean="0">
                  <a:latin typeface="맑은 고딕" pitchFamily="50" charset="-127"/>
                  <a:ea typeface="맑은 고딕" pitchFamily="50" charset="-127"/>
                </a:rPr>
                <a:t>Feature ID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 : </a:t>
              </a:r>
              <a:r>
                <a:rPr lang="en-US" altLang="ko-KR" sz="14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  <a:p>
              <a:pPr marR="0" algn="l" defTabSz="1038225" rtl="0" eaLnBrk="1" fontAlgn="base" latinLnBrk="1" hangingPunct="1">
                <a:spcBef>
                  <a:spcPts val="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lang="en-US" altLang="ko-KR" sz="1800" b="1" dirty="0" smtClean="0">
                  <a:latin typeface="맑은 고딕" pitchFamily="50" charset="-127"/>
                  <a:ea typeface="맑은 고딕" pitchFamily="50" charset="-127"/>
                </a:rPr>
                <a:t>Feature Name</a:t>
              </a:r>
              <a:r>
                <a:rPr lang="en-US" altLang="ko-KR" sz="1800" dirty="0" smtClean="0">
                  <a:latin typeface="맑은 고딕" pitchFamily="50" charset="-127"/>
                  <a:ea typeface="맑은 고딕" pitchFamily="50" charset="-127"/>
                </a:rPr>
                <a:t> : </a:t>
              </a:r>
              <a:r>
                <a:rPr lang="en-US" altLang="ko-KR" sz="18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  <a:p>
              <a:pPr marR="0" algn="l" defTabSz="1038225" rtl="0" eaLnBrk="1" fontAlgn="base" latinLnBrk="1" hangingPunct="1">
                <a:spcBef>
                  <a:spcPts val="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lang="en-US" altLang="ko-KR" sz="1000" b="1" dirty="0" smtClean="0">
                  <a:latin typeface="맑은 고딕" pitchFamily="50" charset="-127"/>
                  <a:ea typeface="맑은 고딕" pitchFamily="50" charset="-127"/>
                </a:rPr>
                <a:t>Description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 : </a:t>
              </a:r>
              <a:r>
                <a:rPr lang="en-US" altLang="ko-KR" sz="10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  <a:p>
              <a:pPr marR="0" algn="l" defTabSz="1038225" rtl="0" eaLnBrk="1" fontAlgn="base" latinLnBrk="1" hangingPunct="1">
                <a:spcBef>
                  <a:spcPts val="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lang="en-US" altLang="ko-KR" sz="1000" b="1" dirty="0" smtClean="0">
                  <a:latin typeface="맑은 고딕" pitchFamily="50" charset="-127"/>
                  <a:ea typeface="맑은 고딕" pitchFamily="50" charset="-127"/>
                </a:rPr>
                <a:t>Feature type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 : </a:t>
              </a:r>
              <a:r>
                <a:rPr lang="en-US" altLang="ko-KR" sz="10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  <a:p>
              <a:pPr marR="0" algn="l" defTabSz="1038225" rtl="0" eaLnBrk="1" fontAlgn="base" latinLnBrk="1" hangingPunct="1">
                <a:spcBef>
                  <a:spcPts val="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R="0" algn="l" defTabSz="1038225" rtl="0" eaLnBrk="1" fontAlgn="base" latinLnBrk="1" hangingPunct="1">
                <a:spcBef>
                  <a:spcPts val="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R="0" algn="l" defTabSz="1038225" rtl="0" eaLnBrk="1" fontAlgn="base" latinLnBrk="1" hangingPunct="1">
                <a:spcBef>
                  <a:spcPts val="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Estimated Work Effort (Ideal Days): </a:t>
              </a:r>
              <a:r>
                <a:rPr lang="en-US" altLang="ko-KR" sz="20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  <a:p>
              <a:pPr marR="0" algn="l" defTabSz="1038225" rtl="0" eaLnBrk="1" fontAlgn="base" latinLnBrk="1" hangingPunct="1">
                <a:spcBef>
                  <a:spcPts val="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Story Points :</a:t>
              </a:r>
            </a:p>
            <a:p>
              <a:pPr marR="0" algn="l" defTabSz="1038225" rtl="0" eaLnBrk="1" fontAlgn="base" latinLnBrk="1" hangingPunct="1">
                <a:spcBef>
                  <a:spcPts val="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Planned Iteration: </a:t>
              </a:r>
              <a:r>
                <a:rPr lang="en-US" altLang="ko-KR" sz="10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  <a:p>
              <a:pPr marR="0" algn="l" defTabSz="1038225" rtl="0" eaLnBrk="1" fontAlgn="base" latinLnBrk="1" hangingPunct="1">
                <a:spcBef>
                  <a:spcPts val="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R="0" algn="l" defTabSz="1038225" rtl="0" eaLnBrk="1" fontAlgn="base" latinLnBrk="1" hangingPunct="1">
                <a:spcBef>
                  <a:spcPts val="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Customer Value (C, H, M, L) : </a:t>
              </a:r>
              <a:r>
                <a:rPr lang="en-US" altLang="ko-KR" sz="10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  <a:p>
              <a:pPr marR="0" algn="l" defTabSz="1038225" rtl="0" eaLnBrk="1" fontAlgn="base" latinLnBrk="1" hangingPunct="1">
                <a:spcBef>
                  <a:spcPts val="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User : </a:t>
              </a:r>
              <a:r>
                <a:rPr lang="en-US" altLang="ko-KR" sz="10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  <a:p>
              <a:pPr marR="0" algn="l" defTabSz="1038225" rtl="0" eaLnBrk="1" fontAlgn="base" latinLnBrk="1" hangingPunct="1">
                <a:spcBef>
                  <a:spcPts val="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Usage Frequency (Daily, Weekly, Monthly, Other) : </a:t>
              </a:r>
              <a:r>
                <a:rPr lang="en-US" altLang="ko-KR" sz="10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  <a:p>
              <a:pPr marR="0" algn="l" defTabSz="1038225" rtl="0" eaLnBrk="1" fontAlgn="base" latinLnBrk="1" hangingPunct="1">
                <a:spcBef>
                  <a:spcPts val="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Requirements Uncertainty (H, M, L) : </a:t>
              </a:r>
              <a:r>
                <a:rPr lang="en-US" altLang="ko-KR" sz="10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  <a:p>
              <a:pPr marR="0" algn="l" defTabSz="1038225" rtl="0" eaLnBrk="1" fontAlgn="base" latinLnBrk="1" hangingPunct="1">
                <a:spcBef>
                  <a:spcPts val="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Technical Uncertainty (H, M, L) : </a:t>
              </a:r>
              <a:r>
                <a:rPr lang="en-US" altLang="ko-KR" sz="10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  <a:p>
              <a:pPr marR="0" algn="l" defTabSz="1038225" rtl="0" eaLnBrk="1" fontAlgn="base" latinLnBrk="1" hangingPunct="1">
                <a:spcBef>
                  <a:spcPts val="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Dependencies w/other features : </a:t>
              </a:r>
              <a:r>
                <a:rPr lang="en-US" altLang="ko-KR" sz="10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  <a:p>
              <a:pPr marR="0" algn="l" defTabSz="1038225" rtl="0" eaLnBrk="1" fontAlgn="base" latinLnBrk="1" hangingPunct="1">
                <a:spcBef>
                  <a:spcPts val="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Acceptance : </a:t>
              </a:r>
              <a:r>
                <a:rPr lang="en-US" altLang="ko-KR" sz="10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47876" y="5810261"/>
              <a:ext cx="1067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400" dirty="0" smtClean="0">
                  <a:latin typeface="맑은 고딕" pitchFamily="50" charset="-127"/>
                  <a:ea typeface="맑은 고딕" pitchFamily="50" charset="-127"/>
                </a:rPr>
                <a:t>카드 뒷면 </a:t>
              </a:r>
              <a:r>
                <a:rPr lang="en-US" altLang="ko-KR" sz="1400" dirty="0" smtClean="0">
                  <a:latin typeface="맑은 고딕" pitchFamily="50" charset="-127"/>
                  <a:ea typeface="맑은 고딕" pitchFamily="50" charset="-127"/>
                </a:rPr>
                <a:t>:</a:t>
              </a:r>
              <a:endParaRPr lang="ko-KR" altLang="en-US" sz="14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Feature Card</a:t>
            </a:r>
            <a:r>
              <a:rPr lang="ko-KR" altLang="en-US" dirty="0" smtClean="0"/>
              <a:t>의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사용자 스토리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Feature card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사용자 스토리와 동일한 목표를 공유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요구사항을 기대하지 않으며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계획을 수립하는데 도움이 되는 정보를 기대함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검토를 위한 공식적인 요구사항이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고객의 요구를 잘 이해하기 위해 고객과 말로 </a:t>
            </a:r>
            <a:r>
              <a:rPr lang="ko-KR" altLang="en-US" dirty="0" err="1" smtClean="0"/>
              <a:t>커뮤니케이션함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시스템의 범위를 이해하는데 충분한 정보만을 수집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고객과의 대화를 수집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Feature</a:t>
            </a:r>
            <a:r>
              <a:rPr lang="ko-KR" altLang="en-US" dirty="0" smtClean="0"/>
              <a:t>가 완료되었는지를 검증하는데 필요한 테스트를 수집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불확실성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의존관계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 빈도수의 차이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Feature</a:t>
            </a:r>
            <a:r>
              <a:rPr lang="ko-KR" altLang="en-US" dirty="0" smtClean="0"/>
              <a:t>에 대한 우선순위와 순서 매김을 위함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Feature Card</a:t>
            </a:r>
            <a:r>
              <a:rPr lang="ko-KR" altLang="en-US" dirty="0" smtClean="0"/>
              <a:t>의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유스케이스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너무 초반에 </a:t>
            </a:r>
            <a:r>
              <a:rPr lang="ko-KR" altLang="en-US" dirty="0" err="1" smtClean="0"/>
              <a:t>유스케이스를</a:t>
            </a:r>
            <a:r>
              <a:rPr lang="ko-KR" altLang="en-US" dirty="0" smtClean="0"/>
              <a:t> 사용시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프로젝트에 대한 문제를 유발시킴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기술적인 설계에 치중되며 팀이 구현에 치중됨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기능에 대해 많은 범위를 정의함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essential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real</a:t>
            </a:r>
            <a:r>
              <a:rPr lang="ko-KR" altLang="en-US" dirty="0" smtClean="0"/>
              <a:t> 유형으로 구분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40574" y="1000108"/>
            <a:ext cx="3369903" cy="5300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61883" y="3084200"/>
            <a:ext cx="2314558" cy="3559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타원 6"/>
          <p:cNvSpPr/>
          <p:nvPr/>
        </p:nvSpPr>
        <p:spPr bwMode="auto">
          <a:xfrm>
            <a:off x="7646297" y="5357826"/>
            <a:ext cx="1123301" cy="64294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Real </a:t>
            </a:r>
            <a:b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유스케이스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1438582" y="3429000"/>
            <a:ext cx="1123301" cy="64294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Essential</a:t>
            </a:r>
            <a:b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유스케이스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Feature Card</a:t>
            </a:r>
            <a:r>
              <a:rPr lang="ko-KR" altLang="en-US" dirty="0" smtClean="0"/>
              <a:t>의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기능 명세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폭포수 환경에서 보편적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비즈니스 요구사항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마케팅 요구사항 문서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비즈니스 요구사항 문서로부터 기능 명세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기능 명세에서 기술적인 설계 문서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기능 명세에서 테스트 계획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차이</a:t>
            </a:r>
            <a:endParaRPr lang="en-US" altLang="ko-KR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379460" y="3429000"/>
          <a:ext cx="6240540" cy="1855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0270"/>
                <a:gridCol w="3120270"/>
              </a:tblGrid>
              <a:tr h="257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Feature Card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기능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명세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1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요구사항 대화로 시작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즉시 모든 요구사항을 포함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71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대화를 기록하는 용도로 사용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대화는 포함되지 않으며 문서화된 비즈니스 요구사항을 어떻게 충족시킬지를 문서화하는데 초점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71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대화를 통한 커뮤니케이션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고객의 목표에 대한 공통 이해와 동기화에 초점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기능 세부사항을 문서화하고 팀 멤버에게 무엇을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해야하는지를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이해시키는 목적으로 기능 명세를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읽게하는데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초점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71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우선순위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순서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작업 예측을 하는데 충분한 정보만을 수집하는데 초점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Feature Card</a:t>
            </a:r>
            <a:r>
              <a:rPr lang="ko-KR" altLang="en-US" dirty="0" smtClean="0"/>
              <a:t>의 한계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복잡성</a:t>
            </a:r>
            <a:endParaRPr lang="en-US" altLang="ko-KR" dirty="0" smtClean="0"/>
          </a:p>
          <a:p>
            <a:r>
              <a:rPr lang="ko-KR" altLang="en-US" dirty="0" smtClean="0"/>
              <a:t>고객이 없는 경우</a:t>
            </a:r>
            <a:endParaRPr lang="en-US" altLang="ko-KR" dirty="0" smtClean="0"/>
          </a:p>
          <a:p>
            <a:r>
              <a:rPr lang="ko-KR" altLang="en-US" dirty="0" smtClean="0"/>
              <a:t>호환성 및 </a:t>
            </a:r>
            <a:r>
              <a:rPr lang="ko-KR" altLang="en-US" dirty="0" err="1" smtClean="0"/>
              <a:t>추적성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61923" y="1238249"/>
            <a:ext cx="8782051" cy="5114926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세부적인 기능적</a:t>
            </a:r>
            <a:r>
              <a:rPr lang="en-US" altLang="ko-KR" dirty="0" smtClean="0"/>
              <a:t>/</a:t>
            </a:r>
            <a:r>
              <a:rPr lang="ko-KR" altLang="en-US" dirty="0" smtClean="0"/>
              <a:t>기술적 명세를 만들지 않고 프로젝트 계획을 세울 수 있음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작업에 대한 우선순위와 불필요한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에 대한 시간 낭비를 막아줌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요구사항 정보에 대한 유일한 원천이 아님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초기 계획 후에 </a:t>
            </a:r>
            <a:r>
              <a:rPr lang="en-US" altLang="ko-KR" dirty="0" smtClean="0"/>
              <a:t>feature </a:t>
            </a:r>
            <a:r>
              <a:rPr lang="ko-KR" altLang="en-US" dirty="0" smtClean="0"/>
              <a:t>개발 지원을 위한 추가 산출물과 같이 제공됨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일 이내의 코드 작업량의 크기로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가 분해됨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고객에게 가치를 제공하는 차원에서 기술됨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초기 예상치를 산정하지만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우선순위와 순서가 결정될 때까지 예측을 수행하지 않음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팀이 크지 않으면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전체 프로젝트 팀이 관여함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12</a:t>
            </a:r>
            <a:r>
              <a:rPr lang="ko-KR" altLang="en-US" dirty="0" smtClean="0"/>
              <a:t>명 이상인 경우에는 영역별로 대표가 필요할 수 있음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Feature</a:t>
            </a:r>
            <a:r>
              <a:rPr lang="ko-KR" altLang="en-US" dirty="0" smtClean="0"/>
              <a:t>에 대한 일관된 이해를 위함이고</a:t>
            </a:r>
            <a:r>
              <a:rPr lang="en-US" altLang="ko-KR" dirty="0" smtClean="0"/>
              <a:t>, feature </a:t>
            </a:r>
            <a:r>
              <a:rPr lang="ko-KR" altLang="en-US" dirty="0" smtClean="0"/>
              <a:t>가치에 대한 의심을 품는 경우에는 고객과 직접적으로 관심사항을 공유함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 스토리와 유사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위험과 가치와 관련되어서 수집되는 정보가 추가됨</a:t>
            </a:r>
            <a:endParaRPr lang="en-US" altLang="ko-KR" dirty="0" smtClean="0"/>
          </a:p>
          <a:p>
            <a:r>
              <a:rPr lang="ko-KR" altLang="en-US" dirty="0" smtClean="0"/>
              <a:t>물리적인 </a:t>
            </a:r>
            <a:r>
              <a:rPr lang="en-US" altLang="ko-KR" dirty="0" smtClean="0"/>
              <a:t>feature card</a:t>
            </a:r>
            <a:r>
              <a:rPr lang="ko-KR" altLang="en-US" dirty="0" smtClean="0"/>
              <a:t>를 사용하라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6.2 backlog </a:t>
            </a:r>
            <a:r>
              <a:rPr lang="ko-KR" altLang="en-US" dirty="0" smtClean="0"/>
              <a:t>우선순위 매기기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Feature </a:t>
            </a:r>
            <a:r>
              <a:rPr lang="ko-KR" altLang="en-US" dirty="0" smtClean="0"/>
              <a:t>우선순위</a:t>
            </a:r>
            <a:r>
              <a:rPr lang="en-US" altLang="ko-KR" dirty="0" smtClean="0"/>
              <a:t>/</a:t>
            </a:r>
            <a:r>
              <a:rPr lang="ko-KR" altLang="en-US" dirty="0" smtClean="0"/>
              <a:t>순서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그룹핑</a:t>
            </a:r>
            <a:endParaRPr lang="en-US" altLang="ko-KR" dirty="0" smtClean="0"/>
          </a:p>
          <a:p>
            <a:r>
              <a:rPr lang="en-US" altLang="ko-KR" dirty="0" smtClean="0"/>
              <a:t>Feature </a:t>
            </a:r>
            <a:r>
              <a:rPr lang="ko-KR" altLang="en-US" dirty="0" smtClean="0"/>
              <a:t>우선순위</a:t>
            </a:r>
            <a:r>
              <a:rPr lang="en-US" altLang="ko-KR" dirty="0" smtClean="0"/>
              <a:t>/</a:t>
            </a:r>
            <a:r>
              <a:rPr lang="ko-KR" altLang="en-US" dirty="0" smtClean="0"/>
              <a:t>순서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그룹핑</a:t>
            </a:r>
            <a:r>
              <a:rPr lang="ko-KR" altLang="en-US" dirty="0" smtClean="0"/>
              <a:t> 실습</a:t>
            </a:r>
            <a:endParaRPr lang="en-US" altLang="ko-KR" dirty="0" smtClean="0"/>
          </a:p>
          <a:p>
            <a:r>
              <a:rPr lang="ko-KR" altLang="en-US" dirty="0" smtClean="0"/>
              <a:t>값에 의한 우선순위 매기기</a:t>
            </a:r>
            <a:endParaRPr lang="en-US" altLang="ko-KR" dirty="0" smtClean="0"/>
          </a:p>
          <a:p>
            <a:r>
              <a:rPr lang="ko-KR" altLang="en-US" dirty="0" smtClean="0"/>
              <a:t>위험 평가</a:t>
            </a:r>
            <a:endParaRPr lang="en-US" altLang="ko-KR" dirty="0" smtClean="0"/>
          </a:p>
          <a:p>
            <a:r>
              <a:rPr lang="ko-KR" altLang="en-US" dirty="0" smtClean="0"/>
              <a:t>관련 </a:t>
            </a:r>
            <a:r>
              <a:rPr lang="en-US" altLang="ko-KR" dirty="0" smtClean="0"/>
              <a:t>feature </a:t>
            </a:r>
            <a:r>
              <a:rPr lang="ko-KR" altLang="en-US" dirty="0" err="1" smtClean="0"/>
              <a:t>그룹핑</a:t>
            </a:r>
            <a:endParaRPr lang="en-US" altLang="ko-KR" dirty="0" smtClean="0"/>
          </a:p>
          <a:p>
            <a:r>
              <a:rPr lang="en-US" altLang="ko-KR" dirty="0" smtClean="0"/>
              <a:t>Feature </a:t>
            </a:r>
            <a:r>
              <a:rPr lang="ko-KR" altLang="en-US" dirty="0" smtClean="0"/>
              <a:t>우선순위 매기는 다른 방법들</a:t>
            </a:r>
            <a:endParaRPr lang="en-US" altLang="ko-KR" dirty="0" smtClean="0"/>
          </a:p>
          <a:p>
            <a:r>
              <a:rPr lang="ko-KR" altLang="en-US" dirty="0" smtClean="0"/>
              <a:t>요점 </a:t>
            </a:r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Feature </a:t>
            </a:r>
            <a:r>
              <a:rPr lang="ko-KR" altLang="en-US" dirty="0" smtClean="0"/>
              <a:t>우선순위</a:t>
            </a:r>
            <a:r>
              <a:rPr lang="en-US" altLang="ko-KR" dirty="0" smtClean="0"/>
              <a:t>/</a:t>
            </a:r>
            <a:r>
              <a:rPr lang="ko-KR" altLang="en-US" dirty="0" smtClean="0"/>
              <a:t>순서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그룹핑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Feature </a:t>
            </a:r>
            <a:r>
              <a:rPr lang="ko-KR" altLang="en-US" dirty="0" smtClean="0"/>
              <a:t>우선순위</a:t>
            </a:r>
            <a:r>
              <a:rPr lang="en-US" altLang="ko-KR" dirty="0" smtClean="0"/>
              <a:t>/</a:t>
            </a:r>
            <a:r>
              <a:rPr lang="ko-KR" altLang="en-US" dirty="0" smtClean="0"/>
              <a:t>순서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그룹핑</a:t>
            </a:r>
            <a:r>
              <a:rPr lang="ko-KR" altLang="en-US" dirty="0" smtClean="0"/>
              <a:t> 가이드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어떤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가 사용자</a:t>
            </a:r>
            <a:r>
              <a:rPr lang="en-US" altLang="ko-KR" dirty="0" smtClean="0"/>
              <a:t>/</a:t>
            </a:r>
            <a:r>
              <a:rPr lang="ko-KR" altLang="en-US" dirty="0" smtClean="0"/>
              <a:t>고객에게 가장 중요한가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어떤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가 높은 의존관계를 가지는가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어떤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가 고객에게 가치를 제공하기 위해 같이 진행되는가</a:t>
            </a:r>
            <a:r>
              <a:rPr lang="en-US" altLang="ko-KR" dirty="0" smtClean="0"/>
              <a:t>? </a:t>
            </a:r>
          </a:p>
          <a:p>
            <a:pPr lvl="2"/>
            <a:r>
              <a:rPr lang="ko-KR" altLang="en-US" dirty="0" smtClean="0"/>
              <a:t>가능하다면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사용자게에게</a:t>
            </a:r>
            <a:r>
              <a:rPr lang="ko-KR" altLang="en-US" dirty="0" smtClean="0"/>
              <a:t> 가치를 제공할 필요가 있다면 </a:t>
            </a:r>
            <a:r>
              <a:rPr lang="ko-KR" altLang="en-US" dirty="0" err="1" smtClean="0"/>
              <a:t>그룹핑간에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나누지마라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높은 가치와 높은 위험인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에 대해 고려하라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순서에서 제일 앞에 오게 함으로써 프로젝트에서 제거하거나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매번의</a:t>
            </a:r>
            <a:r>
              <a:rPr lang="ko-KR" altLang="en-US" dirty="0" smtClean="0"/>
              <a:t> 반복에서 작업을 할 수 있는 최고의 상태를 만든다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인터페이스는 항상 위험이 존재함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인터페이스와 관련된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는 기술적인 위험성</a:t>
            </a:r>
            <a:r>
              <a:rPr lang="en-US" altLang="ko-KR" dirty="0" smtClean="0"/>
              <a:t>(technical uncertainty)</a:t>
            </a:r>
            <a:r>
              <a:rPr lang="ko-KR" altLang="en-US" dirty="0" smtClean="0"/>
              <a:t>에 대해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높음</a:t>
            </a:r>
            <a:r>
              <a:rPr lang="en-US" altLang="ko-KR" dirty="0" smtClean="0"/>
              <a:t>(high)”</a:t>
            </a:r>
            <a:r>
              <a:rPr lang="ko-KR" altLang="en-US" dirty="0" smtClean="0"/>
              <a:t>로 표시되어야 함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3</a:t>
            </a:r>
            <a:r>
              <a:rPr lang="en-US" altLang="ko-KR" baseline="30000" dirty="0" smtClean="0"/>
              <a:t>rd</a:t>
            </a:r>
            <a:r>
              <a:rPr lang="en-US" altLang="ko-KR" dirty="0" smtClean="0"/>
              <a:t> Party </a:t>
            </a:r>
            <a:r>
              <a:rPr lang="ko-KR" altLang="en-US" dirty="0" smtClean="0"/>
              <a:t>역시 높은 위험을 가짐</a:t>
            </a:r>
            <a:r>
              <a:rPr lang="en-US" altLang="ko-KR" dirty="0" smtClean="0"/>
              <a:t>. (</a:t>
            </a:r>
            <a:r>
              <a:rPr lang="ko-KR" altLang="en-US" dirty="0" smtClean="0"/>
              <a:t>특히 이전에 같이 작업하지 않은 경우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순서에서 </a:t>
            </a:r>
            <a:r>
              <a:rPr lang="en-US" altLang="ko-KR" dirty="0" smtClean="0"/>
              <a:t>3</a:t>
            </a:r>
            <a:r>
              <a:rPr lang="en-US" altLang="ko-KR" baseline="30000" dirty="0" smtClean="0"/>
              <a:t>rd</a:t>
            </a:r>
            <a:r>
              <a:rPr lang="en-US" altLang="ko-KR" dirty="0" smtClean="0"/>
              <a:t> Party</a:t>
            </a:r>
            <a:r>
              <a:rPr lang="ko-KR" altLang="en-US" dirty="0" smtClean="0"/>
              <a:t>와 관련된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가 초반에 위치해야 함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Feature </a:t>
            </a:r>
            <a:r>
              <a:rPr lang="ko-KR" altLang="en-US" dirty="0" smtClean="0"/>
              <a:t>우선순위</a:t>
            </a:r>
            <a:r>
              <a:rPr lang="en-US" altLang="ko-KR" dirty="0" smtClean="0"/>
              <a:t>/</a:t>
            </a:r>
            <a:r>
              <a:rPr lang="ko-KR" altLang="en-US" dirty="0" smtClean="0"/>
              <a:t>순서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그룹핑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우선순위 매기는 참여자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대부분의 </a:t>
            </a:r>
            <a:r>
              <a:rPr lang="en-US" altLang="ko-KR" dirty="0" smtClean="0"/>
              <a:t>agile </a:t>
            </a:r>
            <a:r>
              <a:rPr lang="ko-KR" altLang="en-US" dirty="0" smtClean="0"/>
              <a:t>환경에서 고객 혹은 제품 소유자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예상되는 비즈니스 가치를 근거로 초기 우선순위를 매김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전체 프로젝트 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 빈도수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기술적</a:t>
            </a:r>
            <a:r>
              <a:rPr lang="en-US" altLang="ko-KR" dirty="0" smtClean="0"/>
              <a:t>/</a:t>
            </a:r>
            <a:r>
              <a:rPr lang="ko-KR" altLang="en-US" dirty="0" smtClean="0"/>
              <a:t>요구사항 불확실성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의존관계 등을 고려한 초기 우선순위 검토</a:t>
            </a:r>
            <a:endParaRPr lang="en-US" altLang="ko-KR" dirty="0" smtClean="0"/>
          </a:p>
        </p:txBody>
      </p:sp>
      <p:pic>
        <p:nvPicPr>
          <p:cNvPr id="453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8305" y="3214687"/>
            <a:ext cx="6227391" cy="2806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타원 5"/>
          <p:cNvSpPr/>
          <p:nvPr/>
        </p:nvSpPr>
        <p:spPr bwMode="auto">
          <a:xfrm>
            <a:off x="670007" y="2857496"/>
            <a:ext cx="2069239" cy="5715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비즈니스 가치 순으로 나열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 bwMode="auto">
          <a:xfrm rot="10800000">
            <a:off x="1793308" y="6143644"/>
            <a:ext cx="2660450" cy="1588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1852429" y="6143645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우선순위가 높음</a:t>
            </a:r>
          </a:p>
        </p:txBody>
      </p:sp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반복주기 패턴 </a:t>
            </a:r>
            <a:r>
              <a:rPr lang="en-US" altLang="ko-KR"/>
              <a:t>(3/4)</a:t>
            </a:r>
          </a:p>
        </p:txBody>
      </p:sp>
      <p:sp>
        <p:nvSpPr>
          <p:cNvPr id="978947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증가식 인도 라이프사이클</a:t>
            </a:r>
          </a:p>
          <a:p>
            <a:pPr lvl="1"/>
            <a:r>
              <a:rPr lang="ko-KR" altLang="en-US"/>
              <a:t>특징</a:t>
            </a:r>
          </a:p>
          <a:p>
            <a:pPr lvl="2"/>
            <a:r>
              <a:rPr lang="ko-KR" altLang="en-US"/>
              <a:t>짧은 도입반복주기</a:t>
            </a:r>
          </a:p>
          <a:p>
            <a:pPr lvl="2"/>
            <a:r>
              <a:rPr lang="ko-KR" altLang="en-US"/>
              <a:t>단일 발단 반복주기</a:t>
            </a:r>
          </a:p>
          <a:p>
            <a:pPr lvl="2"/>
            <a:r>
              <a:rPr lang="ko-KR" altLang="en-US"/>
              <a:t>단일 구축 반복주기</a:t>
            </a:r>
          </a:p>
          <a:p>
            <a:pPr lvl="2"/>
            <a:r>
              <a:rPr lang="ko-KR" altLang="en-US"/>
              <a:t>여러 전이 반복주기</a:t>
            </a:r>
          </a:p>
          <a:p>
            <a:pPr lvl="1"/>
            <a:r>
              <a:rPr lang="ko-KR" altLang="en-US"/>
              <a:t>적용</a:t>
            </a:r>
          </a:p>
          <a:p>
            <a:pPr lvl="2"/>
            <a:r>
              <a:rPr lang="ko-KR" altLang="en-US"/>
              <a:t>익숙한 도메인 </a:t>
            </a:r>
            <a:r>
              <a:rPr lang="en-US" altLang="ko-KR"/>
              <a:t>- </a:t>
            </a:r>
            <a:r>
              <a:rPr lang="ko-KR" altLang="en-US"/>
              <a:t>아키텍처와 요구사항이 개발 사이클의 초기에 안정화될 수 있음</a:t>
            </a:r>
          </a:p>
          <a:p>
            <a:pPr lvl="2"/>
            <a:r>
              <a:rPr lang="ko-KR" altLang="en-US"/>
              <a:t>경험이 풍부한 수행팀</a:t>
            </a:r>
          </a:p>
          <a:p>
            <a:pPr lvl="2"/>
            <a:r>
              <a:rPr lang="ko-KR" altLang="en-US"/>
              <a:t>고객이 점증적인 기능 릴리스를 원할 경우</a:t>
            </a:r>
          </a:p>
        </p:txBody>
      </p:sp>
      <p:sp>
        <p:nvSpPr>
          <p:cNvPr id="978950" name="Rectangle 6"/>
          <p:cNvSpPr>
            <a:spLocks noChangeArrowheads="1"/>
          </p:cNvSpPr>
          <p:nvPr/>
        </p:nvSpPr>
        <p:spPr bwMode="auto">
          <a:xfrm>
            <a:off x="1522686" y="4381000"/>
            <a:ext cx="6479628" cy="1717508"/>
          </a:xfrm>
          <a:prstGeom prst="rect">
            <a:avLst/>
          </a:prstGeom>
          <a:noFill/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8951" name="Line 7"/>
          <p:cNvSpPr>
            <a:spLocks noChangeShapeType="1"/>
          </p:cNvSpPr>
          <p:nvPr/>
        </p:nvSpPr>
        <p:spPr bwMode="auto">
          <a:xfrm>
            <a:off x="1676401" y="5363076"/>
            <a:ext cx="6177455" cy="0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8952" name="Rectangle 8"/>
          <p:cNvSpPr>
            <a:spLocks noChangeArrowheads="1"/>
          </p:cNvSpPr>
          <p:nvPr/>
        </p:nvSpPr>
        <p:spPr bwMode="auto">
          <a:xfrm>
            <a:off x="1740776" y="5048753"/>
            <a:ext cx="671348" cy="239127"/>
          </a:xfrm>
          <a:prstGeom prst="rect">
            <a:avLst/>
          </a:prstGeom>
          <a:solidFill>
            <a:srgbClr val="DDDDDD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Iter #</a:t>
            </a:r>
          </a:p>
        </p:txBody>
      </p:sp>
      <p:sp>
        <p:nvSpPr>
          <p:cNvPr id="978953" name="Line 9"/>
          <p:cNvSpPr>
            <a:spLocks noChangeShapeType="1"/>
          </p:cNvSpPr>
          <p:nvPr/>
        </p:nvSpPr>
        <p:spPr bwMode="auto">
          <a:xfrm flipV="1">
            <a:off x="2451538" y="4851734"/>
            <a:ext cx="0" cy="801604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8954" name="Rectangle 10"/>
          <p:cNvSpPr>
            <a:spLocks noChangeArrowheads="1"/>
          </p:cNvSpPr>
          <p:nvPr/>
        </p:nvSpPr>
        <p:spPr bwMode="auto">
          <a:xfrm>
            <a:off x="2490953" y="5048753"/>
            <a:ext cx="671349" cy="239127"/>
          </a:xfrm>
          <a:prstGeom prst="rect">
            <a:avLst/>
          </a:prstGeom>
          <a:solidFill>
            <a:srgbClr val="DDDDDD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Iter #</a:t>
            </a:r>
          </a:p>
        </p:txBody>
      </p:sp>
      <p:sp>
        <p:nvSpPr>
          <p:cNvPr id="978955" name="Rectangle 11"/>
          <p:cNvSpPr>
            <a:spLocks noChangeArrowheads="1"/>
          </p:cNvSpPr>
          <p:nvPr/>
        </p:nvSpPr>
        <p:spPr bwMode="auto">
          <a:xfrm>
            <a:off x="3242442" y="5048753"/>
            <a:ext cx="671349" cy="239127"/>
          </a:xfrm>
          <a:prstGeom prst="rect">
            <a:avLst/>
          </a:prstGeom>
          <a:solidFill>
            <a:srgbClr val="DDDDDD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Iter #</a:t>
            </a:r>
          </a:p>
        </p:txBody>
      </p:sp>
      <p:sp>
        <p:nvSpPr>
          <p:cNvPr id="978956" name="Rectangle 12"/>
          <p:cNvSpPr>
            <a:spLocks noChangeArrowheads="1"/>
          </p:cNvSpPr>
          <p:nvPr/>
        </p:nvSpPr>
        <p:spPr bwMode="auto">
          <a:xfrm>
            <a:off x="3993932" y="5048753"/>
            <a:ext cx="671349" cy="239127"/>
          </a:xfrm>
          <a:prstGeom prst="rect">
            <a:avLst/>
          </a:prstGeom>
          <a:solidFill>
            <a:srgbClr val="DDDDDD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Iter #</a:t>
            </a:r>
          </a:p>
        </p:txBody>
      </p:sp>
      <p:sp>
        <p:nvSpPr>
          <p:cNvPr id="978957" name="Rectangle 13"/>
          <p:cNvSpPr>
            <a:spLocks noChangeArrowheads="1"/>
          </p:cNvSpPr>
          <p:nvPr/>
        </p:nvSpPr>
        <p:spPr bwMode="auto">
          <a:xfrm>
            <a:off x="4744107" y="5048753"/>
            <a:ext cx="671348" cy="239127"/>
          </a:xfrm>
          <a:prstGeom prst="rect">
            <a:avLst/>
          </a:prstGeom>
          <a:solidFill>
            <a:srgbClr val="DDDDDD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Iter #</a:t>
            </a:r>
          </a:p>
        </p:txBody>
      </p:sp>
      <p:sp>
        <p:nvSpPr>
          <p:cNvPr id="978958" name="Rectangle 14"/>
          <p:cNvSpPr>
            <a:spLocks noChangeArrowheads="1"/>
          </p:cNvSpPr>
          <p:nvPr/>
        </p:nvSpPr>
        <p:spPr bwMode="auto">
          <a:xfrm>
            <a:off x="5495597" y="5048753"/>
            <a:ext cx="671348" cy="239127"/>
          </a:xfrm>
          <a:prstGeom prst="rect">
            <a:avLst/>
          </a:prstGeom>
          <a:solidFill>
            <a:srgbClr val="DDDDDD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Iter #</a:t>
            </a:r>
          </a:p>
        </p:txBody>
      </p:sp>
      <p:sp>
        <p:nvSpPr>
          <p:cNvPr id="978959" name="Rectangle 15"/>
          <p:cNvSpPr>
            <a:spLocks noChangeArrowheads="1"/>
          </p:cNvSpPr>
          <p:nvPr/>
        </p:nvSpPr>
        <p:spPr bwMode="auto">
          <a:xfrm>
            <a:off x="6247087" y="5048753"/>
            <a:ext cx="671348" cy="239127"/>
          </a:xfrm>
          <a:prstGeom prst="rect">
            <a:avLst/>
          </a:prstGeom>
          <a:solidFill>
            <a:srgbClr val="DDDDDD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Iter #</a:t>
            </a:r>
          </a:p>
        </p:txBody>
      </p:sp>
      <p:sp>
        <p:nvSpPr>
          <p:cNvPr id="978960" name="Line 16"/>
          <p:cNvSpPr>
            <a:spLocks noChangeShapeType="1"/>
          </p:cNvSpPr>
          <p:nvPr/>
        </p:nvSpPr>
        <p:spPr bwMode="auto">
          <a:xfrm flipV="1">
            <a:off x="3188576" y="4835193"/>
            <a:ext cx="0" cy="801603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8961" name="Line 17"/>
          <p:cNvSpPr>
            <a:spLocks noChangeShapeType="1"/>
          </p:cNvSpPr>
          <p:nvPr/>
        </p:nvSpPr>
        <p:spPr bwMode="auto">
          <a:xfrm flipV="1">
            <a:off x="3932183" y="4851734"/>
            <a:ext cx="0" cy="801604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8962" name="Line 18"/>
          <p:cNvSpPr>
            <a:spLocks noChangeShapeType="1"/>
          </p:cNvSpPr>
          <p:nvPr/>
        </p:nvSpPr>
        <p:spPr bwMode="auto">
          <a:xfrm flipV="1">
            <a:off x="6957848" y="4835193"/>
            <a:ext cx="0" cy="801603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8963" name="Rectangle 19"/>
          <p:cNvSpPr>
            <a:spLocks noChangeArrowheads="1"/>
          </p:cNvSpPr>
          <p:nvPr/>
        </p:nvSpPr>
        <p:spPr bwMode="auto">
          <a:xfrm>
            <a:off x="1703991" y="4562977"/>
            <a:ext cx="748862" cy="278231"/>
          </a:xfrm>
          <a:prstGeom prst="rect">
            <a:avLst/>
          </a:prstGeom>
          <a:solidFill>
            <a:srgbClr val="FFFF99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도입</a:t>
            </a:r>
          </a:p>
        </p:txBody>
      </p:sp>
      <p:sp>
        <p:nvSpPr>
          <p:cNvPr id="978964" name="Rectangle 20"/>
          <p:cNvSpPr>
            <a:spLocks noChangeArrowheads="1"/>
          </p:cNvSpPr>
          <p:nvPr/>
        </p:nvSpPr>
        <p:spPr bwMode="auto">
          <a:xfrm>
            <a:off x="2447598" y="4562977"/>
            <a:ext cx="743607" cy="278231"/>
          </a:xfrm>
          <a:prstGeom prst="rect">
            <a:avLst/>
          </a:prstGeom>
          <a:solidFill>
            <a:srgbClr val="FFFF99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발단</a:t>
            </a:r>
          </a:p>
        </p:txBody>
      </p:sp>
      <p:sp>
        <p:nvSpPr>
          <p:cNvPr id="978965" name="Rectangle 21"/>
          <p:cNvSpPr>
            <a:spLocks noChangeArrowheads="1"/>
          </p:cNvSpPr>
          <p:nvPr/>
        </p:nvSpPr>
        <p:spPr bwMode="auto">
          <a:xfrm>
            <a:off x="3187262" y="4562977"/>
            <a:ext cx="758059" cy="278231"/>
          </a:xfrm>
          <a:prstGeom prst="rect">
            <a:avLst/>
          </a:prstGeom>
          <a:solidFill>
            <a:srgbClr val="FFFF99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구축</a:t>
            </a:r>
          </a:p>
        </p:txBody>
      </p:sp>
      <p:sp>
        <p:nvSpPr>
          <p:cNvPr id="978966" name="Rectangle 22"/>
          <p:cNvSpPr>
            <a:spLocks noChangeArrowheads="1"/>
          </p:cNvSpPr>
          <p:nvPr/>
        </p:nvSpPr>
        <p:spPr bwMode="auto">
          <a:xfrm>
            <a:off x="3944007" y="4562977"/>
            <a:ext cx="3011214" cy="278231"/>
          </a:xfrm>
          <a:prstGeom prst="rect">
            <a:avLst/>
          </a:prstGeom>
          <a:solidFill>
            <a:srgbClr val="FFFF99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전이</a:t>
            </a:r>
          </a:p>
        </p:txBody>
      </p:sp>
      <p:sp>
        <p:nvSpPr>
          <p:cNvPr id="978967" name="Text Box 23"/>
          <p:cNvSpPr txBox="1">
            <a:spLocks noChangeArrowheads="1"/>
          </p:cNvSpPr>
          <p:nvPr/>
        </p:nvSpPr>
        <p:spPr bwMode="auto">
          <a:xfrm>
            <a:off x="3620814" y="5653339"/>
            <a:ext cx="635876" cy="47419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marL="360363" indent="-360363"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릴리즈</a:t>
            </a:r>
          </a:p>
        </p:txBody>
      </p:sp>
      <p:sp>
        <p:nvSpPr>
          <p:cNvPr id="978968" name="Text Box 24"/>
          <p:cNvSpPr txBox="1">
            <a:spLocks noChangeArrowheads="1"/>
          </p:cNvSpPr>
          <p:nvPr/>
        </p:nvSpPr>
        <p:spPr bwMode="auto">
          <a:xfrm>
            <a:off x="6621517" y="5653339"/>
            <a:ext cx="635876" cy="289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marL="360363" indent="-360363"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인도</a:t>
            </a:r>
          </a:p>
        </p:txBody>
      </p:sp>
      <p:sp>
        <p:nvSpPr>
          <p:cNvPr id="978969" name="Text Box 25"/>
          <p:cNvSpPr txBox="1">
            <a:spLocks noChangeArrowheads="1"/>
          </p:cNvSpPr>
          <p:nvPr/>
        </p:nvSpPr>
        <p:spPr bwMode="auto">
          <a:xfrm>
            <a:off x="7043245" y="4961524"/>
            <a:ext cx="923596" cy="38801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/>
          <a:lstStyle/>
          <a:p>
            <a:pPr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발전</a:t>
            </a:r>
            <a:r>
              <a:rPr lang="en-US" altLang="ko-KR" sz="1000">
                <a:latin typeface="맑은 고딕" pitchFamily="50" charset="-127"/>
                <a:ea typeface="맑은 고딕" pitchFamily="50" charset="-127"/>
              </a:rPr>
              <a:t>(evolution)</a:t>
            </a:r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영역</a:t>
            </a:r>
          </a:p>
        </p:txBody>
      </p:sp>
      <p:sp>
        <p:nvSpPr>
          <p:cNvPr id="978970" name="Text Box 26"/>
          <p:cNvSpPr txBox="1">
            <a:spLocks noChangeArrowheads="1"/>
          </p:cNvSpPr>
          <p:nvPr/>
        </p:nvSpPr>
        <p:spPr bwMode="auto">
          <a:xfrm>
            <a:off x="2762908" y="5653339"/>
            <a:ext cx="827690" cy="6588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아키텍처 프로토타입</a:t>
            </a:r>
          </a:p>
        </p:txBody>
      </p:sp>
      <p:sp>
        <p:nvSpPr>
          <p:cNvPr id="978971" name="Text Box 27"/>
          <p:cNvSpPr txBox="1">
            <a:spLocks noChangeArrowheads="1"/>
          </p:cNvSpPr>
          <p:nvPr/>
        </p:nvSpPr>
        <p:spPr bwMode="auto">
          <a:xfrm>
            <a:off x="2024557" y="5653339"/>
            <a:ext cx="827690" cy="289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POC</a:t>
            </a:r>
          </a:p>
        </p:txBody>
      </p:sp>
      <p:sp>
        <p:nvSpPr>
          <p:cNvPr id="978972" name="Line 28"/>
          <p:cNvSpPr>
            <a:spLocks noChangeShapeType="1"/>
          </p:cNvSpPr>
          <p:nvPr/>
        </p:nvSpPr>
        <p:spPr bwMode="auto">
          <a:xfrm flipV="1">
            <a:off x="6210300" y="4847223"/>
            <a:ext cx="0" cy="512846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8973" name="Line 29"/>
          <p:cNvSpPr>
            <a:spLocks noChangeShapeType="1"/>
          </p:cNvSpPr>
          <p:nvPr/>
        </p:nvSpPr>
        <p:spPr bwMode="auto">
          <a:xfrm flipV="1">
            <a:off x="4709949" y="4842711"/>
            <a:ext cx="0" cy="512847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8974" name="Line 30"/>
          <p:cNvSpPr>
            <a:spLocks noChangeShapeType="1"/>
          </p:cNvSpPr>
          <p:nvPr/>
        </p:nvSpPr>
        <p:spPr bwMode="auto">
          <a:xfrm flipV="1">
            <a:off x="5453556" y="4848727"/>
            <a:ext cx="0" cy="512847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74" y="581025"/>
            <a:ext cx="8277225" cy="598488"/>
          </a:xfrm>
        </p:spPr>
        <p:txBody>
          <a:bodyPr/>
          <a:lstStyle/>
          <a:p>
            <a:r>
              <a:rPr lang="en-US" altLang="ko-KR" dirty="0" smtClean="0"/>
              <a:t>Feature </a:t>
            </a:r>
            <a:r>
              <a:rPr lang="ko-KR" altLang="en-US" dirty="0" smtClean="0"/>
              <a:t>우선순위</a:t>
            </a:r>
            <a:r>
              <a:rPr lang="en-US" altLang="ko-KR" dirty="0" smtClean="0"/>
              <a:t>/</a:t>
            </a:r>
            <a:r>
              <a:rPr lang="ko-KR" altLang="en-US" dirty="0" smtClean="0"/>
              <a:t>순서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그룹핑</a:t>
            </a:r>
            <a:r>
              <a:rPr lang="ko-KR" altLang="en-US" dirty="0" smtClean="0"/>
              <a:t> 실습 </a:t>
            </a:r>
            <a:r>
              <a:rPr lang="en-US" altLang="ko-KR" dirty="0" smtClean="0"/>
              <a:t>– </a:t>
            </a:r>
            <a:r>
              <a:rPr lang="ko-KR" altLang="en-US" sz="1800" dirty="0" smtClean="0"/>
              <a:t>온라인 경매 서비스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초기 상태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906492" y="1643050"/>
          <a:ext cx="6798928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866"/>
                <a:gridCol w="450799"/>
                <a:gridCol w="1248933"/>
                <a:gridCol w="849866"/>
                <a:gridCol w="849866"/>
                <a:gridCol w="849866"/>
                <a:gridCol w="849866"/>
                <a:gridCol w="84986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Customer Value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Feature Name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Requirements Uncertainty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Technical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Uncertainty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Usage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Dependency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Comments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문제점 표시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Medium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항목 유형에 대한 경고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인터페이스를 필요로 함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이메일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발송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Critical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입찰을 위한 항목 등록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75" y="581025"/>
            <a:ext cx="8515350" cy="598488"/>
          </a:xfrm>
        </p:spPr>
        <p:txBody>
          <a:bodyPr/>
          <a:lstStyle/>
          <a:p>
            <a:r>
              <a:rPr lang="en-US" altLang="ko-KR" dirty="0" smtClean="0"/>
              <a:t>Feature </a:t>
            </a:r>
            <a:r>
              <a:rPr lang="ko-KR" altLang="en-US" dirty="0" smtClean="0"/>
              <a:t>우선순위</a:t>
            </a:r>
            <a:r>
              <a:rPr lang="en-US" altLang="ko-KR" dirty="0" smtClean="0"/>
              <a:t>/</a:t>
            </a:r>
            <a:r>
              <a:rPr lang="ko-KR" altLang="en-US" dirty="0" smtClean="0"/>
              <a:t>순서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그룹핑</a:t>
            </a:r>
            <a:r>
              <a:rPr lang="ko-KR" altLang="en-US" dirty="0" smtClean="0"/>
              <a:t> 실습 </a:t>
            </a:r>
            <a:r>
              <a:rPr lang="en-US" altLang="ko-KR" dirty="0" smtClean="0"/>
              <a:t>– </a:t>
            </a:r>
            <a:r>
              <a:rPr lang="ko-KR" altLang="en-US" sz="1800" dirty="0" smtClean="0"/>
              <a:t>온라인 경매 서비스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전통적인 프로세스와의 비교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소요 기간 </a:t>
            </a:r>
            <a:r>
              <a:rPr lang="en-US" altLang="ko-KR" dirty="0" smtClean="0"/>
              <a:t>(1 ~ 2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전통적인 프로세스는 기능 요구사항에서 시작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Agile</a:t>
            </a:r>
            <a:r>
              <a:rPr lang="ko-KR" altLang="en-US" dirty="0" smtClean="0"/>
              <a:t>은 각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에 대한 투여 시간을 최소화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해당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를 구현하지 않을 경우 시간 낭비를 없앰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전통적인 프로세스는 각 </a:t>
            </a:r>
            <a:r>
              <a:rPr lang="en-US" altLang="ko-KR" dirty="0" smtClean="0"/>
              <a:t>feature </a:t>
            </a:r>
            <a:r>
              <a:rPr lang="ko-KR" altLang="en-US" dirty="0" smtClean="0"/>
              <a:t>에 대한 기능 명세를 완성시킴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고객의 시간에 대한 요구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완성되는 기능 명세를 위한 다양한 고객과의 인터뷰를 필요로 함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Agile</a:t>
            </a:r>
            <a:r>
              <a:rPr lang="ko-KR" altLang="en-US" dirty="0" smtClean="0"/>
              <a:t>은 빠른 형태로 작성되지만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고객과 밀접하게 관여할 필요가 없음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값에 의한 우선 순위 매기기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고객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비즈니스 가치에 의한 순위</a:t>
            </a:r>
            <a:endParaRPr lang="en-US" altLang="ko-KR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906492" y="1643050"/>
          <a:ext cx="6798928" cy="359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866"/>
                <a:gridCol w="450799"/>
                <a:gridCol w="1248933"/>
                <a:gridCol w="849866"/>
                <a:gridCol w="849866"/>
                <a:gridCol w="849866"/>
                <a:gridCol w="849866"/>
                <a:gridCol w="84986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Customer Value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Feature Name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Requirements Uncertainty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Technical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Uncertainty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Usage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Dependency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Comments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Critical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입찰을 위한 항목 등록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Critical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항목 입찰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4, 5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Critical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사이트 등록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기존 등록 기능과 연계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Critical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카테고리에 의한 검색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Medium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위쪽 화살표 6"/>
          <p:cNvSpPr/>
          <p:nvPr/>
        </p:nvSpPr>
        <p:spPr bwMode="auto">
          <a:xfrm>
            <a:off x="1024734" y="2285992"/>
            <a:ext cx="650332" cy="3071834"/>
          </a:xfrm>
          <a:prstGeom prst="upArrow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 w="190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1911550" y="3714752"/>
            <a:ext cx="2660450" cy="10715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기능적인 어플리케이션에 인도하기 위해 필요한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최소한의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featrue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위험 평가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위험이 높은 </a:t>
            </a:r>
            <a:r>
              <a:rPr lang="en-US" altLang="ko-KR" dirty="0" smtClean="0"/>
              <a:t>feature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위험이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높고 중요하거나 높은 비즈니스 가치가 있는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제일 위에 정렬하고 프로젝트 초기에 관심을 가짐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위험으로 인해 발생되는 문제를 프로젝트 전체 기간 동안에 처리함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위험이 높고 중간 비즈니스 가치가 있는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케이스마다 처리함</a:t>
            </a:r>
            <a:r>
              <a:rPr lang="en-US" altLang="ko-KR" dirty="0" smtClean="0"/>
              <a:t>. (</a:t>
            </a:r>
            <a:r>
              <a:rPr lang="ko-KR" altLang="en-US" dirty="0" smtClean="0"/>
              <a:t>프로젝트의 초기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말기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다시 한번 고객과 가치를 재평가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위험이 높고 낮은 비즈니스 가치가 있는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제일 하단에 정렬하거나 프로젝트로부터 없애는 것을 고려</a:t>
            </a:r>
            <a:endParaRPr lang="en-US" altLang="ko-KR" dirty="0" smtClean="0"/>
          </a:p>
          <a:p>
            <a:r>
              <a:rPr lang="ko-KR" altLang="en-US" dirty="0" smtClean="0"/>
              <a:t>불확실성 </a:t>
            </a:r>
            <a:r>
              <a:rPr lang="en-US" altLang="ko-KR" dirty="0" smtClean="0"/>
              <a:t>(Uncertainty)</a:t>
            </a:r>
            <a:r>
              <a:rPr lang="ko-KR" altLang="en-US" dirty="0" smtClean="0"/>
              <a:t>에 근거한 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요구사항 불확실성과 기술적인 불확실성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의존관계를 고려한 순위 매김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고객의 가치와 위험이 충돌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높은 우선순위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높은 위험은 제일 위에 위치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낮은 우선순위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높은 위험은 제일 끝에 위치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위험 평가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위험 평가 고려</a:t>
            </a:r>
            <a:endParaRPr lang="en-US" altLang="ko-KR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906492" y="1643050"/>
          <a:ext cx="6798928" cy="374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866"/>
                <a:gridCol w="450799"/>
                <a:gridCol w="1248933"/>
                <a:gridCol w="849866"/>
                <a:gridCol w="849866"/>
                <a:gridCol w="849866"/>
                <a:gridCol w="849866"/>
                <a:gridCol w="84986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Customer Value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Feature Name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Requirements Uncertainty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Technical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Uncertainty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Usage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Dependency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Comments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Critical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사이트 등록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기존 등록 기능과 연계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Critical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입찰을 위한 항목 등록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Critical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항목 입찰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4,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Critical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17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경매 엔진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Medium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Medium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4, 10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경매 지원을 위한 프로세스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모서리가 둥근 직사각형 8"/>
          <p:cNvSpPr/>
          <p:nvPr/>
        </p:nvSpPr>
        <p:spPr bwMode="auto">
          <a:xfrm>
            <a:off x="3448699" y="1500174"/>
            <a:ext cx="1714512" cy="242889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7000"/>
            </a:schemeClr>
          </a:solidFill>
          <a:ln w="190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5990906" y="1500174"/>
            <a:ext cx="886817" cy="242889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7000"/>
            </a:schemeClr>
          </a:solidFill>
          <a:ln w="190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4572000" y="4214818"/>
            <a:ext cx="1891875" cy="128588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위험과 의존관계에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의한 순위 재조정</a:t>
            </a:r>
          </a:p>
        </p:txBody>
      </p:sp>
    </p:spTree>
  </p:cSld>
  <p:clrMapOvr>
    <a:masterClrMapping/>
  </p:clrMapOvr>
  <p:transition spd="med">
    <p:fade/>
  </p:transition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관련 </a:t>
            </a:r>
            <a:r>
              <a:rPr lang="en-US" altLang="ko-KR" dirty="0" smtClean="0"/>
              <a:t>feature </a:t>
            </a:r>
            <a:r>
              <a:rPr lang="ko-KR" altLang="en-US" dirty="0" err="1" smtClean="0"/>
              <a:t>그룹핑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Feature </a:t>
            </a:r>
            <a:r>
              <a:rPr lang="ko-KR" altLang="en-US" dirty="0" err="1" smtClean="0"/>
              <a:t>그룹핑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</a:t>
            </a:r>
            <a:r>
              <a:rPr lang="en-US" altLang="ko-KR" dirty="0" smtClean="0"/>
              <a:t>/</a:t>
            </a:r>
            <a:r>
              <a:rPr lang="ko-KR" altLang="en-US" dirty="0" smtClean="0"/>
              <a:t>고객에게 가치를 제공하는데 같이 사용되어야 하는 기준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입찰을 위한 항목 등록이 없이는 항목에 대한 입찰 기능을 생각할 수 없음</a:t>
            </a:r>
            <a:r>
              <a:rPr lang="en-US" altLang="ko-KR" dirty="0" smtClean="0"/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083857" y="2357430"/>
          <a:ext cx="6798928" cy="374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866"/>
                <a:gridCol w="450799"/>
                <a:gridCol w="1248933"/>
                <a:gridCol w="849866"/>
                <a:gridCol w="849866"/>
                <a:gridCol w="849866"/>
                <a:gridCol w="849866"/>
                <a:gridCol w="84986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Customer Value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Feature Name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Requirements Uncertainty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Technical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Uncertainty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Usage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Dependency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Comments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Critical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사이트 등록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기존 등록 기능과 연계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Critical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입찰을 위한 항목 등록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Group A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Critical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항목 입찰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4,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Group A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Critical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17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경매 엔진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Medium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Medium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High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4, 10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경매 지원을 위한 프로세스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모서리가 둥근 직사각형 5"/>
          <p:cNvSpPr/>
          <p:nvPr/>
        </p:nvSpPr>
        <p:spPr bwMode="auto">
          <a:xfrm>
            <a:off x="906491" y="3071810"/>
            <a:ext cx="7271896" cy="92869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  <a:ln w="190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Feature </a:t>
            </a:r>
            <a:r>
              <a:rPr lang="ko-KR" altLang="en-US" dirty="0" smtClean="0"/>
              <a:t>우선순위</a:t>
            </a:r>
            <a:r>
              <a:rPr lang="en-US" altLang="ko-KR" dirty="0" smtClean="0"/>
              <a:t> </a:t>
            </a:r>
            <a:r>
              <a:rPr lang="ko-KR" altLang="en-US" dirty="0" smtClean="0"/>
              <a:t>매기는 다른 방법들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다른 요인 식별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목표 시장과 얼마나 가까운가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완료하는데 드는 공수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조직적인 영향 정도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잠재적인 투자자에게 매력이 있는가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기술적인 관점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종종 </a:t>
            </a:r>
            <a:r>
              <a:rPr lang="ko-KR" altLang="en-US" dirty="0" err="1" smtClean="0"/>
              <a:t>리팩토링</a:t>
            </a:r>
            <a:r>
              <a:rPr lang="ko-KR" altLang="en-US" dirty="0" smtClean="0"/>
              <a:t> 작업과 중복 프로그램의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정리와 관련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01734" y="1285860"/>
            <a:ext cx="3961114" cy="2549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2613" y="3929067"/>
            <a:ext cx="4020235" cy="2025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요점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요점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Feature </a:t>
            </a:r>
            <a:r>
              <a:rPr lang="ko-KR" altLang="en-US" dirty="0" smtClean="0"/>
              <a:t>우선순위는 고객에게 바로 가치를 제공하는데 도움이 됨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Feature </a:t>
            </a:r>
            <a:r>
              <a:rPr lang="ko-KR" altLang="en-US" dirty="0" smtClean="0"/>
              <a:t>우선순위는 프로젝트 완료 전에 멈추는 것을 가능하게 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자원 이동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예산 부족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고객 가치가 주요 속성이지만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 빈도수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의존성 등의 다른 요소를 사용 가능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고객이나 제품 관리자가 비즈니스 가치를 제공할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다음에도 고객과 같이 우선순위 매기는 과정을 완성시킴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고객에게 가치를 제공하는데 같이 묶여지는 기능이 있음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이러한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가 식별되면 그룹핑하고 동일한 우선순위를 부여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특정 기업에 맞는 우선순위를 매김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고객 가치로 시작해서 해당 환경 내의 다른 영역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시장 점유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시간적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비용적 비용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투자자의 가치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혁신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가치를 고려함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고객이 직면한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와 리팩토링 대상의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backlog</a:t>
            </a:r>
            <a:r>
              <a:rPr lang="ko-KR" altLang="en-US" dirty="0" smtClean="0"/>
              <a:t>를 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우선순위가 </a:t>
            </a:r>
            <a:r>
              <a:rPr lang="ko-KR" altLang="en-US" dirty="0" err="1" smtClean="0"/>
              <a:t>매겨질때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두가지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를 재검토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6.3 </a:t>
            </a:r>
            <a:r>
              <a:rPr lang="ko-KR" altLang="en-US" dirty="0" smtClean="0"/>
              <a:t>적절한 예측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전통적인 예측 기법과의 비교</a:t>
            </a:r>
            <a:endParaRPr lang="en-US" altLang="ko-KR" dirty="0" smtClean="0"/>
          </a:p>
          <a:p>
            <a:r>
              <a:rPr lang="ko-KR" altLang="en-US" dirty="0" smtClean="0"/>
              <a:t>전체 팀의 예측</a:t>
            </a:r>
            <a:endParaRPr lang="en-US" altLang="ko-KR" dirty="0" smtClean="0"/>
          </a:p>
          <a:p>
            <a:r>
              <a:rPr lang="ko-KR" altLang="en-US" dirty="0" smtClean="0"/>
              <a:t>스토리 점수 </a:t>
            </a:r>
            <a:r>
              <a:rPr lang="en-US" altLang="ko-KR" dirty="0" smtClean="0"/>
              <a:t>(story point)</a:t>
            </a:r>
          </a:p>
          <a:p>
            <a:r>
              <a:rPr lang="ko-KR" altLang="en-US" dirty="0" smtClean="0"/>
              <a:t>요점 </a:t>
            </a:r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전통적인 예측 기법과의 비교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전통적인 예측 기법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프로젝트의 </a:t>
            </a:r>
            <a:r>
              <a:rPr lang="en-US" altLang="ko-KR" dirty="0" smtClean="0"/>
              <a:t>timeline </a:t>
            </a:r>
            <a:r>
              <a:rPr lang="ko-KR" altLang="en-US" dirty="0" smtClean="0"/>
              <a:t>추측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분석팀에</a:t>
            </a:r>
            <a:r>
              <a:rPr lang="ko-KR" altLang="en-US" dirty="0" smtClean="0"/>
              <a:t> 의한 기능 명세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개발팀과의 협의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설계 작성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기술 설계와 아키텍처 계획 문서화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개발팀은 선호하는 방법을 통해 예측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자원 유형에 따른 능력 산정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예측</a:t>
            </a:r>
            <a:r>
              <a:rPr lang="en-US" altLang="ko-KR" dirty="0" smtClean="0"/>
              <a:t>, </a:t>
            </a:r>
            <a:r>
              <a:rPr lang="ko-KR" altLang="en-US" dirty="0" smtClean="0"/>
              <a:t>능력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연관관계 등이 프로젝트 계획으로 입력됨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Agile </a:t>
            </a:r>
            <a:r>
              <a:rPr lang="ko-KR" altLang="en-US" dirty="0" smtClean="0"/>
              <a:t>예측 기법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우선순위 매기는 수준이 상세화되고 필요한 모든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에 대해 이해할 때까지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모든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를 예측하지 않음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예측에 대해 단계별 접근 방식을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프로젝트가 진행하면서 더 확실해지고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에 대해 더 많은 것을 이해함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feature </a:t>
            </a:r>
            <a:r>
              <a:rPr lang="ko-KR" altLang="en-US" dirty="0" smtClean="0"/>
              <a:t>크기를 예측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기간이 아님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 smtClean="0"/>
              <a:t>feature</a:t>
            </a:r>
            <a:r>
              <a:rPr lang="ko-KR" altLang="en-US" dirty="0" smtClean="0"/>
              <a:t>를 반복주기에 할당하고 </a:t>
            </a:r>
            <a:r>
              <a:rPr lang="ko-KR" altLang="en-US" dirty="0" err="1" smtClean="0"/>
              <a:t>릴리즈</a:t>
            </a:r>
            <a:r>
              <a:rPr lang="ko-KR" altLang="en-US" dirty="0" smtClean="0"/>
              <a:t> 계획을 만드는데 </a:t>
            </a:r>
            <a:r>
              <a:rPr lang="en-US" altLang="ko-KR" dirty="0" smtClean="0"/>
              <a:t>feature </a:t>
            </a:r>
            <a:r>
              <a:rPr lang="ko-KR" altLang="en-US" dirty="0" smtClean="0"/>
              <a:t>크기를 사용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첫번째</a:t>
            </a:r>
            <a:r>
              <a:rPr lang="ko-KR" altLang="en-US" dirty="0" smtClean="0"/>
              <a:t> 반복주기에 할당된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를 분해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분해는 해당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를 구축하는데 필요한 세부 작업을 식별하고 필요한 시간을 예측함을 의미함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남아있는 미정의 업무에 대해 시간을 예측하여 반복주기 동안의 </a:t>
            </a:r>
            <a:r>
              <a:rPr lang="ko-KR" altLang="en-US" dirty="0" err="1" smtClean="0"/>
              <a:t>일단위</a:t>
            </a:r>
            <a:r>
              <a:rPr lang="ko-KR" altLang="en-US" dirty="0" smtClean="0"/>
              <a:t> 기반으로 </a:t>
            </a:r>
            <a:r>
              <a:rPr lang="ko-KR" altLang="en-US" dirty="0" err="1" smtClean="0"/>
              <a:t>재예측</a:t>
            </a:r>
            <a:endParaRPr lang="en-US" altLang="ko-KR" dirty="0" smtClean="0"/>
          </a:p>
        </p:txBody>
      </p:sp>
      <p:sp>
        <p:nvSpPr>
          <p:cNvPr id="5" name="타원 4"/>
          <p:cNvSpPr/>
          <p:nvPr/>
        </p:nvSpPr>
        <p:spPr bwMode="auto">
          <a:xfrm>
            <a:off x="5931786" y="2571744"/>
            <a:ext cx="1359785" cy="100013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수 주에서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수 개월이 걸림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반복주기 패턴 </a:t>
            </a:r>
            <a:r>
              <a:rPr lang="en-US" altLang="ko-KR"/>
              <a:t>(4/4)</a:t>
            </a:r>
          </a:p>
        </p:txBody>
      </p:sp>
      <p:sp>
        <p:nvSpPr>
          <p:cNvPr id="979971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“</a:t>
            </a:r>
            <a:r>
              <a:rPr lang="ko-KR" altLang="en-US"/>
              <a:t>주요 설계” 라이프사이클</a:t>
            </a:r>
          </a:p>
          <a:p>
            <a:pPr lvl="1"/>
            <a:r>
              <a:rPr lang="ko-KR" altLang="en-US"/>
              <a:t>특징</a:t>
            </a:r>
          </a:p>
          <a:p>
            <a:pPr lvl="2"/>
            <a:r>
              <a:rPr lang="ko-KR" altLang="en-US"/>
              <a:t>짧은 도입반복주기</a:t>
            </a:r>
          </a:p>
          <a:p>
            <a:pPr lvl="2"/>
            <a:r>
              <a:rPr lang="ko-KR" altLang="en-US"/>
              <a:t>매우 긴 단일 구축 반복주기</a:t>
            </a:r>
          </a:p>
          <a:p>
            <a:pPr lvl="2"/>
            <a:r>
              <a:rPr lang="ko-KR" altLang="en-US"/>
              <a:t>여러 전이 반복주기</a:t>
            </a:r>
          </a:p>
          <a:p>
            <a:pPr lvl="1"/>
            <a:r>
              <a:rPr lang="ko-KR" altLang="en-US"/>
              <a:t>적용</a:t>
            </a:r>
          </a:p>
          <a:p>
            <a:pPr lvl="2"/>
            <a:r>
              <a:rPr lang="ko-KR" altLang="en-US"/>
              <a:t>잘 정의된 작은 기능이 안정된 제품에 추가되는 경우</a:t>
            </a:r>
          </a:p>
          <a:p>
            <a:pPr lvl="2"/>
            <a:r>
              <a:rPr lang="ko-KR" altLang="en-US"/>
              <a:t>새로운 기능이 잘 정의되고</a:t>
            </a:r>
            <a:r>
              <a:rPr lang="en-US" altLang="ko-KR"/>
              <a:t>, </a:t>
            </a:r>
            <a:r>
              <a:rPr lang="ko-KR" altLang="en-US"/>
              <a:t>이해된 경우</a:t>
            </a:r>
          </a:p>
          <a:p>
            <a:pPr lvl="2"/>
            <a:r>
              <a:rPr lang="ko-KR" altLang="en-US"/>
              <a:t>도메인과 기존 제품에 대한 수행팀의 경험이 풍부한 경우</a:t>
            </a:r>
          </a:p>
        </p:txBody>
      </p:sp>
      <p:sp>
        <p:nvSpPr>
          <p:cNvPr id="979973" name="Text Box 5"/>
          <p:cNvSpPr txBox="1">
            <a:spLocks noChangeArrowheads="1"/>
          </p:cNvSpPr>
          <p:nvPr/>
        </p:nvSpPr>
        <p:spPr bwMode="auto">
          <a:xfrm>
            <a:off x="8157343" y="380500"/>
            <a:ext cx="985345" cy="439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9752" tIns="49876" rIns="99752" bIns="49876">
            <a:spAutoFit/>
          </a:bodyPr>
          <a:lstStyle/>
          <a:p>
            <a:pPr algn="r" defTabSz="996950">
              <a:spcBef>
                <a:spcPct val="50000"/>
              </a:spcBef>
              <a:buClr>
                <a:srgbClr val="25505F"/>
              </a:buClr>
              <a:buFont typeface="Wingdings" pitchFamily="2" charset="2"/>
              <a:buNone/>
            </a:pPr>
            <a:r>
              <a:rPr lang="ko-KR" altLang="en-US" sz="1100">
                <a:solidFill>
                  <a:schemeClr val="bg1"/>
                </a:solidFill>
                <a:latin typeface="Arial" pitchFamily="34" charset="0"/>
                <a:ea typeface="굴림" pitchFamily="50" charset="-127"/>
              </a:rPr>
              <a:t>개발 프로세스</a:t>
            </a:r>
          </a:p>
        </p:txBody>
      </p:sp>
      <p:sp>
        <p:nvSpPr>
          <p:cNvPr id="979974" name="Rectangle 6"/>
          <p:cNvSpPr>
            <a:spLocks noChangeArrowheads="1"/>
          </p:cNvSpPr>
          <p:nvPr/>
        </p:nvSpPr>
        <p:spPr bwMode="auto">
          <a:xfrm>
            <a:off x="1522686" y="4381000"/>
            <a:ext cx="6479628" cy="1717508"/>
          </a:xfrm>
          <a:prstGeom prst="rect">
            <a:avLst/>
          </a:prstGeom>
          <a:noFill/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9975" name="Line 7"/>
          <p:cNvSpPr>
            <a:spLocks noChangeShapeType="1"/>
          </p:cNvSpPr>
          <p:nvPr/>
        </p:nvSpPr>
        <p:spPr bwMode="auto">
          <a:xfrm>
            <a:off x="1676401" y="5363076"/>
            <a:ext cx="6177455" cy="0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9977" name="Line 9"/>
          <p:cNvSpPr>
            <a:spLocks noChangeShapeType="1"/>
          </p:cNvSpPr>
          <p:nvPr/>
        </p:nvSpPr>
        <p:spPr bwMode="auto">
          <a:xfrm flipV="1">
            <a:off x="2451538" y="4851734"/>
            <a:ext cx="0" cy="801604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9982" name="Rectangle 14"/>
          <p:cNvSpPr>
            <a:spLocks noChangeArrowheads="1"/>
          </p:cNvSpPr>
          <p:nvPr/>
        </p:nvSpPr>
        <p:spPr bwMode="auto">
          <a:xfrm>
            <a:off x="5495597" y="5048753"/>
            <a:ext cx="671348" cy="239127"/>
          </a:xfrm>
          <a:prstGeom prst="rect">
            <a:avLst/>
          </a:prstGeom>
          <a:solidFill>
            <a:srgbClr val="DDDDDD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Iter #</a:t>
            </a:r>
          </a:p>
        </p:txBody>
      </p:sp>
      <p:sp>
        <p:nvSpPr>
          <p:cNvPr id="979983" name="Rectangle 15"/>
          <p:cNvSpPr>
            <a:spLocks noChangeArrowheads="1"/>
          </p:cNvSpPr>
          <p:nvPr/>
        </p:nvSpPr>
        <p:spPr bwMode="auto">
          <a:xfrm>
            <a:off x="6247087" y="5048753"/>
            <a:ext cx="671348" cy="239127"/>
          </a:xfrm>
          <a:prstGeom prst="rect">
            <a:avLst/>
          </a:prstGeom>
          <a:solidFill>
            <a:srgbClr val="DDDDDD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Iter #</a:t>
            </a:r>
          </a:p>
        </p:txBody>
      </p:sp>
      <p:sp>
        <p:nvSpPr>
          <p:cNvPr id="979984" name="Line 16"/>
          <p:cNvSpPr>
            <a:spLocks noChangeShapeType="1"/>
          </p:cNvSpPr>
          <p:nvPr/>
        </p:nvSpPr>
        <p:spPr bwMode="auto">
          <a:xfrm flipV="1">
            <a:off x="3188576" y="4835193"/>
            <a:ext cx="0" cy="801603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9985" name="Line 17"/>
          <p:cNvSpPr>
            <a:spLocks noChangeShapeType="1"/>
          </p:cNvSpPr>
          <p:nvPr/>
        </p:nvSpPr>
        <p:spPr bwMode="auto">
          <a:xfrm flipV="1">
            <a:off x="5453556" y="4851734"/>
            <a:ext cx="0" cy="801604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9986" name="Line 18"/>
          <p:cNvSpPr>
            <a:spLocks noChangeShapeType="1"/>
          </p:cNvSpPr>
          <p:nvPr/>
        </p:nvSpPr>
        <p:spPr bwMode="auto">
          <a:xfrm flipV="1">
            <a:off x="6957848" y="4835193"/>
            <a:ext cx="0" cy="801603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9987" name="Rectangle 19"/>
          <p:cNvSpPr>
            <a:spLocks noChangeArrowheads="1"/>
          </p:cNvSpPr>
          <p:nvPr/>
        </p:nvSpPr>
        <p:spPr bwMode="auto">
          <a:xfrm>
            <a:off x="1703991" y="4562977"/>
            <a:ext cx="748862" cy="278231"/>
          </a:xfrm>
          <a:prstGeom prst="rect">
            <a:avLst/>
          </a:prstGeom>
          <a:solidFill>
            <a:srgbClr val="FFFF99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도입</a:t>
            </a:r>
          </a:p>
        </p:txBody>
      </p:sp>
      <p:sp>
        <p:nvSpPr>
          <p:cNvPr id="979988" name="Rectangle 20"/>
          <p:cNvSpPr>
            <a:spLocks noChangeArrowheads="1"/>
          </p:cNvSpPr>
          <p:nvPr/>
        </p:nvSpPr>
        <p:spPr bwMode="auto">
          <a:xfrm>
            <a:off x="2447598" y="4562977"/>
            <a:ext cx="743607" cy="278231"/>
          </a:xfrm>
          <a:prstGeom prst="rect">
            <a:avLst/>
          </a:prstGeom>
          <a:solidFill>
            <a:srgbClr val="FFFF99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발단</a:t>
            </a:r>
          </a:p>
        </p:txBody>
      </p:sp>
      <p:sp>
        <p:nvSpPr>
          <p:cNvPr id="979989" name="Rectangle 21"/>
          <p:cNvSpPr>
            <a:spLocks noChangeArrowheads="1"/>
          </p:cNvSpPr>
          <p:nvPr/>
        </p:nvSpPr>
        <p:spPr bwMode="auto">
          <a:xfrm>
            <a:off x="3187262" y="4562977"/>
            <a:ext cx="2271549" cy="278231"/>
          </a:xfrm>
          <a:prstGeom prst="rect">
            <a:avLst/>
          </a:prstGeom>
          <a:solidFill>
            <a:srgbClr val="FFFF99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구축</a:t>
            </a:r>
          </a:p>
        </p:txBody>
      </p:sp>
      <p:sp>
        <p:nvSpPr>
          <p:cNvPr id="979990" name="Rectangle 22"/>
          <p:cNvSpPr>
            <a:spLocks noChangeArrowheads="1"/>
          </p:cNvSpPr>
          <p:nvPr/>
        </p:nvSpPr>
        <p:spPr bwMode="auto">
          <a:xfrm>
            <a:off x="5457497" y="4562977"/>
            <a:ext cx="1497724" cy="278231"/>
          </a:xfrm>
          <a:prstGeom prst="rect">
            <a:avLst/>
          </a:prstGeom>
          <a:solidFill>
            <a:srgbClr val="FFFF99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전이</a:t>
            </a:r>
          </a:p>
        </p:txBody>
      </p:sp>
      <p:sp>
        <p:nvSpPr>
          <p:cNvPr id="979991" name="Text Box 23"/>
          <p:cNvSpPr txBox="1">
            <a:spLocks noChangeArrowheads="1"/>
          </p:cNvSpPr>
          <p:nvPr/>
        </p:nvSpPr>
        <p:spPr bwMode="auto">
          <a:xfrm>
            <a:off x="5142186" y="5653339"/>
            <a:ext cx="635876" cy="47419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marL="360363" indent="-360363"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릴리즈</a:t>
            </a:r>
          </a:p>
        </p:txBody>
      </p:sp>
      <p:sp>
        <p:nvSpPr>
          <p:cNvPr id="979992" name="Text Box 24"/>
          <p:cNvSpPr txBox="1">
            <a:spLocks noChangeArrowheads="1"/>
          </p:cNvSpPr>
          <p:nvPr/>
        </p:nvSpPr>
        <p:spPr bwMode="auto">
          <a:xfrm>
            <a:off x="6621517" y="5653339"/>
            <a:ext cx="635876" cy="289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marL="360363" indent="-360363"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인도</a:t>
            </a:r>
          </a:p>
        </p:txBody>
      </p:sp>
      <p:sp>
        <p:nvSpPr>
          <p:cNvPr id="979993" name="Text Box 25"/>
          <p:cNvSpPr txBox="1">
            <a:spLocks noChangeArrowheads="1"/>
          </p:cNvSpPr>
          <p:nvPr/>
        </p:nvSpPr>
        <p:spPr bwMode="auto">
          <a:xfrm>
            <a:off x="7043245" y="4961524"/>
            <a:ext cx="923596" cy="38801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/>
          <a:lstStyle/>
          <a:p>
            <a:pPr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발전</a:t>
            </a:r>
            <a:r>
              <a:rPr lang="en-US" altLang="ko-KR" sz="1000">
                <a:latin typeface="맑은 고딕" pitchFamily="50" charset="-127"/>
                <a:ea typeface="맑은 고딕" pitchFamily="50" charset="-127"/>
              </a:rPr>
              <a:t>(evolution)</a:t>
            </a:r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영역</a:t>
            </a:r>
          </a:p>
        </p:txBody>
      </p:sp>
      <p:sp>
        <p:nvSpPr>
          <p:cNvPr id="979994" name="Text Box 26"/>
          <p:cNvSpPr txBox="1">
            <a:spLocks noChangeArrowheads="1"/>
          </p:cNvSpPr>
          <p:nvPr/>
        </p:nvSpPr>
        <p:spPr bwMode="auto">
          <a:xfrm>
            <a:off x="2762908" y="5653339"/>
            <a:ext cx="827690" cy="6588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아키텍처 프로토타입</a:t>
            </a:r>
          </a:p>
        </p:txBody>
      </p:sp>
      <p:sp>
        <p:nvSpPr>
          <p:cNvPr id="979995" name="Text Box 27"/>
          <p:cNvSpPr txBox="1">
            <a:spLocks noChangeArrowheads="1"/>
          </p:cNvSpPr>
          <p:nvPr/>
        </p:nvSpPr>
        <p:spPr bwMode="auto">
          <a:xfrm>
            <a:off x="2024557" y="5653339"/>
            <a:ext cx="827690" cy="289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POC</a:t>
            </a:r>
          </a:p>
        </p:txBody>
      </p:sp>
      <p:sp>
        <p:nvSpPr>
          <p:cNvPr id="979996" name="Line 28"/>
          <p:cNvSpPr>
            <a:spLocks noChangeShapeType="1"/>
          </p:cNvSpPr>
          <p:nvPr/>
        </p:nvSpPr>
        <p:spPr bwMode="auto">
          <a:xfrm flipV="1">
            <a:off x="6210300" y="4847223"/>
            <a:ext cx="0" cy="512846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9976" name="Rectangle 8"/>
          <p:cNvSpPr>
            <a:spLocks noChangeArrowheads="1"/>
          </p:cNvSpPr>
          <p:nvPr/>
        </p:nvSpPr>
        <p:spPr bwMode="auto">
          <a:xfrm>
            <a:off x="1740778" y="5048753"/>
            <a:ext cx="3654972" cy="239127"/>
          </a:xfrm>
          <a:prstGeom prst="rect">
            <a:avLst/>
          </a:prstGeom>
          <a:solidFill>
            <a:srgbClr val="DDDDDD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Iter #</a:t>
            </a:r>
          </a:p>
        </p:txBody>
      </p:sp>
    </p:spTree>
  </p:cSld>
  <p:clrMapOvr>
    <a:masterClrMapping/>
  </p:clrMapOvr>
  <p:transition spd="med">
    <p:fade/>
  </p:transition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전체 팀의 예측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크리스마스에 얼마나 상품카드가 많이 팔릴 것인가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전통적인 방식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상위 관리와 내부 예측 전문가가 판매될 수량을 예측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100</a:t>
            </a:r>
            <a:r>
              <a:rPr lang="ko-KR" altLang="en-US" dirty="0" smtClean="0"/>
              <a:t>명의 무작위 직원에게 </a:t>
            </a:r>
            <a:r>
              <a:rPr lang="ko-KR" altLang="en-US" dirty="0" err="1" smtClean="0"/>
              <a:t>이메일로</a:t>
            </a:r>
            <a:r>
              <a:rPr lang="ko-KR" altLang="en-US" dirty="0" smtClean="0"/>
              <a:t> 판매 수량 예측을 전송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전문가 그룹은 </a:t>
            </a:r>
            <a:r>
              <a:rPr lang="en-US" altLang="ko-KR" dirty="0" smtClean="0"/>
              <a:t>95% </a:t>
            </a:r>
            <a:r>
              <a:rPr lang="ko-KR" altLang="en-US" dirty="0" smtClean="0"/>
              <a:t>정도의 정확성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무작위 그룹은 </a:t>
            </a:r>
            <a:r>
              <a:rPr lang="en-US" altLang="ko-KR" dirty="0" smtClean="0"/>
              <a:t>99.9 % </a:t>
            </a:r>
            <a:r>
              <a:rPr lang="ko-KR" altLang="en-US" dirty="0" smtClean="0"/>
              <a:t>정확성</a:t>
            </a:r>
            <a:endParaRPr lang="en-US" altLang="ko-KR" dirty="0" smtClean="0"/>
          </a:p>
          <a:p>
            <a:r>
              <a:rPr lang="en-US" altLang="ko-KR" dirty="0" smtClean="0"/>
              <a:t>The Wisdom of Crowds</a:t>
            </a:r>
          </a:p>
          <a:p>
            <a:pPr lvl="1"/>
            <a:r>
              <a:rPr lang="en-US" altLang="ko-KR" dirty="0" smtClean="0"/>
              <a:t>James </a:t>
            </a:r>
            <a:r>
              <a:rPr lang="en-US" altLang="ko-KR" dirty="0" err="1" smtClean="0"/>
              <a:t>Surowiecki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독립적으로 사고하는 여러 유형의 개인이 전문가 집단 보다 더 예측을 잘 할 수 있음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다양성은 그룹이 각 개개인이 문제나 질문을 분석하는데 사용하는 문제와 경험을 바라보는 방식에 필요함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개인의 나이는 문제에 대한 관점에 많은 영향을 미침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관리자나 리더 역시 전문가 그룹으로 다양성의 한계를 가지는 집단이며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집단 사고라는 일률적인 사고를 </a:t>
            </a:r>
            <a:r>
              <a:rPr lang="ko-KR" altLang="en-US" dirty="0" err="1" smtClean="0"/>
              <a:t>이끔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Agile</a:t>
            </a:r>
            <a:r>
              <a:rPr lang="ko-KR" altLang="en-US" dirty="0" smtClean="0"/>
              <a:t>은 팀으로 같이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를 예측함으로써 정확성을 높임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작업과 더 가 가까운 사람들로부터의 예측이 포함됨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예측에 대한 팀 소유권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스토리 점수 </a:t>
            </a:r>
            <a:r>
              <a:rPr lang="en-US" altLang="ko-KR" dirty="0" smtClean="0"/>
              <a:t>(story point)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Feature </a:t>
            </a:r>
            <a:r>
              <a:rPr lang="ko-KR" altLang="en-US" dirty="0" smtClean="0"/>
              <a:t>예측의 다른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스토리 점수는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를 완성하는데 필요한 시간의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측정치가 아니고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에 대해 상대적인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feature</a:t>
            </a:r>
            <a:r>
              <a:rPr lang="ko-KR" altLang="en-US" dirty="0" smtClean="0"/>
              <a:t>의 크기에 대한 측정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Feature</a:t>
            </a:r>
            <a:r>
              <a:rPr lang="ko-KR" altLang="en-US" dirty="0" smtClean="0"/>
              <a:t>를 만드는 시간을 예측하는데 충분한 정보가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없더라도</a:t>
            </a:r>
            <a:r>
              <a:rPr lang="en-US" altLang="ko-KR" dirty="0" smtClean="0"/>
              <a:t>, feature</a:t>
            </a:r>
            <a:r>
              <a:rPr lang="ko-KR" altLang="en-US" dirty="0" smtClean="0"/>
              <a:t>들의 크기를 비교함으로써 상대적인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크기를 결정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7326" y="1146175"/>
            <a:ext cx="2615522" cy="221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타원 6"/>
          <p:cNvSpPr/>
          <p:nvPr/>
        </p:nvSpPr>
        <p:spPr bwMode="auto">
          <a:xfrm>
            <a:off x="5872664" y="1000108"/>
            <a:ext cx="1537149" cy="57150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개별 빌딩의 높이를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측정할 수 있는가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320339" y="3743325"/>
          <a:ext cx="1773634" cy="2571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817"/>
                <a:gridCol w="886817"/>
              </a:tblGrid>
              <a:tr h="285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자동차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스토리 점수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</a:tr>
              <a:tr h="285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모닝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5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아반테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SM5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5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에쿠우스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5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산타페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5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제너시스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5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소나타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5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그랜저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타원 8"/>
          <p:cNvSpPr/>
          <p:nvPr/>
        </p:nvSpPr>
        <p:spPr bwMode="auto">
          <a:xfrm>
            <a:off x="256160" y="3243259"/>
            <a:ext cx="1241543" cy="10715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자동차를 만들어 본적은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없지만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크기를 통해서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상대적인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예측치를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작성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3389578" y="3429000"/>
            <a:ext cx="3488145" cy="857256"/>
          </a:xfrm>
          <a:prstGeom prst="roundRect">
            <a:avLst>
              <a:gd name="adj" fmla="val 10346"/>
            </a:avLst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§"/>
              <a:tabLst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스토리 점수가 공수 예측으로 변환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§"/>
              <a:tabLst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처음에는 변환될 수 없음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§"/>
              <a:tabLst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첫번째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반복주기에서 전혀 도움을 주지 못함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다이아몬드 10"/>
          <p:cNvSpPr/>
          <p:nvPr/>
        </p:nvSpPr>
        <p:spPr bwMode="auto">
          <a:xfrm>
            <a:off x="3389578" y="4643446"/>
            <a:ext cx="59121" cy="357190"/>
          </a:xfrm>
          <a:prstGeom prst="diamond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다이아몬드 11"/>
          <p:cNvSpPr/>
          <p:nvPr/>
        </p:nvSpPr>
        <p:spPr bwMode="auto">
          <a:xfrm>
            <a:off x="4276395" y="4643446"/>
            <a:ext cx="59121" cy="357190"/>
          </a:xfrm>
          <a:prstGeom prst="diamond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다이아몬드 12"/>
          <p:cNvSpPr/>
          <p:nvPr/>
        </p:nvSpPr>
        <p:spPr bwMode="auto">
          <a:xfrm>
            <a:off x="5104090" y="4643446"/>
            <a:ext cx="59121" cy="357190"/>
          </a:xfrm>
          <a:prstGeom prst="diamond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다이아몬드 13"/>
          <p:cNvSpPr/>
          <p:nvPr/>
        </p:nvSpPr>
        <p:spPr bwMode="auto">
          <a:xfrm>
            <a:off x="5990907" y="4643446"/>
            <a:ext cx="59121" cy="357190"/>
          </a:xfrm>
          <a:prstGeom prst="diamond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다이아몬드 14"/>
          <p:cNvSpPr/>
          <p:nvPr/>
        </p:nvSpPr>
        <p:spPr bwMode="auto">
          <a:xfrm>
            <a:off x="6877723" y="4643446"/>
            <a:ext cx="59121" cy="357190"/>
          </a:xfrm>
          <a:prstGeom prst="diamond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7" name="직선 연결선 16"/>
          <p:cNvCxnSpPr>
            <a:stCxn id="11" idx="3"/>
            <a:endCxn id="12" idx="1"/>
          </p:cNvCxnSpPr>
          <p:nvPr/>
        </p:nvCxnSpPr>
        <p:spPr bwMode="auto">
          <a:xfrm>
            <a:off x="3448699" y="4822041"/>
            <a:ext cx="827695" cy="1588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직선 연결선 17"/>
          <p:cNvCxnSpPr>
            <a:stCxn id="12" idx="3"/>
            <a:endCxn id="13" idx="1"/>
          </p:cNvCxnSpPr>
          <p:nvPr/>
        </p:nvCxnSpPr>
        <p:spPr bwMode="auto">
          <a:xfrm>
            <a:off x="4335516" y="4822041"/>
            <a:ext cx="768574" cy="1588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1" name="직선 연결선 20"/>
          <p:cNvCxnSpPr>
            <a:stCxn id="13" idx="3"/>
            <a:endCxn id="14" idx="1"/>
          </p:cNvCxnSpPr>
          <p:nvPr/>
        </p:nvCxnSpPr>
        <p:spPr bwMode="auto">
          <a:xfrm>
            <a:off x="5163211" y="4822041"/>
            <a:ext cx="827695" cy="1588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4" name="직선 연결선 23"/>
          <p:cNvCxnSpPr>
            <a:stCxn id="14" idx="3"/>
            <a:endCxn id="15" idx="1"/>
          </p:cNvCxnSpPr>
          <p:nvPr/>
        </p:nvCxnSpPr>
        <p:spPr bwMode="auto">
          <a:xfrm>
            <a:off x="6050028" y="4822041"/>
            <a:ext cx="827695" cy="1588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3389578" y="4429133"/>
            <a:ext cx="1120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1400" baseline="30000" dirty="0" smtClean="0">
                <a:latin typeface="맑은 고딕" pitchFamily="50" charset="-127"/>
                <a:ea typeface="맑은 고딕" pitchFamily="50" charset="-127"/>
              </a:rPr>
              <a:t>st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Iteration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54852" y="4429133"/>
            <a:ext cx="1169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400" baseline="30000" dirty="0" smtClean="0">
                <a:latin typeface="맑은 고딕" pitchFamily="50" charset="-127"/>
                <a:ea typeface="맑은 고딕" pitchFamily="50" charset="-127"/>
              </a:rPr>
              <a:t>nd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Iteration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06480" y="4429133"/>
            <a:ext cx="1140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400" baseline="30000" dirty="0" smtClean="0">
                <a:latin typeface="맑은 고딕" pitchFamily="50" charset="-127"/>
                <a:ea typeface="맑은 고딕" pitchFamily="50" charset="-127"/>
              </a:rPr>
              <a:t>rd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Iteration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93297" y="4429133"/>
            <a:ext cx="1138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1400" baseline="30000" dirty="0" smtClean="0"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Iteration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05362" y="4786323"/>
            <a:ext cx="9316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아반테</a:t>
            </a:r>
            <a:r>
              <a:rPr lang="en-US" altLang="ko-KR" sz="14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br>
              <a:rPr lang="en-US" altLang="ko-KR" sz="14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SM5(4)</a:t>
            </a:r>
            <a:br>
              <a:rPr lang="en-US" altLang="ko-KR" sz="14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산타페</a:t>
            </a:r>
            <a:r>
              <a:rPr lang="en-US" altLang="ko-KR" sz="14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(3)</a:t>
            </a:r>
            <a:br>
              <a:rPr lang="en-US" altLang="ko-KR" sz="14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그랜저</a:t>
            </a:r>
            <a:r>
              <a:rPr lang="en-US" altLang="ko-KR" sz="14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(4)</a:t>
            </a:r>
            <a:endParaRPr lang="ko-KR" altLang="en-US" sz="1400" dirty="0" smtClean="0">
              <a:solidFill>
                <a:schemeClr val="tx1">
                  <a:lumMod val="60000"/>
                  <a:lumOff val="4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3389578" y="5786454"/>
            <a:ext cx="945938" cy="42862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13 points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4217273" y="5357826"/>
            <a:ext cx="945938" cy="42862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dirty="0" smtClean="0">
                <a:solidFill>
                  <a:srgbClr val="0000CC"/>
                </a:solidFill>
                <a:latin typeface="맑은 고딕" pitchFamily="50" charset="-127"/>
                <a:ea typeface="맑은 고딕" pitchFamily="50" charset="-127"/>
              </a:rPr>
              <a:t>15 points</a:t>
            </a:r>
            <a:endParaRPr lang="ko-KR" altLang="en-US" sz="1400" dirty="0" smtClean="0">
              <a:solidFill>
                <a:srgbClr val="0000CC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Shape 34"/>
          <p:cNvCxnSpPr>
            <a:stCxn id="32" idx="6"/>
            <a:endCxn id="33" idx="4"/>
          </p:cNvCxnSpPr>
          <p:nvPr/>
        </p:nvCxnSpPr>
        <p:spPr bwMode="auto">
          <a:xfrm flipV="1">
            <a:off x="4335515" y="5786454"/>
            <a:ext cx="354727" cy="214314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4158152" y="6215083"/>
            <a:ext cx="2408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400" baseline="30000" dirty="0" smtClean="0">
                <a:latin typeface="맑은 고딕" pitchFamily="50" charset="-127"/>
                <a:ea typeface="맑은 고딕" pitchFamily="50" charset="-127"/>
              </a:rPr>
              <a:t>nd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반복주기에 대한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예측치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0" name="Shape 39"/>
          <p:cNvCxnSpPr>
            <a:stCxn id="32" idx="4"/>
            <a:endCxn id="38" idx="1"/>
          </p:cNvCxnSpPr>
          <p:nvPr/>
        </p:nvCxnSpPr>
        <p:spPr bwMode="auto">
          <a:xfrm rot="16200000" flipH="1">
            <a:off x="3933404" y="6144224"/>
            <a:ext cx="153890" cy="295605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1" name="타원 40"/>
          <p:cNvSpPr/>
          <p:nvPr/>
        </p:nvSpPr>
        <p:spPr bwMode="auto">
          <a:xfrm>
            <a:off x="5104090" y="5072074"/>
            <a:ext cx="945938" cy="42862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dirty="0" smtClean="0">
                <a:solidFill>
                  <a:srgbClr val="0000CC"/>
                </a:solidFill>
                <a:latin typeface="맑은 고딕" pitchFamily="50" charset="-127"/>
                <a:ea typeface="맑은 고딕" pitchFamily="50" charset="-127"/>
              </a:rPr>
              <a:t>? points</a:t>
            </a:r>
            <a:endParaRPr lang="ko-KR" altLang="en-US" sz="1400" dirty="0" smtClean="0">
              <a:solidFill>
                <a:srgbClr val="0000CC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타원 41"/>
          <p:cNvSpPr/>
          <p:nvPr/>
        </p:nvSpPr>
        <p:spPr bwMode="auto">
          <a:xfrm>
            <a:off x="4512879" y="5857892"/>
            <a:ext cx="118242" cy="14287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21354" y="5777746"/>
            <a:ext cx="331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400" baseline="30000" dirty="0" smtClean="0">
                <a:latin typeface="맑은 고딕" pitchFamily="50" charset="-127"/>
                <a:ea typeface="맑은 고딕" pitchFamily="50" charset="-127"/>
              </a:rPr>
              <a:t>rd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반복주기에 대한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예측치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14 points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4" name="Shape 43"/>
          <p:cNvCxnSpPr>
            <a:stCxn id="42" idx="6"/>
            <a:endCxn id="43" idx="1"/>
          </p:cNvCxnSpPr>
          <p:nvPr/>
        </p:nvCxnSpPr>
        <p:spPr bwMode="auto">
          <a:xfrm>
            <a:off x="4631121" y="5929330"/>
            <a:ext cx="490233" cy="2305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 spd="med">
    <p:fade/>
  </p:transition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스토리 점수 </a:t>
            </a:r>
            <a:r>
              <a:rPr lang="en-US" altLang="ko-KR" dirty="0" smtClean="0"/>
              <a:t>(story point)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정확성을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높이는 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Planning poker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팀 멤버가 점수가 적힌 카드를 가지고 있음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Feature</a:t>
            </a:r>
            <a:r>
              <a:rPr lang="ko-KR" altLang="en-US" dirty="0" smtClean="0"/>
              <a:t>에 대한 토의를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토의 종료 후 동시에 투표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사람이 동일한 점수의 카드를 들었을 경우에 스토리 점수로 채택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일치하지 않은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이유에 대해 상세하게 조사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스토리 점수 </a:t>
            </a:r>
            <a:r>
              <a:rPr lang="en-US" altLang="ko-KR" dirty="0" smtClean="0"/>
              <a:t>(story point) - </a:t>
            </a:r>
            <a:r>
              <a:rPr lang="ko-KR" altLang="en-US" sz="1800" dirty="0" smtClean="0"/>
              <a:t>실습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온라인 경매 서비스</a:t>
            </a:r>
            <a:endParaRPr lang="en-US" altLang="ko-KR" dirty="0" smtClean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/>
        </p:nvGraphicFramePr>
        <p:xfrm>
          <a:off x="965614" y="1643053"/>
          <a:ext cx="4256718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127"/>
                <a:gridCol w="2077685"/>
                <a:gridCol w="1418906"/>
              </a:tblGrid>
              <a:tr h="21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Feature Name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Story Points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사이트 등록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입찰을 위한 항목 등록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항목 입출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17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경매 엔진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요점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요점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소프트웨어 예측은 프로젝트 초기에 만들어지면 높은 </a:t>
            </a:r>
            <a:r>
              <a:rPr lang="ko-KR" altLang="en-US" dirty="0" err="1" smtClean="0"/>
              <a:t>에러율을</a:t>
            </a:r>
            <a:r>
              <a:rPr lang="ko-KR" altLang="en-US" dirty="0" smtClean="0"/>
              <a:t> 유발시킬 수 있음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소프트웨어 개발은 유일하지만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 </a:t>
            </a:r>
            <a:r>
              <a:rPr lang="en-US" altLang="ko-KR" dirty="0" smtClean="0"/>
              <a:t>timeline</a:t>
            </a:r>
            <a:r>
              <a:rPr lang="ko-KR" altLang="en-US" dirty="0" smtClean="0"/>
              <a:t>을 예측하게 하는 트렌드는 여전히 식별한다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팀 내의 관리자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혹은 전문가에게 소프트웨어 예측은 한계가 있음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정확한 예측은 전체 팀을 참여시킴으로써 높일 수 있음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스토리 점수 예측 기법을 사용해서 초기 </a:t>
            </a:r>
            <a:r>
              <a:rPr lang="ko-KR" altLang="en-US" dirty="0" err="1" smtClean="0"/>
              <a:t>예측치를</a:t>
            </a:r>
            <a:r>
              <a:rPr lang="ko-KR" altLang="en-US" dirty="0" smtClean="0"/>
              <a:t> 얻는데 필요한 시간을 줄일 수 있음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스토리 점수 기법은 빠른 시간 내에 전체 </a:t>
            </a:r>
            <a:r>
              <a:rPr lang="ko-KR" altLang="en-US" dirty="0" err="1" smtClean="0"/>
              <a:t>릴리즈</a:t>
            </a:r>
            <a:r>
              <a:rPr lang="ko-KR" altLang="en-US" dirty="0" smtClean="0"/>
              <a:t> 일정에 대한 개요를 만들게 함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Planning poker</a:t>
            </a:r>
            <a:r>
              <a:rPr lang="ko-KR" altLang="en-US" dirty="0" smtClean="0"/>
              <a:t>는 팀 멤버에 의해 독립적인 예측을 수행하는 동안 예측 과정에 재미를 가미할 수 있음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6.4 </a:t>
            </a:r>
            <a:r>
              <a:rPr lang="ko-KR" altLang="en-US" dirty="0" err="1" smtClean="0"/>
              <a:t>릴리즈</a:t>
            </a:r>
            <a:r>
              <a:rPr lang="ko-KR" altLang="en-US" dirty="0" smtClean="0"/>
              <a:t> 계획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릴리즈</a:t>
            </a:r>
            <a:r>
              <a:rPr lang="ko-KR" altLang="en-US" dirty="0" smtClean="0"/>
              <a:t> 계획 정의</a:t>
            </a:r>
            <a:endParaRPr lang="en-US" altLang="ko-KR" dirty="0" smtClean="0"/>
          </a:p>
          <a:p>
            <a:r>
              <a:rPr lang="ko-KR" altLang="en-US" dirty="0" smtClean="0"/>
              <a:t>반복주기에 </a:t>
            </a:r>
            <a:r>
              <a:rPr lang="en-US" altLang="ko-KR" dirty="0" smtClean="0"/>
              <a:t>feature </a:t>
            </a:r>
            <a:r>
              <a:rPr lang="ko-KR" altLang="en-US" dirty="0" smtClean="0"/>
              <a:t>할당</a:t>
            </a:r>
            <a:endParaRPr lang="en-US" altLang="ko-KR" dirty="0" smtClean="0"/>
          </a:p>
          <a:p>
            <a:r>
              <a:rPr lang="ko-KR" altLang="en-US" dirty="0" smtClean="0"/>
              <a:t>반복주기에 </a:t>
            </a:r>
            <a:r>
              <a:rPr lang="en-US" altLang="ko-KR" dirty="0" smtClean="0"/>
              <a:t>feature </a:t>
            </a:r>
            <a:r>
              <a:rPr lang="ko-KR" altLang="en-US" dirty="0" smtClean="0"/>
              <a:t>할당 실습</a:t>
            </a:r>
            <a:endParaRPr lang="en-US" altLang="ko-KR" dirty="0" smtClean="0"/>
          </a:p>
          <a:p>
            <a:r>
              <a:rPr lang="ko-KR" altLang="en-US" dirty="0" smtClean="0"/>
              <a:t>킥오프에서 </a:t>
            </a:r>
            <a:r>
              <a:rPr lang="ko-KR" altLang="en-US" dirty="0" err="1" smtClean="0"/>
              <a:t>릴리즈</a:t>
            </a:r>
            <a:r>
              <a:rPr lang="ko-KR" altLang="en-US" dirty="0" smtClean="0"/>
              <a:t> 계획 의논</a:t>
            </a:r>
            <a:endParaRPr lang="en-US" altLang="ko-KR" dirty="0" smtClean="0"/>
          </a:p>
          <a:p>
            <a:r>
              <a:rPr lang="ko-KR" altLang="en-US" dirty="0" smtClean="0"/>
              <a:t>요점 </a:t>
            </a:r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릴리즈</a:t>
            </a:r>
            <a:r>
              <a:rPr lang="ko-KR" altLang="en-US" dirty="0" smtClean="0"/>
              <a:t> 계획 정의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0 </a:t>
            </a:r>
            <a:r>
              <a:rPr lang="ko-KR" altLang="en-US" dirty="0" smtClean="0"/>
              <a:t>반복주기 길이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0 </a:t>
            </a:r>
            <a:r>
              <a:rPr lang="ko-KR" altLang="en-US" dirty="0" smtClean="0"/>
              <a:t>반복주기는 개발 반복주기를 위해 프로젝트 준비로 필요한 시간을 의미함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관계사와의 계약 완료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개발 환경 준비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개발 머신 준비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프로젝트 </a:t>
            </a:r>
            <a:r>
              <a:rPr lang="ko-KR" altLang="en-US" dirty="0" err="1" smtClean="0"/>
              <a:t>위키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셋업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비용 마련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버그 </a:t>
            </a:r>
            <a:r>
              <a:rPr lang="ko-KR" altLang="en-US" dirty="0" err="1" smtClean="0"/>
              <a:t>트랙커와</a:t>
            </a:r>
            <a:r>
              <a:rPr lang="ko-KR" altLang="en-US" dirty="0" smtClean="0"/>
              <a:t> 같은 지원 도구 준비</a:t>
            </a:r>
            <a:endParaRPr lang="en-US" altLang="ko-KR" dirty="0" smtClean="0"/>
          </a:p>
          <a:p>
            <a:r>
              <a:rPr lang="ko-KR" altLang="en-US" dirty="0" smtClean="0"/>
              <a:t>반복주기 길이 결정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반복주기에 대한 길이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XP : 1 ~ 2 </a:t>
            </a:r>
            <a:r>
              <a:rPr lang="ko-KR" altLang="en-US" dirty="0" smtClean="0"/>
              <a:t>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Scrum : 30</a:t>
            </a:r>
            <a:r>
              <a:rPr lang="ko-KR" altLang="en-US" dirty="0" smtClean="0"/>
              <a:t>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결정된 반복주기의 길이보다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의 크기가 큰 경우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Feature </a:t>
            </a:r>
            <a:r>
              <a:rPr lang="ko-KR" altLang="en-US" dirty="0" smtClean="0"/>
              <a:t>분해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반복주기의 길이를 다시 결정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릴리즈</a:t>
            </a:r>
            <a:r>
              <a:rPr lang="ko-KR" altLang="en-US" dirty="0" smtClean="0"/>
              <a:t> 계획 정의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반복주기 간 필요한 길이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Scrum</a:t>
            </a:r>
          </a:p>
          <a:p>
            <a:pPr lvl="2"/>
            <a:r>
              <a:rPr lang="en-US" altLang="ko-KR" dirty="0" smtClean="0"/>
              <a:t>Sprint/Iteration</a:t>
            </a:r>
            <a:r>
              <a:rPr lang="ko-KR" altLang="en-US" dirty="0" smtClean="0"/>
              <a:t>을 완료하고 빨리 작업으로 되돌아가는 구조화된 절차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Sprint </a:t>
            </a:r>
            <a:r>
              <a:rPr lang="ko-KR" altLang="en-US" dirty="0" smtClean="0"/>
              <a:t>재검토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팀이 </a:t>
            </a:r>
            <a:r>
              <a:rPr lang="en-US" altLang="ko-KR" dirty="0" smtClean="0"/>
              <a:t>sprint </a:t>
            </a:r>
            <a:r>
              <a:rPr lang="ko-KR" altLang="en-US" dirty="0" smtClean="0"/>
              <a:t>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상태 동안 변경되었을지도 모르는 </a:t>
            </a:r>
            <a:r>
              <a:rPr lang="en-US" altLang="ko-KR" dirty="0" smtClean="0"/>
              <a:t>backlog</a:t>
            </a:r>
            <a:r>
              <a:rPr lang="ko-KR" altLang="en-US" dirty="0" smtClean="0"/>
              <a:t>로 되돌아감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변경이 되었다면 작업에 대한 우선순위 조정을 제품 담당자에게 요청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예측과 예측된 반복주기 능력을 기반으로 다음 반복주기 계획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다음 반복주기에 대한 작업 착수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</a:t>
            </a:r>
            <a:r>
              <a:rPr lang="ko-KR" altLang="en-US" dirty="0" smtClean="0"/>
              <a:t>내지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일에 걸쳐서 위의 작업을 수행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숙련되지 않은 팀이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일에 걸쳐 새로운 작업으로 이전하는 것이 쉽지 않음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공백 반복주기 </a:t>
            </a:r>
            <a:r>
              <a:rPr lang="en-US" altLang="ko-KR" dirty="0" smtClean="0"/>
              <a:t>(space iteration)</a:t>
            </a:r>
          </a:p>
          <a:p>
            <a:pPr lvl="2"/>
            <a:r>
              <a:rPr lang="en-US" altLang="ko-KR" dirty="0" smtClean="0"/>
              <a:t>Agile </a:t>
            </a:r>
            <a:r>
              <a:rPr lang="ko-KR" altLang="en-US" dirty="0" smtClean="0"/>
              <a:t>프로세스에 익숙할 때까지 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 정도의 공백기간을 가짐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인수 </a:t>
            </a:r>
            <a:r>
              <a:rPr lang="ko-KR" altLang="en-US" dirty="0" err="1" smtClean="0"/>
              <a:t>테스팅</a:t>
            </a:r>
            <a:r>
              <a:rPr lang="ko-KR" altLang="en-US" dirty="0" smtClean="0"/>
              <a:t> 완료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완료된 반복주기에 대한 부하 </a:t>
            </a:r>
            <a:r>
              <a:rPr lang="ko-KR" altLang="en-US" dirty="0" err="1" smtClean="0"/>
              <a:t>테스팅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고객이나 이해관계자에게 데모를 보여줌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err="1" smtClean="0"/>
              <a:t>사용성</a:t>
            </a:r>
            <a:r>
              <a:rPr lang="en-US" altLang="ko-KR" dirty="0" smtClean="0"/>
              <a:t>(usability)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테스팅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반복주기 검토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Backlog </a:t>
            </a:r>
            <a:r>
              <a:rPr lang="ko-KR" altLang="en-US" dirty="0" smtClean="0"/>
              <a:t>검토 및 다음 반복주기 계획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릴리즈</a:t>
            </a:r>
            <a:r>
              <a:rPr lang="ko-KR" altLang="en-US" dirty="0" smtClean="0"/>
              <a:t> 계획 정의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전체 </a:t>
            </a:r>
            <a:r>
              <a:rPr lang="en-US" altLang="ko-KR" dirty="0" smtClean="0"/>
              <a:t>timeline </a:t>
            </a:r>
            <a:r>
              <a:rPr lang="ko-KR" altLang="en-US" dirty="0" smtClean="0"/>
              <a:t>결정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시간 제약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프로젝트에 가용한 전체 시간을 검토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현재일로부터 고객이나 이해당사자의 </a:t>
            </a:r>
            <a:r>
              <a:rPr lang="ko-KR" altLang="en-US" dirty="0" err="1" smtClean="0"/>
              <a:t>요청받은</a:t>
            </a:r>
            <a:r>
              <a:rPr lang="ko-KR" altLang="en-US" dirty="0" smtClean="0"/>
              <a:t> 날짜까지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현재일은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에 대한 스토리 점수 예측이 완료된 시점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온라인 경매 서비스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4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일 부터 </a:t>
            </a:r>
            <a:r>
              <a:rPr lang="en-US" altLang="ko-KR" dirty="0" smtClean="0"/>
              <a:t>8</a:t>
            </a:r>
            <a:r>
              <a:rPr lang="ko-KR" altLang="en-US" dirty="0" smtClean="0"/>
              <a:t>주 </a:t>
            </a:r>
            <a:r>
              <a:rPr lang="en-US" altLang="ko-KR" dirty="0" smtClean="0"/>
              <a:t>: 6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15</a:t>
            </a:r>
            <a:r>
              <a:rPr lang="ko-KR" altLang="en-US" dirty="0" smtClean="0"/>
              <a:t>일까지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0339" y="3571876"/>
            <a:ext cx="6306227" cy="2222152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반복주기에 </a:t>
            </a:r>
            <a:r>
              <a:rPr lang="en-US" altLang="ko-KR" dirty="0" smtClean="0"/>
              <a:t>Feature </a:t>
            </a:r>
            <a:r>
              <a:rPr lang="ko-KR" altLang="en-US" dirty="0" smtClean="0"/>
              <a:t>할당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스토리 점수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과거의 경험으로 반복주기 마다 평균 </a:t>
            </a:r>
            <a:r>
              <a:rPr lang="en-US" altLang="ko-KR" dirty="0" smtClean="0"/>
              <a:t>25 </a:t>
            </a:r>
            <a:r>
              <a:rPr lang="ko-KR" altLang="en-US" dirty="0" smtClean="0"/>
              <a:t>스토리 점수가 필요하면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반복주기에 </a:t>
            </a:r>
            <a:r>
              <a:rPr lang="en-US" altLang="ko-KR" dirty="0" smtClean="0"/>
              <a:t>25 </a:t>
            </a:r>
            <a:r>
              <a:rPr lang="ko-KR" altLang="en-US" dirty="0" smtClean="0"/>
              <a:t>스토리 점수를 부여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경험이 없는 경우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반복주기에 대해 세부 계획을 수립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팀이 각각의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를 작업단위</a:t>
            </a:r>
            <a:r>
              <a:rPr lang="en-US" altLang="ko-KR" dirty="0" smtClean="0"/>
              <a:t>(task)</a:t>
            </a:r>
            <a:r>
              <a:rPr lang="ko-KR" altLang="en-US" dirty="0" smtClean="0"/>
              <a:t>로 분해하고</a:t>
            </a:r>
            <a:r>
              <a:rPr lang="en-US" altLang="ko-KR" dirty="0" smtClean="0"/>
              <a:t>,</a:t>
            </a:r>
          </a:p>
          <a:p>
            <a:pPr lvl="2"/>
            <a:r>
              <a:rPr lang="ko-KR" altLang="en-US" dirty="0" smtClean="0"/>
              <a:t>필요한 수준의 작업단위</a:t>
            </a:r>
            <a:r>
              <a:rPr lang="en-US" altLang="ko-KR" dirty="0" smtClean="0"/>
              <a:t>/</a:t>
            </a:r>
            <a:r>
              <a:rPr lang="ko-KR" altLang="en-US" dirty="0" smtClean="0"/>
              <a:t>시간으로 예측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첫번째</a:t>
            </a:r>
            <a:r>
              <a:rPr lang="ko-KR" altLang="en-US" dirty="0" smtClean="0"/>
              <a:t> 반복주기에 대한 세부 계획이 수립된 결과를 토대로 스토리 점수를 계산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이후 반복주기에 이 스토리 점수를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고려 사항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반복주기에서 고객에게 유용한 가치를 제공하라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Feature </a:t>
            </a:r>
            <a:r>
              <a:rPr lang="ko-KR" altLang="en-US" dirty="0" smtClean="0"/>
              <a:t>간의 의존관계를 고려하라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초기 반복주기에서 위험이 높은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를 가장 우선순위로 두어라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반복주기 계획 </a:t>
            </a:r>
            <a:r>
              <a:rPr lang="ko-KR" altLang="en-US" smtClean="0"/>
              <a:t>가이드라인</a:t>
            </a:r>
            <a:endParaRPr lang="ko-KR" altLang="en-US"/>
          </a:p>
        </p:txBody>
      </p:sp>
      <p:sp>
        <p:nvSpPr>
          <p:cNvPr id="980995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ko-KR" altLang="en-US"/>
              <a:t>도입 반복주기 </a:t>
            </a:r>
            <a:r>
              <a:rPr lang="en-US" altLang="ko-KR"/>
              <a:t>[</a:t>
            </a:r>
            <a:r>
              <a:rPr lang="ko-KR" altLang="en-US"/>
              <a:t>보수적인 입장 유지</a:t>
            </a:r>
            <a:r>
              <a:rPr lang="en-US" altLang="ko-KR"/>
              <a:t>]</a:t>
            </a:r>
          </a:p>
          <a:p>
            <a:pPr lvl="1">
              <a:lnSpc>
                <a:spcPct val="90000"/>
              </a:lnSpc>
            </a:pPr>
            <a:r>
              <a:rPr lang="ko-KR" altLang="en-US"/>
              <a:t>비즈니스와 기술 관련 위험 </a:t>
            </a:r>
            <a:r>
              <a:rPr lang="en-US" altLang="ko-KR"/>
              <a:t>: POC(Proof of concept) </a:t>
            </a:r>
            <a:r>
              <a:rPr lang="ko-KR" altLang="en-US"/>
              <a:t>프로토타입 필요성</a:t>
            </a:r>
          </a:p>
          <a:p>
            <a:pPr lvl="1">
              <a:lnSpc>
                <a:spcPct val="90000"/>
              </a:lnSpc>
            </a:pPr>
            <a:r>
              <a:rPr lang="ko-KR" altLang="en-US"/>
              <a:t>개발 이외에 필요한 작업들</a:t>
            </a:r>
          </a:p>
          <a:p>
            <a:pPr lvl="2">
              <a:lnSpc>
                <a:spcPct val="90000"/>
              </a:lnSpc>
            </a:pPr>
            <a:r>
              <a:rPr lang="ko-KR" altLang="en-US"/>
              <a:t>프로세스 확정 및 팀 구성</a:t>
            </a:r>
          </a:p>
          <a:p>
            <a:pPr lvl="2">
              <a:lnSpc>
                <a:spcPct val="90000"/>
              </a:lnSpc>
            </a:pPr>
            <a:r>
              <a:rPr lang="ko-KR" altLang="en-US"/>
              <a:t>새로운 도메인 이해</a:t>
            </a:r>
          </a:p>
          <a:p>
            <a:pPr lvl="2">
              <a:lnSpc>
                <a:spcPct val="90000"/>
              </a:lnSpc>
            </a:pPr>
            <a:r>
              <a:rPr lang="ko-KR" altLang="en-US"/>
              <a:t>새로운 개발관련 도구 학습</a:t>
            </a:r>
          </a:p>
          <a:p>
            <a:pPr>
              <a:lnSpc>
                <a:spcPct val="90000"/>
              </a:lnSpc>
            </a:pPr>
            <a:r>
              <a:rPr lang="ko-KR" altLang="en-US"/>
              <a:t>발단 반복주기 </a:t>
            </a:r>
            <a:r>
              <a:rPr lang="en-US" altLang="ko-KR"/>
              <a:t>[</a:t>
            </a:r>
            <a:r>
              <a:rPr lang="ko-KR" altLang="en-US"/>
              <a:t>아키텍처 프로토타입 활용</a:t>
            </a:r>
            <a:r>
              <a:rPr lang="en-US" altLang="ko-KR"/>
              <a:t>]</a:t>
            </a:r>
          </a:p>
          <a:p>
            <a:pPr lvl="1">
              <a:lnSpc>
                <a:spcPct val="90000"/>
              </a:lnSpc>
            </a:pPr>
            <a:r>
              <a:rPr lang="ko-KR" altLang="en-US"/>
              <a:t>아키텍처 정의 및 안정화</a:t>
            </a:r>
          </a:p>
          <a:p>
            <a:pPr lvl="1">
              <a:lnSpc>
                <a:spcPct val="90000"/>
              </a:lnSpc>
            </a:pPr>
            <a:r>
              <a:rPr lang="ko-KR" altLang="en-US"/>
              <a:t>핵심 모듈 설계와 구현 </a:t>
            </a:r>
            <a:r>
              <a:rPr lang="en-US" altLang="ko-KR"/>
              <a:t>– </a:t>
            </a:r>
            <a:r>
              <a:rPr lang="ko-KR" altLang="en-US"/>
              <a:t>위험요소 중심으로</a:t>
            </a:r>
          </a:p>
          <a:p>
            <a:pPr lvl="1">
              <a:lnSpc>
                <a:spcPct val="90000"/>
              </a:lnSpc>
            </a:pPr>
            <a:r>
              <a:rPr lang="ko-KR" altLang="en-US"/>
              <a:t>기술관련 아키텍처 측면의 쟁점 해결</a:t>
            </a:r>
          </a:p>
          <a:p>
            <a:pPr>
              <a:lnSpc>
                <a:spcPct val="90000"/>
              </a:lnSpc>
            </a:pPr>
            <a:r>
              <a:rPr lang="ko-KR" altLang="en-US"/>
              <a:t>구축 및 전이 반복주기</a:t>
            </a:r>
          </a:p>
          <a:p>
            <a:pPr lvl="1">
              <a:lnSpc>
                <a:spcPct val="90000"/>
              </a:lnSpc>
            </a:pPr>
            <a:r>
              <a:rPr lang="ko-KR" altLang="en-US"/>
              <a:t>아키텍처에 살을 붙이고 기능을 구현</a:t>
            </a:r>
          </a:p>
          <a:p>
            <a:pPr lvl="1">
              <a:lnSpc>
                <a:spcPct val="90000"/>
              </a:lnSpc>
            </a:pPr>
            <a:r>
              <a:rPr lang="ko-KR" altLang="en-US"/>
              <a:t>변경요구가 프로세스를 리드함</a:t>
            </a:r>
          </a:p>
          <a:p>
            <a:pPr lvl="1">
              <a:lnSpc>
                <a:spcPct val="90000"/>
              </a:lnSpc>
            </a:pPr>
            <a:r>
              <a:rPr lang="ko-KR" altLang="en-US"/>
              <a:t>변경요구 근거</a:t>
            </a:r>
          </a:p>
          <a:p>
            <a:pPr lvl="2">
              <a:lnSpc>
                <a:spcPct val="90000"/>
              </a:lnSpc>
            </a:pPr>
            <a:r>
              <a:rPr lang="ko-KR" altLang="en-US"/>
              <a:t>요구사항 확장 </a:t>
            </a:r>
          </a:p>
          <a:p>
            <a:pPr lvl="2">
              <a:lnSpc>
                <a:spcPct val="90000"/>
              </a:lnSpc>
            </a:pPr>
            <a:r>
              <a:rPr lang="ko-KR" altLang="en-US"/>
              <a:t>반복주기의 목표와 범위 변경 </a:t>
            </a:r>
          </a:p>
          <a:p>
            <a:pPr lvl="2">
              <a:lnSpc>
                <a:spcPct val="90000"/>
              </a:lnSpc>
            </a:pPr>
            <a:r>
              <a:rPr lang="ko-KR" altLang="en-US"/>
              <a:t>요구사항 기준선 변경 </a:t>
            </a:r>
          </a:p>
        </p:txBody>
      </p:sp>
    </p:spTree>
  </p:cSld>
  <p:clrMapOvr>
    <a:masterClrMapping/>
  </p:clrMapOvr>
  <p:transition spd="med">
    <p:fade/>
  </p:transition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반복주기에 </a:t>
            </a:r>
            <a:r>
              <a:rPr lang="en-US" altLang="ko-KR" dirty="0" smtClean="0"/>
              <a:t>feature </a:t>
            </a:r>
            <a:r>
              <a:rPr lang="ko-KR" altLang="en-US" dirty="0" smtClean="0"/>
              <a:t>할당 실습 </a:t>
            </a:r>
            <a:r>
              <a:rPr lang="en-US" altLang="ko-KR" dirty="0" smtClean="0"/>
              <a:t>- </a:t>
            </a:r>
            <a:r>
              <a:rPr lang="ko-KR" altLang="en-US" sz="1800" dirty="0" smtClean="0"/>
              <a:t>온라인 경매 서비스</a:t>
            </a:r>
            <a:endParaRPr lang="ko-KR" altLang="en-US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9059" y="1479550"/>
            <a:ext cx="6688540" cy="5012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킥오프에서 </a:t>
            </a:r>
            <a:r>
              <a:rPr lang="ko-KR" altLang="en-US" dirty="0" err="1" smtClean="0"/>
              <a:t>릴리즈</a:t>
            </a:r>
            <a:r>
              <a:rPr lang="ko-KR" altLang="en-US" dirty="0" smtClean="0"/>
              <a:t> 계획 의논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킥오프 미팅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이해당사자와 후원자와 정보 공유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범위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주요 의존관계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릴리즈</a:t>
            </a:r>
            <a:r>
              <a:rPr lang="ko-KR" altLang="en-US" dirty="0" smtClean="0"/>
              <a:t> 일정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지원팀에</a:t>
            </a:r>
            <a:r>
              <a:rPr lang="ko-KR" altLang="en-US" dirty="0" smtClean="0"/>
              <a:t> 대한 도움이 필요한 시점을 파악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운영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보안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부하 </a:t>
            </a:r>
            <a:r>
              <a:rPr lang="ko-KR" altLang="en-US" dirty="0" err="1" smtClean="0"/>
              <a:t>테스팅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로드 </a:t>
            </a:r>
            <a:r>
              <a:rPr lang="ko-KR" altLang="en-US" dirty="0" err="1" smtClean="0"/>
              <a:t>밸런싱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하드웨어</a:t>
            </a:r>
            <a:r>
              <a:rPr lang="en-US" altLang="ko-KR" dirty="0" smtClean="0"/>
              <a:t>/</a:t>
            </a:r>
            <a:r>
              <a:rPr lang="ko-KR" altLang="en-US" dirty="0" smtClean="0"/>
              <a:t>저장소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마케팅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교육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미팅시</a:t>
            </a:r>
            <a:r>
              <a:rPr lang="ko-KR" altLang="en-US" dirty="0" smtClean="0"/>
              <a:t> 협의를 통한 </a:t>
            </a:r>
            <a:r>
              <a:rPr lang="ko-KR" altLang="en-US" dirty="0" err="1" smtClean="0"/>
              <a:t>릴리즈</a:t>
            </a:r>
            <a:r>
              <a:rPr lang="ko-KR" altLang="en-US" dirty="0" smtClean="0"/>
              <a:t> 계획 재조정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릴리즈</a:t>
            </a:r>
            <a:r>
              <a:rPr lang="ko-KR" altLang="en-US" dirty="0" smtClean="0"/>
              <a:t> 계획 변경에 대한 계획을 수립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변경 발생시 재빠르게 해당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를 이동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최종 날짜는 확정된 것이 아니라는 사실을 이해시킴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요점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요점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릴리즈</a:t>
            </a:r>
            <a:r>
              <a:rPr lang="ko-KR" altLang="en-US" dirty="0" smtClean="0"/>
              <a:t> 일정은 개발 반복주기의 길이가 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가장 적절한 길이는 </a:t>
            </a:r>
            <a:r>
              <a:rPr lang="en-US" altLang="ko-KR" dirty="0" smtClean="0"/>
              <a:t>2 ~ 4</a:t>
            </a:r>
            <a:r>
              <a:rPr lang="ko-KR" altLang="en-US" dirty="0" smtClean="0"/>
              <a:t>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데모</a:t>
            </a:r>
            <a:r>
              <a:rPr lang="en-US" altLang="ko-KR" dirty="0" smtClean="0"/>
              <a:t>, adapt, </a:t>
            </a:r>
            <a:r>
              <a:rPr lang="ko-KR" altLang="en-US" dirty="0" err="1" smtClean="0"/>
              <a:t>재계획을</a:t>
            </a:r>
            <a:r>
              <a:rPr lang="ko-KR" altLang="en-US" dirty="0" smtClean="0"/>
              <a:t> 위한 반복주기 간의 사이 시간이 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숙달된 팀은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그렇지 안은 팀은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일 정도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목표 완료 날짜에 의한 제약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목표 날짜로부터 거꾸로 작업함으로써 </a:t>
            </a:r>
            <a:r>
              <a:rPr lang="ko-KR" altLang="en-US" dirty="0" err="1" smtClean="0"/>
              <a:t>릴리즈</a:t>
            </a:r>
            <a:r>
              <a:rPr lang="ko-KR" altLang="en-US" dirty="0" smtClean="0"/>
              <a:t> 계획을 수립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우선순위와 예측 크기를 기반으로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를 반복주기에 할당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팀과 같이 할당과 검토 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대형 기업의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이해당사자와 </a:t>
            </a:r>
            <a:r>
              <a:rPr lang="ko-KR" altLang="en-US" dirty="0" err="1" smtClean="0"/>
              <a:t>지원팀과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릴리즈</a:t>
            </a:r>
            <a:r>
              <a:rPr lang="ko-KR" altLang="en-US" dirty="0" smtClean="0"/>
              <a:t> 계획을 협의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릴리즈</a:t>
            </a:r>
            <a:r>
              <a:rPr lang="ko-KR" altLang="en-US" dirty="0" smtClean="0"/>
              <a:t> 계획 수립 후</a:t>
            </a:r>
            <a:r>
              <a:rPr lang="en-US" altLang="ko-KR" dirty="0" smtClean="0"/>
              <a:t>, feature</a:t>
            </a:r>
            <a:r>
              <a:rPr lang="ko-KR" altLang="en-US" dirty="0" smtClean="0"/>
              <a:t>를 업무 단위로 분해하고 시간으로 업무를 예측하여 반복주기 시작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6.5 </a:t>
            </a:r>
            <a:r>
              <a:rPr lang="ko-KR" altLang="en-US" dirty="0" smtClean="0"/>
              <a:t>반복주기 계획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목표에 대한 명확한 정의</a:t>
            </a:r>
            <a:endParaRPr lang="en-US" altLang="ko-KR" dirty="0" smtClean="0"/>
          </a:p>
          <a:p>
            <a:r>
              <a:rPr lang="ko-KR" altLang="en-US" dirty="0" smtClean="0"/>
              <a:t>작업 식별과 예측</a:t>
            </a:r>
            <a:endParaRPr lang="en-US" altLang="ko-KR" dirty="0" smtClean="0"/>
          </a:p>
          <a:p>
            <a:r>
              <a:rPr lang="en-US" altLang="ko-KR" dirty="0" smtClean="0"/>
              <a:t>Feature card </a:t>
            </a:r>
            <a:r>
              <a:rPr lang="ko-KR" altLang="en-US" dirty="0" smtClean="0"/>
              <a:t>모델링</a:t>
            </a:r>
            <a:endParaRPr lang="en-US" altLang="ko-KR" dirty="0" smtClean="0"/>
          </a:p>
          <a:p>
            <a:r>
              <a:rPr lang="ko-KR" altLang="en-US" dirty="0" smtClean="0"/>
              <a:t>작업 식별과 예측 실습</a:t>
            </a:r>
            <a:endParaRPr lang="en-US" altLang="ko-KR" dirty="0" smtClean="0"/>
          </a:p>
          <a:p>
            <a:r>
              <a:rPr lang="ko-KR" altLang="en-US" dirty="0" smtClean="0"/>
              <a:t>반복주기에서 사용 가능한 시간 결정</a:t>
            </a:r>
            <a:endParaRPr lang="en-US" altLang="ko-KR" dirty="0" smtClean="0"/>
          </a:p>
          <a:p>
            <a:r>
              <a:rPr lang="ko-KR" altLang="en-US" dirty="0" smtClean="0"/>
              <a:t>계획 완성을 위한 예측과 능력 사용</a:t>
            </a:r>
            <a:endParaRPr lang="en-US" altLang="ko-KR" dirty="0" smtClean="0"/>
          </a:p>
          <a:p>
            <a:r>
              <a:rPr lang="ko-KR" altLang="en-US" dirty="0" smtClean="0"/>
              <a:t>상태 가시화</a:t>
            </a:r>
            <a:endParaRPr lang="en-US" altLang="ko-KR" dirty="0" smtClean="0"/>
          </a:p>
          <a:p>
            <a:r>
              <a:rPr lang="ko-KR" altLang="en-US" dirty="0" smtClean="0"/>
              <a:t>요약</a:t>
            </a:r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목표에 대한 명확한 정의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Feature</a:t>
            </a:r>
            <a:r>
              <a:rPr lang="ko-KR" altLang="en-US" dirty="0" smtClean="0"/>
              <a:t>가 완성되는 의미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인수 테스트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최소한의 요구사항을 전달하며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가 완성되었는 검증에 초점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반복주기 계획 </a:t>
            </a:r>
            <a:r>
              <a:rPr lang="ko-KR" altLang="en-US" dirty="0" err="1" smtClean="0"/>
              <a:t>시작시</a:t>
            </a:r>
            <a:r>
              <a:rPr lang="ko-KR" altLang="en-US" dirty="0" smtClean="0"/>
              <a:t> 인수 테스트 검토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반복주기 계획 킥오프에서 </a:t>
            </a:r>
            <a:r>
              <a:rPr lang="en-US" altLang="ko-KR" dirty="0" smtClean="0"/>
              <a:t>feature card</a:t>
            </a:r>
            <a:r>
              <a:rPr lang="ko-KR" altLang="en-US" dirty="0" smtClean="0"/>
              <a:t>에 작성될 인수 테스트 설명을 고객에게 요청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테스터가 일일 테스트를 수행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성공</a:t>
            </a:r>
            <a:r>
              <a:rPr lang="en-US" altLang="ko-KR" dirty="0" smtClean="0"/>
              <a:t>/</a:t>
            </a:r>
            <a:r>
              <a:rPr lang="ko-KR" altLang="en-US" dirty="0" smtClean="0"/>
              <a:t>실패의 관점에서 테스트 결과 작성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작업 식별과 예측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Feature card </a:t>
            </a:r>
            <a:r>
              <a:rPr lang="ko-KR" altLang="en-US" dirty="0" smtClean="0"/>
              <a:t>모델링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Feature card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해당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에 대한 흐름을 간단하게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흐름에서 발견된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에 대한 새로운 </a:t>
            </a:r>
            <a:r>
              <a:rPr lang="en-US" altLang="ko-KR" dirty="0" smtClean="0"/>
              <a:t>feature card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Feature</a:t>
            </a:r>
            <a:r>
              <a:rPr lang="ko-KR" altLang="en-US" dirty="0" smtClean="0"/>
              <a:t>를 지원하는데 필요한 화면을 간단하게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사용자와 시스템의 상호작용을 고려하여 화면의 상세내용 추가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Feature</a:t>
            </a:r>
            <a:r>
              <a:rPr lang="ko-KR" altLang="en-US" dirty="0" smtClean="0"/>
              <a:t>를 구축하는데 필요한 주요 업무 식별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식별된 업무에 대한 예측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Feature card </a:t>
            </a:r>
            <a:r>
              <a:rPr lang="ko-KR" altLang="en-US" dirty="0" smtClean="0"/>
              <a:t>모델링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Feature</a:t>
            </a:r>
            <a:r>
              <a:rPr lang="ko-KR" altLang="en-US" dirty="0" smtClean="0"/>
              <a:t>에 대한 흐름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항목에 대한 입찰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3855" y="1928802"/>
            <a:ext cx="4154223" cy="1934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4851" y="3286124"/>
            <a:ext cx="5202631" cy="3228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꺾인 연결선 8"/>
          <p:cNvCxnSpPr>
            <a:stCxn id="10" idx="2"/>
            <a:endCxn id="5123" idx="1"/>
          </p:cNvCxnSpPr>
          <p:nvPr/>
        </p:nvCxnSpPr>
        <p:spPr bwMode="auto">
          <a:xfrm rot="16200000" flipH="1">
            <a:off x="1744933" y="3610398"/>
            <a:ext cx="1042689" cy="1537149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762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다이아몬드 9"/>
          <p:cNvSpPr/>
          <p:nvPr/>
        </p:nvSpPr>
        <p:spPr bwMode="auto">
          <a:xfrm>
            <a:off x="1379461" y="3571876"/>
            <a:ext cx="236484" cy="285752"/>
          </a:xfrm>
          <a:prstGeom prst="diamond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Feature card </a:t>
            </a:r>
            <a:r>
              <a:rPr lang="ko-KR" altLang="en-US" dirty="0" smtClean="0"/>
              <a:t>모델링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새로운 </a:t>
            </a:r>
            <a:r>
              <a:rPr lang="en-US" altLang="ko-KR" dirty="0" smtClean="0"/>
              <a:t>feature </a:t>
            </a:r>
            <a:r>
              <a:rPr lang="ko-KR" altLang="en-US" dirty="0" smtClean="0"/>
              <a:t>발견</a:t>
            </a:r>
            <a:endParaRPr lang="en-US" altLang="ko-KR" dirty="0" smtClean="0"/>
          </a:p>
        </p:txBody>
      </p:sp>
      <p:sp>
        <p:nvSpPr>
          <p:cNvPr id="10" name="다이아몬드 9"/>
          <p:cNvSpPr/>
          <p:nvPr/>
        </p:nvSpPr>
        <p:spPr bwMode="auto">
          <a:xfrm>
            <a:off x="1379461" y="3571876"/>
            <a:ext cx="236484" cy="285752"/>
          </a:xfrm>
          <a:prstGeom prst="diamond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949" y="1785927"/>
            <a:ext cx="4197598" cy="3033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8484" y="3500439"/>
            <a:ext cx="3945329" cy="2669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Feature card </a:t>
            </a:r>
            <a:r>
              <a:rPr lang="ko-KR" altLang="en-US" dirty="0" smtClean="0"/>
              <a:t>모델링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Feature</a:t>
            </a:r>
            <a:r>
              <a:rPr lang="ko-KR" altLang="en-US" dirty="0" smtClean="0"/>
              <a:t>에 대한 화면을 간단하게 그리기</a:t>
            </a:r>
            <a:endParaRPr lang="en-US" altLang="ko-KR" dirty="0" smtClean="0"/>
          </a:p>
        </p:txBody>
      </p:sp>
      <p:sp>
        <p:nvSpPr>
          <p:cNvPr id="10" name="다이아몬드 9"/>
          <p:cNvSpPr/>
          <p:nvPr/>
        </p:nvSpPr>
        <p:spPr bwMode="auto">
          <a:xfrm>
            <a:off x="1379461" y="3571876"/>
            <a:ext cx="236484" cy="285752"/>
          </a:xfrm>
          <a:prstGeom prst="diamond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5696" y="1643050"/>
            <a:ext cx="4513999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Feature card </a:t>
            </a:r>
            <a:r>
              <a:rPr lang="ko-KR" altLang="en-US" dirty="0" smtClean="0"/>
              <a:t>모델링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사용자 상호작용을 고려한 화면에 대한 세부사항 추가</a:t>
            </a:r>
            <a:endParaRPr lang="en-US" altLang="ko-KR" dirty="0" smtClean="0"/>
          </a:p>
        </p:txBody>
      </p:sp>
      <p:sp>
        <p:nvSpPr>
          <p:cNvPr id="10" name="다이아몬드 9"/>
          <p:cNvSpPr/>
          <p:nvPr/>
        </p:nvSpPr>
        <p:spPr bwMode="auto">
          <a:xfrm>
            <a:off x="1379461" y="3571876"/>
            <a:ext cx="236484" cy="285752"/>
          </a:xfrm>
          <a:prstGeom prst="diamond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5613" y="1643050"/>
            <a:ext cx="2959979" cy="4623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반복주기 계획 </a:t>
            </a:r>
            <a:r>
              <a:rPr lang="ko-KR" altLang="en-US" smtClean="0"/>
              <a:t>가이드라인</a:t>
            </a:r>
            <a:endParaRPr lang="ko-KR" altLang="en-US"/>
          </a:p>
        </p:txBody>
      </p:sp>
      <p:sp>
        <p:nvSpPr>
          <p:cNvPr id="982019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반복주기 전략 </a:t>
            </a:r>
          </a:p>
          <a:p>
            <a:pPr lvl="1" fontAlgn="t"/>
            <a:r>
              <a:rPr lang="en-US" altLang="ko-KR"/>
              <a:t>Waterfall model : </a:t>
            </a:r>
            <a:r>
              <a:rPr lang="ko-KR" altLang="en-US"/>
              <a:t>전체 시스템을 다룸</a:t>
            </a:r>
          </a:p>
          <a:p>
            <a:pPr lvl="1" fontAlgn="t"/>
            <a:r>
              <a:rPr lang="ko-KR" altLang="en-US"/>
              <a:t>반복주기 모델 </a:t>
            </a:r>
            <a:r>
              <a:rPr lang="en-US" altLang="ko-KR"/>
              <a:t>: </a:t>
            </a:r>
          </a:p>
          <a:p>
            <a:pPr lvl="2" fontAlgn="t"/>
            <a:r>
              <a:rPr lang="ko-KR" altLang="en-US"/>
              <a:t>각 시스템의 특정 부분만을 다룸</a:t>
            </a:r>
          </a:p>
          <a:p>
            <a:pPr lvl="2" fontAlgn="t"/>
            <a:r>
              <a:rPr lang="ko-KR" altLang="en-US"/>
              <a:t>전체 시스템의 하위집합만이 분석되고 설계되고 구현됨</a:t>
            </a:r>
            <a:r>
              <a:rPr lang="en-US" altLang="ko-KR"/>
              <a:t>.</a:t>
            </a:r>
          </a:p>
          <a:p>
            <a:pPr lvl="2" fontAlgn="t"/>
            <a:r>
              <a:rPr lang="ko-KR" altLang="en-US"/>
              <a:t>하위집합의 선택과 깊이가 위험과 관계가 있음</a:t>
            </a:r>
            <a:r>
              <a:rPr lang="en-US" altLang="ko-KR"/>
              <a:t>.</a:t>
            </a:r>
          </a:p>
        </p:txBody>
      </p:sp>
      <p:sp>
        <p:nvSpPr>
          <p:cNvPr id="982021" name="Rectangle 5"/>
          <p:cNvSpPr>
            <a:spLocks noChangeArrowheads="1"/>
          </p:cNvSpPr>
          <p:nvPr/>
        </p:nvSpPr>
        <p:spPr bwMode="auto">
          <a:xfrm>
            <a:off x="2391105" y="3886201"/>
            <a:ext cx="412531" cy="1934076"/>
          </a:xfrm>
          <a:prstGeom prst="rect">
            <a:avLst/>
          </a:prstGeom>
          <a:solidFill>
            <a:srgbClr val="FFFFC1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기능</a:t>
            </a:r>
          </a:p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982023" name="Rectangle 7"/>
          <p:cNvSpPr>
            <a:spLocks noChangeArrowheads="1"/>
          </p:cNvSpPr>
          <p:nvPr/>
        </p:nvSpPr>
        <p:spPr bwMode="auto">
          <a:xfrm>
            <a:off x="2871953" y="3886201"/>
            <a:ext cx="412531" cy="1934076"/>
          </a:xfrm>
          <a:prstGeom prst="rect">
            <a:avLst/>
          </a:prstGeom>
          <a:solidFill>
            <a:srgbClr val="FFFFC1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기능</a:t>
            </a:r>
          </a:p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982024" name="Rectangle 8"/>
          <p:cNvSpPr>
            <a:spLocks noChangeArrowheads="1"/>
          </p:cNvSpPr>
          <p:nvPr/>
        </p:nvSpPr>
        <p:spPr bwMode="auto">
          <a:xfrm>
            <a:off x="3354115" y="3886201"/>
            <a:ext cx="412531" cy="1934076"/>
          </a:xfrm>
          <a:prstGeom prst="rect">
            <a:avLst/>
          </a:prstGeom>
          <a:solidFill>
            <a:srgbClr val="FFFFC1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기능</a:t>
            </a:r>
          </a:p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982025" name="Rectangle 9"/>
          <p:cNvSpPr>
            <a:spLocks noChangeArrowheads="1"/>
          </p:cNvSpPr>
          <p:nvPr/>
        </p:nvSpPr>
        <p:spPr bwMode="auto">
          <a:xfrm>
            <a:off x="3834964" y="3886201"/>
            <a:ext cx="412531" cy="1934076"/>
          </a:xfrm>
          <a:prstGeom prst="rect">
            <a:avLst/>
          </a:prstGeom>
          <a:solidFill>
            <a:srgbClr val="FFFFC1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기능</a:t>
            </a:r>
          </a:p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982026" name="Rectangle 10"/>
          <p:cNvSpPr>
            <a:spLocks noChangeArrowheads="1"/>
          </p:cNvSpPr>
          <p:nvPr/>
        </p:nvSpPr>
        <p:spPr bwMode="auto">
          <a:xfrm>
            <a:off x="4317125" y="3886201"/>
            <a:ext cx="412531" cy="1934076"/>
          </a:xfrm>
          <a:prstGeom prst="rect">
            <a:avLst/>
          </a:prstGeom>
          <a:solidFill>
            <a:srgbClr val="FFFFC1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기능</a:t>
            </a:r>
          </a:p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982027" name="Rectangle 11"/>
          <p:cNvSpPr>
            <a:spLocks noChangeArrowheads="1"/>
          </p:cNvSpPr>
          <p:nvPr/>
        </p:nvSpPr>
        <p:spPr bwMode="auto">
          <a:xfrm>
            <a:off x="4797974" y="3886201"/>
            <a:ext cx="412531" cy="1934076"/>
          </a:xfrm>
          <a:prstGeom prst="rect">
            <a:avLst/>
          </a:prstGeom>
          <a:solidFill>
            <a:srgbClr val="FFFFC1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기능</a:t>
            </a:r>
          </a:p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982029" name="Rectangle 13"/>
          <p:cNvSpPr>
            <a:spLocks noChangeArrowheads="1"/>
          </p:cNvSpPr>
          <p:nvPr/>
        </p:nvSpPr>
        <p:spPr bwMode="auto">
          <a:xfrm>
            <a:off x="5762298" y="3886201"/>
            <a:ext cx="412531" cy="1934076"/>
          </a:xfrm>
          <a:prstGeom prst="rect">
            <a:avLst/>
          </a:prstGeom>
          <a:solidFill>
            <a:srgbClr val="FFFFC1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기능</a:t>
            </a:r>
          </a:p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n</a:t>
            </a:r>
          </a:p>
        </p:txBody>
      </p:sp>
      <p:sp>
        <p:nvSpPr>
          <p:cNvPr id="982030" name="Line 14"/>
          <p:cNvSpPr>
            <a:spLocks noChangeShapeType="1"/>
          </p:cNvSpPr>
          <p:nvPr/>
        </p:nvSpPr>
        <p:spPr bwMode="auto">
          <a:xfrm>
            <a:off x="2366143" y="3684671"/>
            <a:ext cx="3827079" cy="0"/>
          </a:xfrm>
          <a:prstGeom prst="line">
            <a:avLst/>
          </a:prstGeom>
          <a:noFill/>
          <a:ln w="19050">
            <a:solidFill>
              <a:srgbClr val="333333"/>
            </a:solidFill>
            <a:round/>
            <a:headEnd type="triangle" w="lg" len="med"/>
            <a:tailEnd type="triangle" w="lg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2031" name="Text Box 15"/>
          <p:cNvSpPr txBox="1">
            <a:spLocks noChangeArrowheads="1"/>
          </p:cNvSpPr>
          <p:nvPr/>
        </p:nvSpPr>
        <p:spPr bwMode="auto">
          <a:xfrm>
            <a:off x="3252952" y="3329740"/>
            <a:ext cx="1966749" cy="3203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400"/>
              <a:t>넓이</a:t>
            </a:r>
            <a:r>
              <a:rPr lang="en-US" altLang="ko-KR" sz="1400"/>
              <a:t>(wide or narrow)</a:t>
            </a:r>
          </a:p>
        </p:txBody>
      </p:sp>
      <p:sp>
        <p:nvSpPr>
          <p:cNvPr id="982032" name="Line 16"/>
          <p:cNvSpPr>
            <a:spLocks noChangeShapeType="1"/>
          </p:cNvSpPr>
          <p:nvPr/>
        </p:nvSpPr>
        <p:spPr bwMode="auto">
          <a:xfrm rot="-5400000">
            <a:off x="1240316" y="4849479"/>
            <a:ext cx="1941596" cy="0"/>
          </a:xfrm>
          <a:prstGeom prst="line">
            <a:avLst/>
          </a:prstGeom>
          <a:noFill/>
          <a:ln w="19050">
            <a:solidFill>
              <a:srgbClr val="333333"/>
            </a:solidFill>
            <a:round/>
            <a:headEnd type="triangle" w="lg" len="med"/>
            <a:tailEnd type="triangle" w="lg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2033" name="Line 17"/>
          <p:cNvSpPr>
            <a:spLocks noChangeShapeType="1"/>
          </p:cNvSpPr>
          <p:nvPr/>
        </p:nvSpPr>
        <p:spPr bwMode="auto">
          <a:xfrm>
            <a:off x="2374025" y="3546309"/>
            <a:ext cx="0" cy="260183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2034" name="Line 18"/>
          <p:cNvSpPr>
            <a:spLocks noChangeShapeType="1"/>
          </p:cNvSpPr>
          <p:nvPr/>
        </p:nvSpPr>
        <p:spPr bwMode="auto">
          <a:xfrm rot="-5400000">
            <a:off x="2203889" y="3768046"/>
            <a:ext cx="0" cy="227286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2035" name="Line 19"/>
          <p:cNvSpPr>
            <a:spLocks noChangeShapeType="1"/>
          </p:cNvSpPr>
          <p:nvPr/>
        </p:nvSpPr>
        <p:spPr bwMode="auto">
          <a:xfrm rot="-5400000">
            <a:off x="2209144" y="5706634"/>
            <a:ext cx="0" cy="227286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2036" name="Line 20"/>
          <p:cNvSpPr>
            <a:spLocks noChangeShapeType="1"/>
          </p:cNvSpPr>
          <p:nvPr/>
        </p:nvSpPr>
        <p:spPr bwMode="auto">
          <a:xfrm>
            <a:off x="6197162" y="3570371"/>
            <a:ext cx="0" cy="260183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2037" name="Text Box 21"/>
          <p:cNvSpPr txBox="1">
            <a:spLocks noChangeArrowheads="1"/>
          </p:cNvSpPr>
          <p:nvPr/>
        </p:nvSpPr>
        <p:spPr bwMode="auto">
          <a:xfrm rot="-5400000">
            <a:off x="1053014" y="4565064"/>
            <a:ext cx="1932572" cy="5357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깊이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(deep or shallow)</a:t>
            </a:r>
          </a:p>
        </p:txBody>
      </p:sp>
    </p:spTree>
  </p:cSld>
  <p:clrMapOvr>
    <a:masterClrMapping/>
  </p:clrMapOvr>
  <p:transition spd="med">
    <p:fade/>
  </p:transition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Feature card </a:t>
            </a:r>
            <a:r>
              <a:rPr lang="ko-KR" altLang="en-US" dirty="0" smtClean="0"/>
              <a:t>모델링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가치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팀은 고객의 요구에 대해 깊고 공통된 이해를 가짐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각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의 범위와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를 지원하기 위해 필요한 것이 무엇인지에 대해 공감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 시작 전에 팀이 논의하고 이슈를 식별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Feature</a:t>
            </a:r>
            <a:r>
              <a:rPr lang="ko-KR" altLang="en-US" dirty="0" smtClean="0"/>
              <a:t>가 어떻게 엮어지는지 공감</a:t>
            </a:r>
            <a:endParaRPr lang="en-US" altLang="ko-KR" dirty="0" smtClean="0"/>
          </a:p>
          <a:p>
            <a:r>
              <a:rPr lang="ko-KR" altLang="en-US" dirty="0" smtClean="0"/>
              <a:t>소프트웨어 개발에 대한 실체화와 사전 작업으로 인식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Feature</a:t>
            </a:r>
            <a:r>
              <a:rPr lang="ko-KR" altLang="en-US" dirty="0" smtClean="0"/>
              <a:t>에 대한 전체적인 순환 시간을 단축시킴</a:t>
            </a:r>
            <a:r>
              <a:rPr lang="en-US" altLang="ko-KR" dirty="0" smtClean="0"/>
              <a:t>. </a:t>
            </a:r>
          </a:p>
        </p:txBody>
      </p:sp>
      <p:sp>
        <p:nvSpPr>
          <p:cNvPr id="10" name="다이아몬드 9"/>
          <p:cNvSpPr/>
          <p:nvPr/>
        </p:nvSpPr>
        <p:spPr bwMode="auto">
          <a:xfrm>
            <a:off x="1379461" y="3571876"/>
            <a:ext cx="236484" cy="285752"/>
          </a:xfrm>
          <a:prstGeom prst="diamond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작업 식별과 예측 실습 </a:t>
            </a:r>
            <a:r>
              <a:rPr lang="en-US" altLang="ko-KR" dirty="0" smtClean="0"/>
              <a:t>– </a:t>
            </a:r>
            <a:r>
              <a:rPr lang="ko-KR" altLang="en-US" sz="1800" dirty="0" smtClean="0"/>
              <a:t>온라인 경매 시스템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항목에 대한 입찰 작업</a:t>
            </a:r>
            <a:endParaRPr lang="en-US" altLang="ko-KR" dirty="0" smtClean="0"/>
          </a:p>
        </p:txBody>
      </p:sp>
      <p:sp>
        <p:nvSpPr>
          <p:cNvPr id="10" name="다이아몬드 9"/>
          <p:cNvSpPr/>
          <p:nvPr/>
        </p:nvSpPr>
        <p:spPr bwMode="auto">
          <a:xfrm>
            <a:off x="1379461" y="3571876"/>
            <a:ext cx="236484" cy="285752"/>
          </a:xfrm>
          <a:prstGeom prst="diamond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906493" y="1651636"/>
          <a:ext cx="5675626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2207"/>
                <a:gridCol w="886817"/>
                <a:gridCol w="1123301"/>
                <a:gridCol w="1123301"/>
              </a:tblGrid>
              <a:tr h="21431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작업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할당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예측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 화면에 대한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HTML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작업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UI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Ryan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16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시간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데이터 모델 설계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Dev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Roy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16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시간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CRUD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코드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Dev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Roy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시간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테스트 생성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QA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Rich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시간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사용자 등록과의 인터페이스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Dev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Roy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시간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에러 처리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Dev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Matt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시간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반복주기에서 사용 가능한 시간 결정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반복주기 </a:t>
            </a:r>
            <a:r>
              <a:rPr lang="en-US" altLang="ko-KR" dirty="0" smtClean="0"/>
              <a:t>capacity</a:t>
            </a:r>
          </a:p>
          <a:p>
            <a:pPr lvl="1"/>
            <a:r>
              <a:rPr lang="ko-KR" altLang="en-US" dirty="0" smtClean="0"/>
              <a:t>반복주기에서 </a:t>
            </a:r>
            <a:r>
              <a:rPr lang="ko-KR" altLang="en-US" dirty="0" err="1" smtClean="0"/>
              <a:t>사용가능한</a:t>
            </a:r>
            <a:r>
              <a:rPr lang="ko-KR" altLang="en-US" dirty="0" smtClean="0"/>
              <a:t> 시간의 분량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익숙한 팀은 전체 팀에 대해 가능한 시간을 측정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익숙치</a:t>
            </a:r>
            <a:r>
              <a:rPr lang="ko-KR" altLang="en-US" dirty="0" smtClean="0"/>
              <a:t> 못한 팀은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기술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전문화에 의한 가능한 시간을 측정</a:t>
            </a:r>
            <a:endParaRPr lang="en-US" altLang="ko-KR" dirty="0" smtClean="0"/>
          </a:p>
        </p:txBody>
      </p:sp>
      <p:sp>
        <p:nvSpPr>
          <p:cNvPr id="10" name="다이아몬드 9"/>
          <p:cNvSpPr/>
          <p:nvPr/>
        </p:nvSpPr>
        <p:spPr bwMode="auto">
          <a:xfrm>
            <a:off x="1379461" y="3571876"/>
            <a:ext cx="236484" cy="285752"/>
          </a:xfrm>
          <a:prstGeom prst="diamond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1087" y="2571744"/>
            <a:ext cx="6183502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계획 완성을 위한 예측과 능력 사용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Burndown</a:t>
            </a:r>
            <a:r>
              <a:rPr lang="en-US" altLang="ko-KR" dirty="0" smtClean="0"/>
              <a:t> </a:t>
            </a:r>
            <a:r>
              <a:rPr lang="ko-KR" altLang="en-US" dirty="0" smtClean="0"/>
              <a:t>차트</a:t>
            </a:r>
            <a:endParaRPr lang="en-US" altLang="ko-KR" dirty="0" smtClean="0"/>
          </a:p>
        </p:txBody>
      </p:sp>
      <p:sp>
        <p:nvSpPr>
          <p:cNvPr id="10" name="다이아몬드 9"/>
          <p:cNvSpPr/>
          <p:nvPr/>
        </p:nvSpPr>
        <p:spPr bwMode="auto">
          <a:xfrm>
            <a:off x="1379461" y="3571876"/>
            <a:ext cx="236484" cy="285752"/>
          </a:xfrm>
          <a:prstGeom prst="diamond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598" y="1571612"/>
            <a:ext cx="6881648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9910" y="2428868"/>
            <a:ext cx="4729688" cy="3990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상태 가시화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반복주기 내의 가시화</a:t>
            </a:r>
            <a:endParaRPr lang="en-US" altLang="ko-KR" dirty="0" smtClean="0"/>
          </a:p>
          <a:p>
            <a:r>
              <a:rPr lang="ko-KR" altLang="en-US" dirty="0" smtClean="0"/>
              <a:t>릴리스 상태 추적</a:t>
            </a:r>
            <a:endParaRPr lang="en-US" altLang="ko-KR" dirty="0" smtClean="0"/>
          </a:p>
        </p:txBody>
      </p:sp>
      <p:sp>
        <p:nvSpPr>
          <p:cNvPr id="10" name="다이아몬드 9"/>
          <p:cNvSpPr/>
          <p:nvPr/>
        </p:nvSpPr>
        <p:spPr bwMode="auto">
          <a:xfrm>
            <a:off x="1379461" y="3571876"/>
            <a:ext cx="236484" cy="285752"/>
          </a:xfrm>
          <a:prstGeom prst="diamond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요약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기능 테스트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완성되었다는 의미가 무엇인지를 팀에게 명확하게 해주기 위해 반복주기 계획 </a:t>
            </a:r>
            <a:r>
              <a:rPr lang="ko-KR" altLang="en-US" dirty="0" err="1" smtClean="0"/>
              <a:t>시작시</a:t>
            </a:r>
            <a:r>
              <a:rPr lang="ko-KR" altLang="en-US" dirty="0" smtClean="0"/>
              <a:t> 정의</a:t>
            </a:r>
            <a:endParaRPr lang="en-US" altLang="ko-KR" dirty="0" smtClean="0"/>
          </a:p>
          <a:p>
            <a:r>
              <a:rPr lang="en-US" altLang="ko-KR" dirty="0" smtClean="0"/>
              <a:t>Feature </a:t>
            </a:r>
            <a:r>
              <a:rPr lang="ko-KR" altLang="en-US" dirty="0" smtClean="0"/>
              <a:t>모델링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Feature</a:t>
            </a:r>
            <a:r>
              <a:rPr lang="ko-KR" altLang="en-US" dirty="0" smtClean="0"/>
              <a:t>를 지원하는데 필요한 작업 식별에 대한 효율적인 방법</a:t>
            </a:r>
            <a:endParaRPr lang="en-US" altLang="ko-KR" dirty="0" smtClean="0"/>
          </a:p>
          <a:p>
            <a:r>
              <a:rPr lang="ko-KR" altLang="en-US" dirty="0" smtClean="0"/>
              <a:t>작업이 식별되면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반복주기 계획은 전통적인 계획과 매우 유사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능력이 측정되며 상세한 업무 </a:t>
            </a:r>
            <a:r>
              <a:rPr lang="ko-KR" altLang="en-US" dirty="0" err="1" smtClean="0"/>
              <a:t>예측치와</a:t>
            </a:r>
            <a:r>
              <a:rPr lang="ko-KR" altLang="en-US" dirty="0" smtClean="0"/>
              <a:t> 비교됨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능력을 결정하기 위해 도구를 사용</a:t>
            </a:r>
            <a:endParaRPr lang="en-US" altLang="ko-KR" dirty="0" smtClean="0"/>
          </a:p>
          <a:p>
            <a:r>
              <a:rPr lang="ko-KR" altLang="en-US" dirty="0" smtClean="0"/>
              <a:t>기술에 의해 초기 </a:t>
            </a:r>
            <a:r>
              <a:rPr lang="ko-KR" altLang="en-US" dirty="0" err="1" smtClean="0"/>
              <a:t>제약받으며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능력 계획은 가용한 기술을 고려해야 함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Burndown</a:t>
            </a:r>
            <a:r>
              <a:rPr lang="en-US" altLang="ko-KR" dirty="0" smtClean="0"/>
              <a:t> </a:t>
            </a:r>
            <a:r>
              <a:rPr lang="ko-KR" altLang="en-US" dirty="0" smtClean="0"/>
              <a:t>차트</a:t>
            </a:r>
            <a:r>
              <a:rPr lang="en-US" altLang="ko-KR" dirty="0" smtClean="0"/>
              <a:t>, MS 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위키</a:t>
            </a:r>
            <a:r>
              <a:rPr lang="ko-KR" altLang="en-US" dirty="0" smtClean="0"/>
              <a:t> 등의 사용이 가능</a:t>
            </a:r>
            <a:r>
              <a:rPr lang="en-US" altLang="ko-KR" dirty="0" smtClean="0"/>
              <a:t>.</a:t>
            </a:r>
          </a:p>
        </p:txBody>
      </p:sp>
      <p:sp>
        <p:nvSpPr>
          <p:cNvPr id="10" name="다이아몬드 9"/>
          <p:cNvSpPr/>
          <p:nvPr/>
        </p:nvSpPr>
        <p:spPr bwMode="auto">
          <a:xfrm>
            <a:off x="1379461" y="3571876"/>
            <a:ext cx="236484" cy="285752"/>
          </a:xfrm>
          <a:prstGeom prst="diamond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Agile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7.1 Feature Card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7.2 backlog </a:t>
            </a:r>
            <a:r>
              <a:rPr lang="ko-KR" altLang="en-US" dirty="0" smtClean="0"/>
              <a:t>우선순위 매기기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7.3 </a:t>
            </a:r>
            <a:r>
              <a:rPr lang="ko-KR" altLang="en-US" dirty="0" smtClean="0"/>
              <a:t>적절한 예측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7.4 </a:t>
            </a:r>
            <a:r>
              <a:rPr lang="ko-KR" altLang="en-US" dirty="0" err="1" smtClean="0"/>
              <a:t>릴리즈</a:t>
            </a:r>
            <a:r>
              <a:rPr lang="ko-KR" altLang="en-US" dirty="0" smtClean="0"/>
              <a:t> 계획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7.5 </a:t>
            </a:r>
            <a:r>
              <a:rPr lang="ko-KR" altLang="en-US" dirty="0" smtClean="0"/>
              <a:t>반복주기 계획</a:t>
            </a:r>
            <a:endParaRPr lang="en-US" altLang="ko-KR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6766034" y="3497264"/>
            <a:ext cx="2096814" cy="3171825"/>
            <a:chOff x="8175625" y="3497263"/>
            <a:chExt cx="2533650" cy="3171825"/>
          </a:xfrm>
        </p:grpSpPr>
        <p:pic>
          <p:nvPicPr>
            <p:cNvPr id="6" name="그림 5" descr="제목 없음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5625" y="3497263"/>
              <a:ext cx="2533650" cy="3171825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 bwMode="auto">
            <a:xfrm>
              <a:off x="8310582" y="5286388"/>
              <a:ext cx="2214578" cy="500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9855" tIns="49928" rIns="99855" bIns="49928" numCol="1" rtlCol="0" anchor="ctr" anchorCtr="0" compatLnSpc="1">
              <a:prstTxWarp prst="textNoShape">
                <a:avLst/>
              </a:prstTxWarp>
            </a:bodyPr>
            <a:lstStyle/>
            <a:p>
              <a:pPr marR="0" algn="ctr" defTabSz="1038225" rtl="0" eaLnBrk="1" fontAlgn="base" latinLnBrk="1" hangingPunct="1">
                <a:spcBef>
                  <a:spcPts val="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lang="en-US" altLang="ko-KR" sz="1400" b="1" smtClean="0">
                  <a:latin typeface="맑은 고딕" pitchFamily="50" charset="-127"/>
                  <a:ea typeface="맑은 고딕" pitchFamily="50" charset="-127"/>
                </a:rPr>
                <a:t>Instruction Refer-Book !!</a:t>
              </a:r>
              <a:endParaRPr lang="ko-KR" altLang="en-US" sz="1400" b="1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7.1 </a:t>
            </a:r>
            <a:r>
              <a:rPr lang="ko-KR" altLang="en-US" dirty="0" smtClean="0"/>
              <a:t>파일럿 팀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Feature Card</a:t>
            </a:r>
            <a:r>
              <a:rPr lang="ko-KR" altLang="en-US" dirty="0" smtClean="0"/>
              <a:t>의 구조</a:t>
            </a:r>
            <a:endParaRPr lang="en-US" altLang="ko-KR" dirty="0" smtClean="0"/>
          </a:p>
          <a:p>
            <a:r>
              <a:rPr lang="en-US" altLang="ko-KR" dirty="0" smtClean="0"/>
              <a:t>Feature Card</a:t>
            </a:r>
            <a:r>
              <a:rPr lang="ko-KR" altLang="en-US" dirty="0" smtClean="0"/>
              <a:t>의 구성요소</a:t>
            </a:r>
            <a:endParaRPr lang="en-US" altLang="ko-KR" dirty="0" smtClean="0"/>
          </a:p>
          <a:p>
            <a:r>
              <a:rPr lang="en-US" altLang="ko-KR" dirty="0" smtClean="0"/>
              <a:t>Feature Card</a:t>
            </a:r>
            <a:r>
              <a:rPr lang="ko-KR" altLang="en-US" dirty="0" smtClean="0"/>
              <a:t>의 용도</a:t>
            </a:r>
            <a:endParaRPr lang="en-US" altLang="ko-KR" dirty="0" smtClean="0"/>
          </a:p>
          <a:p>
            <a:r>
              <a:rPr lang="en-US" altLang="ko-KR" dirty="0" smtClean="0"/>
              <a:t>Feature Card </a:t>
            </a:r>
            <a:r>
              <a:rPr lang="ko-KR" altLang="en-US" dirty="0" smtClean="0"/>
              <a:t>실습</a:t>
            </a:r>
            <a:endParaRPr lang="en-US" altLang="ko-KR" dirty="0" smtClean="0"/>
          </a:p>
          <a:p>
            <a:r>
              <a:rPr lang="en-US" altLang="ko-KR" dirty="0" smtClean="0"/>
              <a:t>Feature Card</a:t>
            </a:r>
            <a:r>
              <a:rPr lang="ko-KR" altLang="en-US" dirty="0" smtClean="0"/>
              <a:t>의 비교</a:t>
            </a:r>
            <a:endParaRPr lang="en-US" altLang="ko-KR" dirty="0" smtClean="0"/>
          </a:p>
          <a:p>
            <a:r>
              <a:rPr lang="en-US" altLang="ko-KR" dirty="0" smtClean="0"/>
              <a:t>Feature Card</a:t>
            </a:r>
            <a:r>
              <a:rPr lang="ko-KR" altLang="en-US" dirty="0" smtClean="0"/>
              <a:t>의 한계</a:t>
            </a:r>
            <a:endParaRPr lang="en-US" altLang="ko-KR" dirty="0" smtClean="0"/>
          </a:p>
          <a:p>
            <a:r>
              <a:rPr lang="ko-KR" altLang="en-US" dirty="0" smtClean="0"/>
              <a:t>요점 </a:t>
            </a:r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파일럿 팀 식별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파일럿 프로젝트 팀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타당성 </a:t>
            </a:r>
            <a:r>
              <a:rPr lang="ko-KR" altLang="en-US" dirty="0" err="1" smtClean="0"/>
              <a:t>분석팀이</a:t>
            </a:r>
            <a:r>
              <a:rPr lang="ko-KR" altLang="en-US" dirty="0" smtClean="0"/>
              <a:t> 확장되는 형태가 이상적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타당성 </a:t>
            </a:r>
            <a:r>
              <a:rPr lang="ko-KR" altLang="en-US" dirty="0" err="1" smtClean="0"/>
              <a:t>분석팀</a:t>
            </a:r>
            <a:r>
              <a:rPr lang="ko-KR" altLang="en-US" dirty="0" smtClean="0"/>
              <a:t> 멤버가 추가 팀 멤버와 타당성 분석 단계의 내용을 같이 공유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프로젝트 팀의 빠른 시작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팀 구성은 프로젝트의 현재의 예상된 크기를 근거함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필요한 자원의 유형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가용한 자원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작은 회사의 경우 모든 프로젝트에서 동일한 자원의 작업을 수행할 수도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ransition spd="med">
    <p:fade/>
  </p:transition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파일럿 팀 식별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파일럿 프로젝트 팀 구성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965613" y="1643050"/>
          <a:ext cx="7508382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180"/>
                <a:gridCol w="1005059"/>
                <a:gridCol w="3562048"/>
                <a:gridCol w="1877095"/>
              </a:tblGrid>
              <a:tr h="2411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파일럿 프로젝트 역할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이름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배경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책임성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411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프로젝트 관리자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*Wendy Johnson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핵심 팀의 일원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어떻게 프로젝트 관리자 역할이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Agile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환경에서 수행되는지를 고대함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프로젝트 관리자와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Agile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프로세스 </a:t>
                      </a:r>
                      <a:r>
                        <a:rPr lang="ko-KR" altLang="en-US" sz="1000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멘토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411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개발자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*Roy Williams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핵심 팀의 일원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경매 시스템의</a:t>
                      </a:r>
                      <a:r>
                        <a:rPr lang="ko-KR" altLang="en-US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지원 기능 개발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411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개발자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Matt Lee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어플리케이션의 개발을 지원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경매 시스템의 핵심 기능 개발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411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UI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Ryan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Getty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Agile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프로세스에 적합한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프로토타입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작업을 수행한 경험이 많음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. UI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팀은 핵심 팀의 대표가 되지 못함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새로운 기능에 대한 사용자 인터페이스 개발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411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QA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Gina Wallace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Agile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프로세스의 계획 단계에 얼마나 관여를 할지를 기대함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이전의 짝은 핵심 팀이었던 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Vijay Kumar </a:t>
                      </a:r>
                      <a:r>
                        <a:rPr lang="ko-KR" altLang="en-US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였으며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파일럿 기간 동안 </a:t>
                      </a:r>
                      <a:r>
                        <a:rPr lang="ko-KR" altLang="en-US" sz="1000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멘토링을</a:t>
                      </a:r>
                      <a:r>
                        <a:rPr lang="ko-KR" altLang="en-US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받음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가상의 테스트 리더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411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오퍼레이터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Tom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Klein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핵심 팀이었던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Matt </a:t>
                      </a:r>
                      <a:r>
                        <a:rPr lang="en-US" altLang="ko-KR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Shiler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와 작업함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. Agile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경험이 없음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빌드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배포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환경 준비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부하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테스팅</a:t>
                      </a:r>
                      <a:r>
                        <a:rPr lang="ko-KR" altLang="en-US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수행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411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요구사항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Rich Jenkins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짝인 핵심 팀의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Wes Hunter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로부터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Agile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에 대해 배우는 많은 시간을 가졌음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가상의 비즈니스 분석가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411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아키텍처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Keith </a:t>
                      </a:r>
                      <a:r>
                        <a:rPr lang="en-US" altLang="ko-KR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Gastaneau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핵심 팀 멤버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기존 아키텍처가 경매 시스템을 지원할 수 있게끔 작업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411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Jay </a:t>
                      </a:r>
                      <a:r>
                        <a:rPr lang="en-US" altLang="ko-KR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Fosberg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무료 판촉 광고에</a:t>
                      </a:r>
                      <a:r>
                        <a:rPr lang="ko-KR" altLang="en-US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대한 핵심을 제안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파일럿에서 고객의 역할을 수행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제품 담당자이기도 함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가상의 고객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반복주기 계획 </a:t>
            </a:r>
            <a:r>
              <a:rPr lang="ko-KR" altLang="en-US" smtClean="0"/>
              <a:t>가이드라인</a:t>
            </a:r>
            <a:endParaRPr lang="ko-KR" altLang="en-US"/>
          </a:p>
        </p:txBody>
      </p:sp>
      <p:sp>
        <p:nvSpPr>
          <p:cNvPr id="1015811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전략 </a:t>
            </a:r>
            <a:r>
              <a:rPr lang="en-US" altLang="ko-KR"/>
              <a:t>1 : </a:t>
            </a:r>
            <a:r>
              <a:rPr lang="ko-KR" altLang="en-US"/>
              <a:t>넓고 얕게 </a:t>
            </a:r>
            <a:r>
              <a:rPr lang="en-US" altLang="ko-KR"/>
              <a:t>(Wide/Shallow)</a:t>
            </a:r>
          </a:p>
          <a:p>
            <a:pPr lvl="1"/>
            <a:r>
              <a:rPr lang="ko-KR" altLang="en-US"/>
              <a:t>특징 </a:t>
            </a:r>
            <a:r>
              <a:rPr lang="en-US" altLang="ko-KR"/>
              <a:t>: </a:t>
            </a:r>
            <a:r>
              <a:rPr lang="ko-KR" altLang="en-US"/>
              <a:t>전체 도메인 분석</a:t>
            </a:r>
            <a:r>
              <a:rPr lang="en-US" altLang="ko-KR"/>
              <a:t>, </a:t>
            </a:r>
            <a:r>
              <a:rPr lang="ko-KR" altLang="en-US"/>
              <a:t>개략적으로 파악</a:t>
            </a:r>
          </a:p>
          <a:p>
            <a:pPr lvl="1"/>
            <a:r>
              <a:rPr lang="ko-KR" altLang="en-US"/>
              <a:t>초기 작업</a:t>
            </a:r>
          </a:p>
          <a:p>
            <a:pPr lvl="2"/>
            <a:r>
              <a:rPr lang="ko-KR" altLang="en-US"/>
              <a:t>모든 유즈케이스 식별</a:t>
            </a:r>
          </a:p>
          <a:p>
            <a:pPr lvl="2"/>
            <a:r>
              <a:rPr lang="ko-KR" altLang="en-US"/>
              <a:t>아키텍처 정의</a:t>
            </a:r>
            <a:r>
              <a:rPr lang="en-US" altLang="ko-KR"/>
              <a:t>, </a:t>
            </a:r>
            <a:r>
              <a:rPr lang="ko-KR" altLang="en-US"/>
              <a:t>핵심 매커니즘 정의</a:t>
            </a:r>
          </a:p>
          <a:p>
            <a:pPr lvl="2"/>
            <a:r>
              <a:rPr lang="ko-KR" altLang="en-US"/>
              <a:t>서브시스템 인터페이스 정의</a:t>
            </a:r>
          </a:p>
          <a:p>
            <a:pPr lvl="1"/>
            <a:r>
              <a:rPr lang="ko-KR" altLang="en-US"/>
              <a:t>실제 구현</a:t>
            </a:r>
            <a:r>
              <a:rPr lang="en-US" altLang="ko-KR"/>
              <a:t>(construction) </a:t>
            </a:r>
            <a:r>
              <a:rPr lang="ko-KR" altLang="en-US"/>
              <a:t>단계 전에 구현은 거의 없음</a:t>
            </a:r>
          </a:p>
          <a:p>
            <a:pPr lvl="1"/>
            <a:r>
              <a:rPr lang="ko-KR" altLang="en-US"/>
              <a:t>사용시기</a:t>
            </a:r>
          </a:p>
          <a:p>
            <a:pPr lvl="2"/>
            <a:r>
              <a:rPr lang="ko-KR" altLang="en-US"/>
              <a:t>팀이 도메인이나 기술에 익숙하지 않음</a:t>
            </a:r>
          </a:p>
          <a:p>
            <a:pPr lvl="2"/>
            <a:r>
              <a:rPr lang="ko-KR" altLang="en-US"/>
              <a:t>미래의 역량을 위해 건실한 아키텍처가 필요할 경우</a:t>
            </a:r>
          </a:p>
          <a:p>
            <a:pPr lvl="2"/>
            <a:r>
              <a:rPr lang="ko-KR" altLang="en-US"/>
              <a:t>아키텍처에 대한 전례가 없을 경우</a:t>
            </a:r>
          </a:p>
        </p:txBody>
      </p:sp>
      <p:sp>
        <p:nvSpPr>
          <p:cNvPr id="1015812" name="Rectangle 4"/>
          <p:cNvSpPr>
            <a:spLocks noChangeArrowheads="1"/>
          </p:cNvSpPr>
          <p:nvPr/>
        </p:nvSpPr>
        <p:spPr bwMode="auto">
          <a:xfrm>
            <a:off x="2364828" y="4797593"/>
            <a:ext cx="412531" cy="1427247"/>
          </a:xfrm>
          <a:prstGeom prst="rect">
            <a:avLst/>
          </a:prstGeom>
          <a:solidFill>
            <a:srgbClr val="FFFFC1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기능</a:t>
            </a:r>
          </a:p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000"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015813" name="Rectangle 5"/>
          <p:cNvSpPr>
            <a:spLocks noChangeArrowheads="1"/>
          </p:cNvSpPr>
          <p:nvPr/>
        </p:nvSpPr>
        <p:spPr bwMode="auto">
          <a:xfrm>
            <a:off x="2845677" y="4797593"/>
            <a:ext cx="412531" cy="1427247"/>
          </a:xfrm>
          <a:prstGeom prst="rect">
            <a:avLst/>
          </a:prstGeom>
          <a:solidFill>
            <a:srgbClr val="FFFFC1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기능</a:t>
            </a:r>
          </a:p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000"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015814" name="Rectangle 6"/>
          <p:cNvSpPr>
            <a:spLocks noChangeArrowheads="1"/>
          </p:cNvSpPr>
          <p:nvPr/>
        </p:nvSpPr>
        <p:spPr bwMode="auto">
          <a:xfrm>
            <a:off x="3327840" y="4797593"/>
            <a:ext cx="412531" cy="1427247"/>
          </a:xfrm>
          <a:prstGeom prst="rect">
            <a:avLst/>
          </a:prstGeom>
          <a:solidFill>
            <a:srgbClr val="FFFFC1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기능</a:t>
            </a:r>
          </a:p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000"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15815" name="Rectangle 7"/>
          <p:cNvSpPr>
            <a:spLocks noChangeArrowheads="1"/>
          </p:cNvSpPr>
          <p:nvPr/>
        </p:nvSpPr>
        <p:spPr bwMode="auto">
          <a:xfrm>
            <a:off x="3808688" y="4797593"/>
            <a:ext cx="412531" cy="1427247"/>
          </a:xfrm>
          <a:prstGeom prst="rect">
            <a:avLst/>
          </a:prstGeom>
          <a:solidFill>
            <a:srgbClr val="FFFFC1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기능</a:t>
            </a:r>
          </a:p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000"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1015816" name="Rectangle 8"/>
          <p:cNvSpPr>
            <a:spLocks noChangeArrowheads="1"/>
          </p:cNvSpPr>
          <p:nvPr/>
        </p:nvSpPr>
        <p:spPr bwMode="auto">
          <a:xfrm>
            <a:off x="4290850" y="4797593"/>
            <a:ext cx="412531" cy="1427247"/>
          </a:xfrm>
          <a:prstGeom prst="rect">
            <a:avLst/>
          </a:prstGeom>
          <a:solidFill>
            <a:srgbClr val="FFFFC1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기능</a:t>
            </a:r>
          </a:p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000">
                <a:latin typeface="맑은 고딕" pitchFamily="50" charset="-127"/>
                <a:ea typeface="맑은 고딕" pitchFamily="50" charset="-127"/>
              </a:rPr>
              <a:t>5</a:t>
            </a:r>
          </a:p>
        </p:txBody>
      </p:sp>
      <p:sp>
        <p:nvSpPr>
          <p:cNvPr id="1015817" name="Rectangle 9"/>
          <p:cNvSpPr>
            <a:spLocks noChangeArrowheads="1"/>
          </p:cNvSpPr>
          <p:nvPr/>
        </p:nvSpPr>
        <p:spPr bwMode="auto">
          <a:xfrm>
            <a:off x="4771698" y="4797593"/>
            <a:ext cx="412531" cy="1427247"/>
          </a:xfrm>
          <a:prstGeom prst="rect">
            <a:avLst/>
          </a:prstGeom>
          <a:solidFill>
            <a:srgbClr val="FFFFC1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기능</a:t>
            </a:r>
          </a:p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000"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1015818" name="Rectangle 10"/>
          <p:cNvSpPr>
            <a:spLocks noChangeArrowheads="1"/>
          </p:cNvSpPr>
          <p:nvPr/>
        </p:nvSpPr>
        <p:spPr bwMode="auto">
          <a:xfrm>
            <a:off x="5736022" y="4797593"/>
            <a:ext cx="412531" cy="1427247"/>
          </a:xfrm>
          <a:prstGeom prst="rect">
            <a:avLst/>
          </a:prstGeom>
          <a:solidFill>
            <a:srgbClr val="FFFFC1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000">
                <a:latin typeface="맑은 고딕" pitchFamily="50" charset="-127"/>
                <a:ea typeface="맑은 고딕" pitchFamily="50" charset="-127"/>
              </a:rPr>
              <a:t>기능</a:t>
            </a:r>
          </a:p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000">
                <a:latin typeface="맑은 고딕" pitchFamily="50" charset="-127"/>
                <a:ea typeface="맑은 고딕" pitchFamily="50" charset="-127"/>
              </a:rPr>
              <a:t>n</a:t>
            </a:r>
          </a:p>
        </p:txBody>
      </p:sp>
      <p:sp>
        <p:nvSpPr>
          <p:cNvPr id="1015819" name="Rectangle 11"/>
          <p:cNvSpPr>
            <a:spLocks noChangeArrowheads="1"/>
          </p:cNvSpPr>
          <p:nvPr/>
        </p:nvSpPr>
        <p:spPr bwMode="auto">
          <a:xfrm>
            <a:off x="2121777" y="4735932"/>
            <a:ext cx="4306614" cy="439153"/>
          </a:xfrm>
          <a:prstGeom prst="rect">
            <a:avLst/>
          </a:prstGeom>
          <a:noFill/>
          <a:ln w="19050">
            <a:solidFill>
              <a:srgbClr val="800000"/>
            </a:solidFill>
            <a:prstDash val="sysDot"/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15820" name="Rectangle 12"/>
          <p:cNvSpPr>
            <a:spLocks noChangeArrowheads="1"/>
          </p:cNvSpPr>
          <p:nvPr/>
        </p:nvSpPr>
        <p:spPr bwMode="auto">
          <a:xfrm>
            <a:off x="2128346" y="5233738"/>
            <a:ext cx="4306614" cy="439153"/>
          </a:xfrm>
          <a:prstGeom prst="rect">
            <a:avLst/>
          </a:prstGeom>
          <a:noFill/>
          <a:ln w="19050">
            <a:solidFill>
              <a:srgbClr val="800000"/>
            </a:solidFill>
            <a:prstDash val="sysDot"/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15821" name="Rectangle 13"/>
          <p:cNvSpPr>
            <a:spLocks noChangeArrowheads="1"/>
          </p:cNvSpPr>
          <p:nvPr/>
        </p:nvSpPr>
        <p:spPr bwMode="auto">
          <a:xfrm>
            <a:off x="2115208" y="5728537"/>
            <a:ext cx="4306614" cy="439153"/>
          </a:xfrm>
          <a:prstGeom prst="rect">
            <a:avLst/>
          </a:prstGeom>
          <a:noFill/>
          <a:ln w="19050">
            <a:solidFill>
              <a:srgbClr val="800000"/>
            </a:solidFill>
            <a:prstDash val="sysDot"/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15823" name="Line 15"/>
          <p:cNvSpPr>
            <a:spLocks noChangeShapeType="1"/>
          </p:cNvSpPr>
          <p:nvPr/>
        </p:nvSpPr>
        <p:spPr bwMode="auto">
          <a:xfrm>
            <a:off x="1947041" y="4735931"/>
            <a:ext cx="0" cy="1488908"/>
          </a:xfrm>
          <a:prstGeom prst="line">
            <a:avLst/>
          </a:prstGeom>
          <a:noFill/>
          <a:ln w="19050">
            <a:solidFill>
              <a:srgbClr val="333333"/>
            </a:solidFill>
            <a:round/>
            <a:headEnd/>
            <a:tailEnd type="triangle" w="lg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15824" name="Text Box 16"/>
          <p:cNvSpPr txBox="1">
            <a:spLocks noChangeArrowheads="1"/>
          </p:cNvSpPr>
          <p:nvPr/>
        </p:nvSpPr>
        <p:spPr bwMode="auto">
          <a:xfrm rot="-5400000">
            <a:off x="1231086" y="5247643"/>
            <a:ext cx="1183607" cy="289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진행 방향</a:t>
            </a:r>
          </a:p>
        </p:txBody>
      </p:sp>
    </p:spTree>
  </p:cSld>
  <p:clrMapOvr>
    <a:masterClrMapping/>
  </p:clrMapOvr>
  <p:transition spd="med">
    <p:fade/>
  </p:transition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파일럿 팀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파일럿 프로젝트 팀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핵심 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다양한 분야와 직책을 가진 사람으로 구성됨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기능적인 작업으로 인해 핵심 팀 멤버에 기회가 많음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err="1" smtClean="0"/>
              <a:t>멘토링을</a:t>
            </a:r>
            <a:r>
              <a:rPr lang="ko-KR" altLang="en-US" dirty="0" smtClean="0"/>
              <a:t> 지원할 충분한 핵심 팀 멤버를 가졌는지를 검토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핵심 팀 멤버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주요 미팅에 참석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팀과 같이 매일 점검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파일럿 팀은 </a:t>
            </a:r>
            <a:r>
              <a:rPr lang="en-US" altLang="ko-KR" dirty="0" smtClean="0"/>
              <a:t>2</a:t>
            </a:r>
            <a:r>
              <a:rPr lang="ko-KR" altLang="en-US" dirty="0" smtClean="0"/>
              <a:t>명 이상의 핵심 팀 멤버를 가지는 것이 좋음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예제는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명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PM</a:t>
            </a:r>
            <a:r>
              <a:rPr lang="ko-KR" altLang="en-US" dirty="0" smtClean="0"/>
              <a:t>이 핵심 팀 멤버가 되는 것은 더 좋은 현상임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팀 구성원에 대한 훈련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Agile </a:t>
            </a:r>
            <a:r>
              <a:rPr lang="ko-KR" altLang="en-US" dirty="0" smtClean="0"/>
              <a:t>신참 팀원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핵심 팀이 수행했던 것과 유사한 절차를 거침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회사가 </a:t>
            </a:r>
            <a:r>
              <a:rPr lang="en-US" altLang="ko-KR" dirty="0" smtClean="0"/>
              <a:t>Agile</a:t>
            </a:r>
            <a:r>
              <a:rPr lang="ko-KR" altLang="en-US" dirty="0" smtClean="0"/>
              <a:t>을 추구하는 이유를 이해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Agile </a:t>
            </a:r>
            <a:r>
              <a:rPr lang="ko-KR" altLang="en-US" dirty="0" smtClean="0"/>
              <a:t>원칙에 대한 교육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파일럿에서 사용할 프로세스에 대한 이해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프로세스 훈련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기본적인 </a:t>
            </a:r>
            <a:r>
              <a:rPr lang="en-US" altLang="ko-KR" dirty="0" smtClean="0"/>
              <a:t>Agile </a:t>
            </a:r>
            <a:r>
              <a:rPr lang="ko-KR" altLang="en-US" dirty="0" smtClean="0"/>
              <a:t>원리 뿐만 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코어 팀이 어떻게 수정된 방법론에 원칙을 표현했는지를 교육받음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핵심 팀의 새로운 프로세스가 매일 같이 일하는 고객과 개발자에 대한 </a:t>
            </a:r>
            <a:r>
              <a:rPr lang="en-US" altLang="ko-KR" dirty="0" smtClean="0"/>
              <a:t>Agile </a:t>
            </a:r>
            <a:r>
              <a:rPr lang="ko-KR" altLang="en-US" dirty="0" smtClean="0"/>
              <a:t>원칙을 지원하는지를 이해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가능하다면 핵심 팀 멤버를 기초 교육에 같이 참여시킴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핵심 팀 멤버는 어떻게 원칙이 변경된 방법론에 반영되는지를 파일럿 팀에게 보여줄 수 있음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교육은 </a:t>
            </a:r>
            <a:r>
              <a:rPr lang="en-US" altLang="ko-KR" dirty="0" smtClean="0"/>
              <a:t>1 ~ 2</a:t>
            </a:r>
            <a:r>
              <a:rPr lang="ko-KR" altLang="en-US" dirty="0" smtClean="0"/>
              <a:t>일 소요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가능하다면 </a:t>
            </a:r>
            <a:r>
              <a:rPr lang="en-US" altLang="ko-KR" dirty="0" smtClean="0"/>
              <a:t>Agile </a:t>
            </a:r>
            <a:r>
              <a:rPr lang="ko-KR" altLang="en-US" dirty="0" smtClean="0"/>
              <a:t>코치가 이 교육 과정을 이끌도록 함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팀 구성원에 대한 훈련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냉소적이고 부정적인 견해를 가진 팀원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Agile </a:t>
            </a:r>
            <a:r>
              <a:rPr lang="ko-KR" altLang="en-US" dirty="0" smtClean="0"/>
              <a:t>원칙에 대한 잘못된 이해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보편적인 잘못된 개념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현재의 프로세스가 가장 적합하다는 믿음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새로운 프로세스 </a:t>
            </a:r>
            <a:r>
              <a:rPr lang="ko-KR" altLang="en-US" dirty="0" err="1" smtClean="0"/>
              <a:t>적용시</a:t>
            </a:r>
            <a:r>
              <a:rPr lang="ko-KR" altLang="en-US" dirty="0" smtClean="0"/>
              <a:t> 발생되는 이슈를 알지 못함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Agile </a:t>
            </a:r>
            <a:r>
              <a:rPr lang="ko-KR" altLang="en-US" dirty="0" smtClean="0"/>
              <a:t>프로세스에 대한 세부사항의 부족으로 인한 혼란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과거에는 개발 프로세스에서 모든 단계를 사전에 기술함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팀이 각 프로젝트에 대해 대부분의 가치를 부여하는 프로세스를 선정하는데 참여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이 부분은 충격이 될 수 있음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시간이 지나면서 전체 프로세스에 대한 더 많은 소유권을 팀이 가지고 가기를 원함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패러다임 전환을 위한 훈련이나 시간이 필요</a:t>
            </a:r>
            <a:r>
              <a:rPr lang="en-US" altLang="ko-KR" dirty="0" smtClean="0"/>
              <a:t>)</a:t>
            </a:r>
          </a:p>
        </p:txBody>
      </p:sp>
    </p:spTree>
  </p:cSld>
  <p:clrMapOvr>
    <a:masterClrMapping/>
  </p:clrMapOvr>
  <p:transition spd="med">
    <p:fade/>
  </p:transition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제품 계획 </a:t>
            </a:r>
            <a:r>
              <a:rPr lang="en-US" altLang="ko-KR" dirty="0" smtClean="0"/>
              <a:t>(envisioning the product)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약정 </a:t>
            </a:r>
            <a:r>
              <a:rPr lang="en-US" altLang="ko-KR" dirty="0" smtClean="0"/>
              <a:t>(chartering)</a:t>
            </a:r>
          </a:p>
          <a:p>
            <a:pPr lvl="1"/>
            <a:r>
              <a:rPr lang="ko-KR" altLang="en-US" dirty="0" smtClean="0"/>
              <a:t>프로젝트의 가치와 목표에 대해 고객과 프로젝트 간의 동기화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합일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프로젝트 범위와 이해관계자 정의</a:t>
            </a:r>
            <a:endParaRPr lang="en-US" altLang="ko-KR" dirty="0" smtClean="0"/>
          </a:p>
          <a:p>
            <a:r>
              <a:rPr lang="ko-KR" altLang="en-US" dirty="0" smtClean="0"/>
              <a:t>엘리베이터 서술</a:t>
            </a:r>
            <a:r>
              <a:rPr lang="en-US" altLang="ko-KR" dirty="0" smtClean="0"/>
              <a:t>(elevator statement)</a:t>
            </a:r>
          </a:p>
          <a:p>
            <a:pPr lvl="1"/>
            <a:r>
              <a:rPr lang="ko-KR" altLang="en-US" dirty="0" smtClean="0"/>
              <a:t>프로젝트의 사상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가치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짧고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호소력이 강한 문장이나 구문으로 요약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팀 외부와 프로젝트의 가치에 대한 커뮤니케이션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이익 실현에 대한 집중화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사전에 알려진 요구사항과 희망하는 산출물을 검토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고객은 누구인가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무엇을 필요로 하는가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제품</a:t>
            </a:r>
            <a:r>
              <a:rPr lang="en-US" altLang="ko-KR" dirty="0" smtClean="0"/>
              <a:t>(SW)</a:t>
            </a:r>
            <a:r>
              <a:rPr lang="ko-KR" altLang="en-US" dirty="0" smtClean="0"/>
              <a:t> 혹은 서비스의 분류는 무엇인가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고객에게 가장 호소할 수 있는 장점이 무엇인가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장점이나 이익을 수량화할 수 있는가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기존의 것들과 만들어진 제품</a:t>
            </a:r>
            <a:r>
              <a:rPr lang="en-US" altLang="ko-KR" dirty="0" smtClean="0"/>
              <a:t>(SW)</a:t>
            </a:r>
            <a:r>
              <a:rPr lang="ko-KR" altLang="en-US" dirty="0" smtClean="0"/>
              <a:t>는 무엇이 차별화하는가</a:t>
            </a:r>
            <a:r>
              <a:rPr lang="en-US" altLang="ko-KR" dirty="0" smtClean="0"/>
              <a:t>?</a:t>
            </a:r>
          </a:p>
        </p:txBody>
      </p:sp>
    </p:spTree>
  </p:cSld>
  <p:clrMapOvr>
    <a:masterClrMapping/>
  </p:clrMapOvr>
  <p:transition spd="med">
    <p:fade/>
  </p:transition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제품 계획 </a:t>
            </a:r>
            <a:r>
              <a:rPr lang="en-US" altLang="ko-KR" dirty="0" smtClean="0"/>
              <a:t>(envisioning the product)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엘리베이터 서술</a:t>
            </a:r>
            <a:endParaRPr lang="en-US" altLang="ko-KR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906491" y="1643050"/>
          <a:ext cx="727189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24"/>
                <a:gridCol w="3842872"/>
              </a:tblGrid>
              <a:tr h="142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iPod </a:t>
                      </a:r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엘리베이터 서술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경매 서비스 엘리베이터 서술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lvl="1" indent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For : </a:t>
                      </a:r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음악을 좋아하는 사람들</a:t>
                      </a:r>
                      <a:endParaRPr lang="en-US" altLang="ko-KR" sz="12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lvl="1" indent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Who : </a:t>
                      </a:r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음악을 듣고 관리하는 단순한 방법을 원함</a:t>
                      </a:r>
                      <a:endParaRPr lang="en-US" altLang="ko-KR" sz="12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lvl="1" indent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The : iPod</a:t>
                      </a:r>
                    </a:p>
                    <a:p>
                      <a:pPr marL="0" lvl="1" indent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Is a : </a:t>
                      </a:r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이동식 디지털 음악 재생기</a:t>
                      </a:r>
                      <a:endParaRPr lang="en-US" altLang="ko-KR" sz="12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lvl="1" indent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That : </a:t>
                      </a:r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직관적이고 쉬운 사용을 제공</a:t>
                      </a:r>
                      <a:endParaRPr lang="en-US" altLang="ko-KR" sz="12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lvl="1" indent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Unlike : </a:t>
                      </a:r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기타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MP3 </a:t>
                      </a:r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재생기</a:t>
                      </a:r>
                      <a:endParaRPr lang="en-US" altLang="ko-KR" sz="12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lvl="1" indent="0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Our : </a:t>
                      </a:r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제품은 세계적인 음악 시장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 (iTunes)</a:t>
                      </a:r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와 매끄러운 통합을 제공함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For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: </a:t>
                      </a:r>
                      <a:r>
                        <a:rPr lang="ko-KR" altLang="en-US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인터넷 구매자와 판매자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Who : </a:t>
                      </a:r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경매 틀 내에서 지역적으로 자신들의 물품을 팔고자 함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The :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Acme </a:t>
                      </a:r>
                      <a:r>
                        <a:rPr lang="en-US" altLang="ko-KR" sz="1200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Auctionator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Is a : </a:t>
                      </a:r>
                      <a:r>
                        <a:rPr lang="ko-KR" altLang="en-US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지역 온라인 경매 시스템</a:t>
                      </a:r>
                      <a:endParaRPr lang="en-US" altLang="ko-KR" sz="12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That : </a:t>
                      </a:r>
                      <a:r>
                        <a:rPr lang="ko-KR" altLang="en-US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물품 구매를 가능하게 함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Unlike : eBay</a:t>
                      </a: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Our : </a:t>
                      </a:r>
                      <a:r>
                        <a:rPr lang="ko-KR" altLang="en-US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제품은 </a:t>
                      </a:r>
                      <a:r>
                        <a:rPr lang="ko-KR" altLang="en-US" sz="1200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낙잘자에게</a:t>
                      </a:r>
                      <a:r>
                        <a:rPr lang="ko-KR" altLang="en-US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현금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카드를 사용해서 개인적으로 지불하게 함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And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Unlike : Craigslist</a:t>
                      </a: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Our : </a:t>
                      </a:r>
                      <a:r>
                        <a:rPr lang="ko-KR" altLang="en-US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제품은 고정된 금액에 판매하는 것과 달리 판매자가 입찰을 위한 물품을 등록하게 함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제품 계획 </a:t>
            </a:r>
            <a:r>
              <a:rPr lang="en-US" altLang="ko-KR" dirty="0" smtClean="0"/>
              <a:t>(envisioning the product)</a:t>
            </a:r>
            <a:endParaRPr lang="ko-KR" altLang="en-US" sz="1800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팀에게 </a:t>
            </a:r>
            <a:r>
              <a:rPr lang="en-US" altLang="ko-KR" dirty="0" smtClean="0"/>
              <a:t>feature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타당성 분석에서 식별된 </a:t>
            </a:r>
            <a:r>
              <a:rPr lang="en-US" altLang="ko-KR" dirty="0" smtClean="0"/>
              <a:t>feature</a:t>
            </a:r>
          </a:p>
          <a:p>
            <a:pPr lvl="2"/>
            <a:r>
              <a:rPr lang="ko-KR" altLang="en-US" dirty="0" smtClean="0"/>
              <a:t>입출을 위한 물품 등록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물품 입찰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판매자의 피드백 조회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문의를 위한 판매자 연락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경매 종료</a:t>
            </a: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 bwMode="auto">
          <a:xfrm>
            <a:off x="4217274" y="1357298"/>
            <a:ext cx="4256719" cy="514353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90242" y="1500174"/>
            <a:ext cx="3634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i="1" dirty="0" smtClean="0">
                <a:latin typeface="맑은 고딕" pitchFamily="50" charset="-127"/>
                <a:ea typeface="맑은 고딕" pitchFamily="50" charset="-127"/>
              </a:rPr>
              <a:t>온라인 경매 서비스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Feature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설명 문서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(Description Document)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76395" y="2107002"/>
            <a:ext cx="44598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b="1" i="1" dirty="0" smtClean="0">
                <a:latin typeface="맑은 고딕" pitchFamily="50" charset="-127"/>
                <a:ea typeface="맑은 고딕" pitchFamily="50" charset="-127"/>
              </a:rPr>
              <a:t>주요 요구 </a:t>
            </a:r>
            <a:r>
              <a:rPr lang="en-US" altLang="ko-KR" sz="1100" b="1" i="1" dirty="0" smtClean="0">
                <a:latin typeface="맑은 고딕" pitchFamily="50" charset="-127"/>
                <a:ea typeface="맑은 고딕" pitchFamily="50" charset="-127"/>
              </a:rPr>
              <a:t>feature</a:t>
            </a:r>
          </a:p>
          <a:p>
            <a:pPr algn="l"/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온라인 경매 서비스에 대해 주요 요구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feature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는 다음과 같다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우선순위는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기반 고객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구매자와 판매자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을 조사한 후에 마케팅 부서에서 부여함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해당 우선순위는 고객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사용자에 대한 가치를 나타냄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94637" y="3071811"/>
            <a:ext cx="1627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제품 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Feature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와 우선순위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4453758" y="3357562"/>
          <a:ext cx="3665509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350"/>
                <a:gridCol w="2703159"/>
              </a:tblGrid>
              <a:tr h="1250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고객 우선순위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Feature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25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High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#1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문제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댓글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표시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5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Medium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#2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관심 물품 전송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5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#3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친구에게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이메일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추천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5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Critical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#4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입찰을 위한 물품 등록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5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Critical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#5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사이트 등록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5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High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#6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판매자 접촉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5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#7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개인화 화면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5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Low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#8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경매 브라우저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툴바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사용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5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Medium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#9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온라인 도움말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5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Critical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#10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물품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입착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5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Medium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#11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판매자 피드백 기록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제품 계획 </a:t>
            </a:r>
            <a:r>
              <a:rPr lang="en-US" altLang="ko-KR" dirty="0" smtClean="0"/>
              <a:t>(envisioning the product)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Feature </a:t>
            </a:r>
            <a:r>
              <a:rPr lang="ko-KR" altLang="en-US" dirty="0" smtClean="0"/>
              <a:t>설명 문서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 bwMode="auto">
          <a:xfrm>
            <a:off x="2798367" y="1214422"/>
            <a:ext cx="5498263" cy="514353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Feature 1 :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댓글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표시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자유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댓글은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신용카드를 필요로 하지 않기 때문에 악의적인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댓글에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대한 위험성이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악의적인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댓글을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빨리 제거하는 방법이 필요함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판매작와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구매자는 각 경매에 있는 표시 기능을 사용해서 빠른 제거를 위한 적절치 못한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댓글을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식별할 수 있어야 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댓글이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부정적인 표시가 충분하다면 자동으로 없어짐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Feature 2 :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관심 물품 전송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잠재적인 등록 입찰자에게 자신들이 선호하는 물품이 사이트에 등록될 때 알려줌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Acme Media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는 이메일 전송을 위해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타업체와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연계함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eLertz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회사는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주소와 메일 내용을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Acme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부터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받는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를 제공함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현재 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eLertz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는 뉴스와 잠재 구매자 기준에 일치하는 판매에 대한 자동차가 나타났을 때 관련해서 전송하고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Feature 3 :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친구에게 </a:t>
            </a:r>
            <a:r>
              <a:rPr lang="ko-KR" altLang="en-US" sz="1000" b="1" dirty="0" err="1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추천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등록된 사용자는 입찰을 위한 물품에 대해 친구에게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발송을 할 수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Feature 4 :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입찰을 위한 물품 등록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등록된 사용자는 입찰을 위한 물품을 등록하고 취소할 수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판매자는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제목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내용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가격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위치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개의 이미지를 입력할 수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Feature 5 :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사이트 등록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사용자는 물품에 대한 판매 혹은 입찰을 위해서 등록해야 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선호도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주소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신용카드 정보 등이 저장됨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기존 등록 기능을 좀 더 확장하여 사이트 등록을 수행할 수 있게 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Feature 6.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판매자 접촉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판매 물품에 대한 더 많은 정보를 위해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판매자와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접촉함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문의를 위한 자유 입력 형태 필드가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접촉자는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자신들의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이메일이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노출되지 않도록 요구할 수 있음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제품 계획 </a:t>
            </a:r>
            <a:r>
              <a:rPr lang="en-US" altLang="ko-KR" dirty="0" smtClean="0"/>
              <a:t>(envisioning the product)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Feature</a:t>
            </a:r>
            <a:r>
              <a:rPr lang="ko-KR" altLang="en-US" dirty="0" smtClean="0"/>
              <a:t>에 대한 공통 이해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Feature </a:t>
            </a:r>
            <a:r>
              <a:rPr lang="ko-KR" altLang="en-US" dirty="0" smtClean="0"/>
              <a:t>설명 문서 작성자와의 질의 응답</a:t>
            </a:r>
            <a:endParaRPr lang="en-US" altLang="ko-KR" dirty="0" smtClean="0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79460" y="2000240"/>
          <a:ext cx="6858048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24"/>
                <a:gridCol w="3429024"/>
              </a:tblGrid>
              <a:tr h="1250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질문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응답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25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Feature 8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은 경매 브라우저 툴바를 설명하고 있는데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이 툴바는 모든 주요 브라우저를 지원할 필요가 있는가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?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툴바는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IE, </a:t>
                      </a:r>
                      <a:r>
                        <a:rPr lang="en-US" altLang="ko-KR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Fireforx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, Safari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의 현재 버전을 지원할 필요가 있다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5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Feature 7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은 개인화 화면 기능을 설명하고 있는데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이러한 기능이 쿠키를 통해서 만들어진다고 생각하는가 아니면 사용자는 등록된 사용자로 로그인해야 하는가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?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사용자는 사이트 등록을 하고 개인화 화면의 설정을 사용하기 전에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로그인되어야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한다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5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Feature 1</a:t>
                      </a:r>
                      <a:r>
                        <a:rPr lang="ko-KR" altLang="en-US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은 충분한 불평이 있으면 </a:t>
                      </a:r>
                      <a:r>
                        <a:rPr lang="ko-KR" altLang="en-US" sz="1000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댓글을</a:t>
                      </a:r>
                      <a:r>
                        <a:rPr lang="ko-KR" altLang="en-US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자동으로 삭제한다고 하는데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이러한 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feature</a:t>
                      </a:r>
                      <a:r>
                        <a:rPr lang="ko-KR" altLang="en-US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가 경매를 삭제할 의도의 불평을 만들 수도 있어서 역시 또 문제를 만드는 것은 아닌가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?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맞는 말이고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충분히 가능성은 있지만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사용자의 불평은 로그로 남기 때문에 이러한 문제는 최소화되리라 예상한다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이러한 문제를 해결하는 또 다른 생각을 가진 사람이 있나요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?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5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Feature 4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는 입찰을 위한 항목 등록과 최소 기능을 설명하는데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댓글에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대한 편집 기능 역시 사용자가 가지면 안되나요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?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맞는 말입니다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이것을 간과했네요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이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feature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에 대한 새로운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feature card (#15)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를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만들겠습니다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50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자신이 만든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댓글에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대한 삭제와 편집하는 방법만 필요한 건가요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?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도구와 같은 종류는요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?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좋은 지적입니다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또 다른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feature card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(#16)</a:t>
                      </a:r>
                      <a:r>
                        <a:rPr lang="ko-KR" altLang="en-US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을 만들겠습니다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아마도 기존의 코드를 사용할 수도 있습니다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우리의 목적은 경매 시스템에 대한 간단한 기능으로 시작하는 것입니다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Trade-off matrix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Trade-off matrix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프로젝트 시작 전에 우선 순위를 항상 명확하게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일정이 항상 제일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우선순위가 된다고 가정하지 마라</a:t>
            </a:r>
            <a:r>
              <a:rPr lang="en-US" altLang="ko-KR" dirty="0" smtClean="0"/>
              <a:t>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965613" y="1643050"/>
          <a:ext cx="5261780" cy="165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445"/>
                <a:gridCol w="1315445"/>
                <a:gridCol w="1315445"/>
                <a:gridCol w="1315445"/>
              </a:tblGrid>
              <a:tr h="30004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Fixed (1)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Flexible (1)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High Flexible (1-n)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Resources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Schedule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Scope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Costs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674" marR="7567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타원 6"/>
          <p:cNvSpPr/>
          <p:nvPr/>
        </p:nvSpPr>
        <p:spPr bwMode="auto">
          <a:xfrm>
            <a:off x="2561883" y="2143116"/>
            <a:ext cx="768574" cy="500066"/>
          </a:xfrm>
          <a:prstGeom prst="ellipse">
            <a:avLst/>
          </a:prstGeom>
          <a:solidFill>
            <a:schemeClr val="bg1">
              <a:lumMod val="95000"/>
              <a:alpha val="23000"/>
            </a:schemeClr>
          </a:solidFill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341274" y="3429000"/>
            <a:ext cx="1211252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err="1" smtClean="0">
                <a:latin typeface="맑은 고딕" pitchFamily="50" charset="-127"/>
                <a:ea typeface="맑은 고딕" pitchFamily="50" charset="-127"/>
              </a:rPr>
              <a:t>첫번째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우선순위</a:t>
            </a:r>
          </a:p>
        </p:txBody>
      </p:sp>
      <p:cxnSp>
        <p:nvCxnSpPr>
          <p:cNvPr id="10" name="직선 화살표 연결선 9"/>
          <p:cNvCxnSpPr>
            <a:stCxn id="7" idx="4"/>
            <a:endCxn id="8" idx="0"/>
          </p:cNvCxnSpPr>
          <p:nvPr/>
        </p:nvCxnSpPr>
        <p:spPr bwMode="auto">
          <a:xfrm rot="16200000" flipH="1">
            <a:off x="2553626" y="3035726"/>
            <a:ext cx="785818" cy="731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타원 10"/>
          <p:cNvSpPr/>
          <p:nvPr/>
        </p:nvSpPr>
        <p:spPr bwMode="auto">
          <a:xfrm>
            <a:off x="3862547" y="1857364"/>
            <a:ext cx="768574" cy="500066"/>
          </a:xfrm>
          <a:prstGeom prst="ellipse">
            <a:avLst/>
          </a:prstGeom>
          <a:solidFill>
            <a:schemeClr val="bg1">
              <a:lumMod val="95000"/>
              <a:alpha val="23000"/>
            </a:schemeClr>
          </a:solidFill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3641939" y="3429000"/>
            <a:ext cx="1211252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두번째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우선순위</a:t>
            </a:r>
          </a:p>
        </p:txBody>
      </p:sp>
      <p:cxnSp>
        <p:nvCxnSpPr>
          <p:cNvPr id="13" name="직선 화살표 연결선 12"/>
          <p:cNvCxnSpPr>
            <a:stCxn id="11" idx="4"/>
            <a:endCxn id="12" idx="0"/>
          </p:cNvCxnSpPr>
          <p:nvPr/>
        </p:nvCxnSpPr>
        <p:spPr bwMode="auto">
          <a:xfrm rot="16200000" flipH="1">
            <a:off x="3711414" y="2892850"/>
            <a:ext cx="1071570" cy="731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오른쪽 중괄호 19"/>
          <p:cNvSpPr/>
          <p:nvPr/>
        </p:nvSpPr>
        <p:spPr bwMode="auto">
          <a:xfrm>
            <a:off x="6286512" y="2500306"/>
            <a:ext cx="177363" cy="642942"/>
          </a:xfrm>
          <a:prstGeom prst="rightBrace">
            <a:avLst/>
          </a:prstGeom>
          <a:noFill/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6522996" y="2428868"/>
            <a:ext cx="2246602" cy="71438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Feature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범위와 프로젝트 비용에 대해 매우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유연해햐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함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en-US" altLang="ko-KR" dirty="0" smtClean="0"/>
              <a:t>worksheet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Charter </a:t>
            </a:r>
            <a:r>
              <a:rPr lang="ko-KR" altLang="en-US" dirty="0" smtClean="0"/>
              <a:t>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 </a:t>
            </a:r>
            <a:r>
              <a:rPr lang="en-US" altLang="ko-KR" dirty="0" smtClean="0"/>
              <a:t>worksheet</a:t>
            </a:r>
            <a:r>
              <a:rPr lang="ko-KR" altLang="en-US" dirty="0" smtClean="0"/>
              <a:t>라고 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타당한지에 대한 판단을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하기 위한 충분한 정보를 제공</a:t>
            </a:r>
            <a:r>
              <a:rPr lang="en-US" altLang="ko-KR" dirty="0" smtClean="0"/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9128" y="771525"/>
            <a:ext cx="4085434" cy="592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반복주기 계획 </a:t>
            </a:r>
            <a:r>
              <a:rPr lang="ko-KR" altLang="en-US" smtClean="0"/>
              <a:t>가이드라인</a:t>
            </a:r>
            <a:endParaRPr lang="ko-KR" altLang="en-US"/>
          </a:p>
        </p:txBody>
      </p:sp>
      <p:sp>
        <p:nvSpPr>
          <p:cNvPr id="983043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전략 </a:t>
            </a:r>
            <a:r>
              <a:rPr lang="en-US" altLang="ko-KR"/>
              <a:t>2 : </a:t>
            </a:r>
            <a:r>
              <a:rPr lang="ko-KR" altLang="en-US"/>
              <a:t>좁고 깊게 </a:t>
            </a:r>
            <a:r>
              <a:rPr lang="en-US" altLang="ko-KR"/>
              <a:t>(Narrow/Deep)</a:t>
            </a:r>
          </a:p>
          <a:p>
            <a:pPr lvl="1"/>
            <a:r>
              <a:rPr lang="ko-KR" altLang="en-US"/>
              <a:t>특징 </a:t>
            </a:r>
            <a:r>
              <a:rPr lang="en-US" altLang="ko-KR"/>
              <a:t>: </a:t>
            </a:r>
            <a:r>
              <a:rPr lang="ko-KR" altLang="en-US"/>
              <a:t>단위 업무별로 철저히 분석됨</a:t>
            </a:r>
          </a:p>
          <a:p>
            <a:pPr lvl="1"/>
            <a:r>
              <a:rPr lang="ko-KR" altLang="en-US"/>
              <a:t>초기 작업</a:t>
            </a:r>
          </a:p>
          <a:p>
            <a:pPr lvl="2"/>
            <a:r>
              <a:rPr lang="ko-KR" altLang="en-US"/>
              <a:t>단위 업무 영역의 유즈케이스를 아주 상세하게 정의</a:t>
            </a:r>
          </a:p>
          <a:p>
            <a:pPr lvl="2"/>
            <a:r>
              <a:rPr lang="ko-KR" altLang="en-US"/>
              <a:t>완전한 아키텍처 정의 </a:t>
            </a:r>
          </a:p>
          <a:p>
            <a:pPr lvl="1"/>
            <a:r>
              <a:rPr lang="ko-KR" altLang="en-US"/>
              <a:t>다음 반복주기는 다음 단위업무를 분석</a:t>
            </a:r>
            <a:r>
              <a:rPr lang="en-US" altLang="ko-KR"/>
              <a:t>/</a:t>
            </a:r>
            <a:r>
              <a:rPr lang="ko-KR" altLang="en-US"/>
              <a:t>설계</a:t>
            </a:r>
            <a:r>
              <a:rPr lang="en-US" altLang="ko-KR"/>
              <a:t>/</a:t>
            </a:r>
            <a:r>
              <a:rPr lang="ko-KR" altLang="en-US"/>
              <a:t>구현 함</a:t>
            </a:r>
          </a:p>
          <a:p>
            <a:pPr lvl="1"/>
            <a:r>
              <a:rPr lang="ko-KR" altLang="en-US"/>
              <a:t>사용시기</a:t>
            </a:r>
          </a:p>
          <a:p>
            <a:pPr lvl="2"/>
            <a:r>
              <a:rPr lang="ko-KR" altLang="en-US"/>
              <a:t>도메인의 위험을 극복하기 위해 초기 결과가 필요할 때</a:t>
            </a:r>
          </a:p>
          <a:p>
            <a:pPr lvl="2"/>
            <a:r>
              <a:rPr lang="ko-KR" altLang="en-US"/>
              <a:t>초기 요구사항이 명확하기 않고 지속적으로 변경될 때</a:t>
            </a:r>
          </a:p>
          <a:p>
            <a:pPr lvl="2"/>
            <a:r>
              <a:rPr lang="ko-KR" altLang="en-US"/>
              <a:t>마감기한을 반드시 지켜야 할 때</a:t>
            </a:r>
          </a:p>
          <a:p>
            <a:pPr lvl="2"/>
            <a:r>
              <a:rPr lang="ko-KR" altLang="en-US"/>
              <a:t>고수준의 재사용이 가능할 때</a:t>
            </a:r>
          </a:p>
          <a:p>
            <a:endParaRPr lang="en-US" altLang="ko-KR"/>
          </a:p>
        </p:txBody>
      </p:sp>
      <p:sp>
        <p:nvSpPr>
          <p:cNvPr id="983045" name="Rectangle 5"/>
          <p:cNvSpPr>
            <a:spLocks noChangeArrowheads="1"/>
          </p:cNvSpPr>
          <p:nvPr/>
        </p:nvSpPr>
        <p:spPr bwMode="auto">
          <a:xfrm>
            <a:off x="2364828" y="4797593"/>
            <a:ext cx="412531" cy="1427247"/>
          </a:xfrm>
          <a:prstGeom prst="rect">
            <a:avLst/>
          </a:prstGeom>
          <a:solidFill>
            <a:srgbClr val="FFFFC1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000"/>
              <a:t>기능</a:t>
            </a:r>
          </a:p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000"/>
              <a:t>1</a:t>
            </a:r>
          </a:p>
        </p:txBody>
      </p:sp>
      <p:sp>
        <p:nvSpPr>
          <p:cNvPr id="983046" name="Rectangle 6"/>
          <p:cNvSpPr>
            <a:spLocks noChangeArrowheads="1"/>
          </p:cNvSpPr>
          <p:nvPr/>
        </p:nvSpPr>
        <p:spPr bwMode="auto">
          <a:xfrm>
            <a:off x="2845677" y="4797593"/>
            <a:ext cx="412531" cy="1427247"/>
          </a:xfrm>
          <a:prstGeom prst="rect">
            <a:avLst/>
          </a:prstGeom>
          <a:solidFill>
            <a:srgbClr val="FFFFC1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000"/>
              <a:t>기능</a:t>
            </a:r>
          </a:p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000"/>
              <a:t>2</a:t>
            </a:r>
          </a:p>
        </p:txBody>
      </p:sp>
      <p:sp>
        <p:nvSpPr>
          <p:cNvPr id="983047" name="Rectangle 7"/>
          <p:cNvSpPr>
            <a:spLocks noChangeArrowheads="1"/>
          </p:cNvSpPr>
          <p:nvPr/>
        </p:nvSpPr>
        <p:spPr bwMode="auto">
          <a:xfrm>
            <a:off x="3327840" y="4797593"/>
            <a:ext cx="412531" cy="1427247"/>
          </a:xfrm>
          <a:prstGeom prst="rect">
            <a:avLst/>
          </a:prstGeom>
          <a:solidFill>
            <a:srgbClr val="FFFFC1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000"/>
              <a:t>기능</a:t>
            </a:r>
          </a:p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000"/>
              <a:t>3</a:t>
            </a:r>
          </a:p>
        </p:txBody>
      </p:sp>
      <p:sp>
        <p:nvSpPr>
          <p:cNvPr id="983048" name="Rectangle 8"/>
          <p:cNvSpPr>
            <a:spLocks noChangeArrowheads="1"/>
          </p:cNvSpPr>
          <p:nvPr/>
        </p:nvSpPr>
        <p:spPr bwMode="auto">
          <a:xfrm>
            <a:off x="3808688" y="4797593"/>
            <a:ext cx="412531" cy="1427247"/>
          </a:xfrm>
          <a:prstGeom prst="rect">
            <a:avLst/>
          </a:prstGeom>
          <a:solidFill>
            <a:srgbClr val="FFFFC1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000"/>
              <a:t>기능</a:t>
            </a:r>
          </a:p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000"/>
              <a:t>4</a:t>
            </a:r>
          </a:p>
        </p:txBody>
      </p:sp>
      <p:sp>
        <p:nvSpPr>
          <p:cNvPr id="983049" name="Rectangle 9"/>
          <p:cNvSpPr>
            <a:spLocks noChangeArrowheads="1"/>
          </p:cNvSpPr>
          <p:nvPr/>
        </p:nvSpPr>
        <p:spPr bwMode="auto">
          <a:xfrm>
            <a:off x="4290850" y="4797593"/>
            <a:ext cx="412531" cy="1427247"/>
          </a:xfrm>
          <a:prstGeom prst="rect">
            <a:avLst/>
          </a:prstGeom>
          <a:solidFill>
            <a:srgbClr val="FFFFC1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000"/>
              <a:t>기능</a:t>
            </a:r>
          </a:p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000"/>
              <a:t>5</a:t>
            </a:r>
          </a:p>
        </p:txBody>
      </p:sp>
      <p:sp>
        <p:nvSpPr>
          <p:cNvPr id="983050" name="Rectangle 10"/>
          <p:cNvSpPr>
            <a:spLocks noChangeArrowheads="1"/>
          </p:cNvSpPr>
          <p:nvPr/>
        </p:nvSpPr>
        <p:spPr bwMode="auto">
          <a:xfrm>
            <a:off x="4771698" y="4797593"/>
            <a:ext cx="412531" cy="1427247"/>
          </a:xfrm>
          <a:prstGeom prst="rect">
            <a:avLst/>
          </a:prstGeom>
          <a:solidFill>
            <a:srgbClr val="FFFFC1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000"/>
              <a:t>기능</a:t>
            </a:r>
          </a:p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000"/>
              <a:t>6</a:t>
            </a:r>
          </a:p>
        </p:txBody>
      </p:sp>
      <p:sp>
        <p:nvSpPr>
          <p:cNvPr id="983051" name="Rectangle 11"/>
          <p:cNvSpPr>
            <a:spLocks noChangeArrowheads="1"/>
          </p:cNvSpPr>
          <p:nvPr/>
        </p:nvSpPr>
        <p:spPr bwMode="auto">
          <a:xfrm>
            <a:off x="5736022" y="4797593"/>
            <a:ext cx="412531" cy="1427247"/>
          </a:xfrm>
          <a:prstGeom prst="rect">
            <a:avLst/>
          </a:prstGeom>
          <a:solidFill>
            <a:srgbClr val="FFFFC1"/>
          </a:solidFill>
          <a:ln w="12700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pPr marL="360363" indent="-360363" algn="ctr" defTabSz="1038225">
              <a:buFont typeface="Wingdings" pitchFamily="2" charset="2"/>
              <a:buNone/>
            </a:pPr>
            <a:r>
              <a:rPr lang="ko-KR" altLang="en-US" sz="1000"/>
              <a:t>기능</a:t>
            </a:r>
          </a:p>
          <a:p>
            <a:pPr marL="360363" indent="-360363" algn="ctr" defTabSz="1038225">
              <a:buFont typeface="Wingdings" pitchFamily="2" charset="2"/>
              <a:buNone/>
            </a:pPr>
            <a:r>
              <a:rPr lang="en-US" altLang="ko-KR" sz="1000"/>
              <a:t>n</a:t>
            </a:r>
          </a:p>
        </p:txBody>
      </p:sp>
      <p:sp>
        <p:nvSpPr>
          <p:cNvPr id="983052" name="Rectangle 12"/>
          <p:cNvSpPr>
            <a:spLocks noChangeArrowheads="1"/>
          </p:cNvSpPr>
          <p:nvPr/>
        </p:nvSpPr>
        <p:spPr bwMode="auto">
          <a:xfrm>
            <a:off x="2268921" y="4609599"/>
            <a:ext cx="1007679" cy="1700964"/>
          </a:xfrm>
          <a:prstGeom prst="rect">
            <a:avLst/>
          </a:prstGeom>
          <a:noFill/>
          <a:ln w="19050">
            <a:solidFill>
              <a:srgbClr val="800000"/>
            </a:solidFill>
            <a:prstDash val="sysDot"/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endParaRPr lang="ko-KR" altLang="en-US"/>
          </a:p>
        </p:txBody>
      </p:sp>
      <p:sp>
        <p:nvSpPr>
          <p:cNvPr id="983055" name="Line 15"/>
          <p:cNvSpPr>
            <a:spLocks noChangeShapeType="1"/>
          </p:cNvSpPr>
          <p:nvPr/>
        </p:nvSpPr>
        <p:spPr bwMode="auto">
          <a:xfrm rot="-5400000">
            <a:off x="4272455" y="4195444"/>
            <a:ext cx="0" cy="4335517"/>
          </a:xfrm>
          <a:prstGeom prst="line">
            <a:avLst/>
          </a:prstGeom>
          <a:noFill/>
          <a:ln w="19050">
            <a:solidFill>
              <a:srgbClr val="333333"/>
            </a:solidFill>
            <a:round/>
            <a:headEnd/>
            <a:tailEnd type="triangle" w="lg" len="med"/>
          </a:ln>
          <a:effectLst/>
        </p:spPr>
        <p:txBody>
          <a:bodyPr lIns="103843" tIns="51922" rIns="103843" bIns="51922"/>
          <a:lstStyle/>
          <a:p>
            <a:endParaRPr lang="ko-KR" altLang="en-US"/>
          </a:p>
        </p:txBody>
      </p:sp>
      <p:sp>
        <p:nvSpPr>
          <p:cNvPr id="983056" name="Text Box 16"/>
          <p:cNvSpPr txBox="1">
            <a:spLocks noChangeArrowheads="1"/>
          </p:cNvSpPr>
          <p:nvPr/>
        </p:nvSpPr>
        <p:spPr bwMode="auto">
          <a:xfrm>
            <a:off x="3840218" y="6391776"/>
            <a:ext cx="1033955" cy="289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200"/>
              <a:t>진행 방향</a:t>
            </a:r>
          </a:p>
        </p:txBody>
      </p:sp>
      <p:sp>
        <p:nvSpPr>
          <p:cNvPr id="983057" name="Rectangle 17"/>
          <p:cNvSpPr>
            <a:spLocks noChangeArrowheads="1"/>
          </p:cNvSpPr>
          <p:nvPr/>
        </p:nvSpPr>
        <p:spPr bwMode="auto">
          <a:xfrm>
            <a:off x="3300250" y="4612607"/>
            <a:ext cx="955128" cy="1700964"/>
          </a:xfrm>
          <a:prstGeom prst="rect">
            <a:avLst/>
          </a:prstGeom>
          <a:noFill/>
          <a:ln w="19050">
            <a:solidFill>
              <a:srgbClr val="800000"/>
            </a:solidFill>
            <a:prstDash val="sysDot"/>
            <a:miter lim="800000"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endParaRPr lang="ko-KR" altLang="en-US"/>
          </a:p>
        </p:txBody>
      </p:sp>
    </p:spTree>
  </p:cSld>
  <p:clrMapOvr>
    <a:masterClrMapping/>
  </p:clrMapOvr>
  <p:transition spd="med">
    <p:fade/>
  </p:transition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en-US" altLang="ko-KR" dirty="0" smtClean="0"/>
              <a:t>worksheet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팀 멤버 </a:t>
            </a:r>
            <a:r>
              <a:rPr lang="en-US" altLang="ko-KR" dirty="0" smtClean="0"/>
              <a:t>(Team member)</a:t>
            </a:r>
          </a:p>
          <a:p>
            <a:pPr lvl="1"/>
            <a:r>
              <a:rPr lang="ko-KR" altLang="en-US" dirty="0" smtClean="0"/>
              <a:t>지금까지 프로젝트에 대해 작업했던 </a:t>
            </a:r>
            <a:r>
              <a:rPr lang="en-US" altLang="ko-KR" dirty="0" smtClean="0"/>
              <a:t>PM</a:t>
            </a:r>
            <a:r>
              <a:rPr lang="ko-KR" altLang="en-US" dirty="0" smtClean="0"/>
              <a:t>과 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타당성 분석 팀</a:t>
            </a:r>
            <a:endParaRPr lang="en-US" altLang="ko-KR" dirty="0" smtClean="0"/>
          </a:p>
          <a:p>
            <a:r>
              <a:rPr lang="ko-KR" altLang="en-US" dirty="0" smtClean="0"/>
              <a:t>목적 서술 </a:t>
            </a:r>
            <a:r>
              <a:rPr lang="en-US" altLang="ko-KR" dirty="0" smtClean="0"/>
              <a:t>(Objective statement)</a:t>
            </a:r>
          </a:p>
          <a:p>
            <a:pPr lvl="1"/>
            <a:r>
              <a:rPr lang="ko-KR" altLang="en-US" dirty="0" smtClean="0"/>
              <a:t>목적 서술은 프로젝트가 무엇을 필요로 하는지에 대한 가장 기본적인 요약임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지금까지 팀이 가정했던 제약 사항도 표기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6</a:t>
            </a:r>
            <a:r>
              <a:rPr lang="ko-KR" altLang="en-US" dirty="0" smtClean="0"/>
              <a:t>월 중순까지 완료되어야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내부 자원과 계약 자원이 필요</a:t>
            </a:r>
            <a:endParaRPr lang="en-US" altLang="ko-KR" dirty="0" smtClean="0"/>
          </a:p>
          <a:p>
            <a:r>
              <a:rPr lang="ko-KR" altLang="en-US" dirty="0" smtClean="0"/>
              <a:t>이슈와 위험 </a:t>
            </a:r>
            <a:r>
              <a:rPr lang="en-US" altLang="ko-KR" dirty="0" smtClean="0"/>
              <a:t>(Issues and risks)</a:t>
            </a:r>
          </a:p>
          <a:p>
            <a:pPr lvl="1"/>
            <a:r>
              <a:rPr lang="ko-KR" altLang="en-US" dirty="0" smtClean="0"/>
              <a:t>지금까지 식별된 프로젝트 위험을 요약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프로젝트가 진행함에 따라 이 목록을 늘어나는 것이 보편적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계획 단계가 위험을 완화시키는데 필요한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를 식별할 수도 있음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해당 시점에 타당성에 초점을 주로 맞추고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팀은 배포 프로세스에 대해 이미 생각하기 시작함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기술 고려사항 </a:t>
            </a:r>
            <a:r>
              <a:rPr lang="en-US" altLang="ko-KR" dirty="0" smtClean="0"/>
              <a:t>(Technical consideration)</a:t>
            </a:r>
          </a:p>
          <a:p>
            <a:pPr lvl="1"/>
            <a:r>
              <a:rPr lang="ko-KR" altLang="en-US" dirty="0" smtClean="0"/>
              <a:t>어플리케이션 자체에 대한 특정 위험을 식별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확장성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보안성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새로운 기술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성능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사용성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방화벽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브라우저 호환성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복구 등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en-US" altLang="ko-KR" dirty="0" smtClean="0"/>
              <a:t>worksheet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이해관계자 </a:t>
            </a:r>
            <a:r>
              <a:rPr lang="en-US" altLang="ko-KR" dirty="0" smtClean="0"/>
              <a:t>(Stakeholders)</a:t>
            </a:r>
          </a:p>
          <a:p>
            <a:pPr lvl="1"/>
            <a:r>
              <a:rPr lang="ko-KR" altLang="en-US" dirty="0" smtClean="0"/>
              <a:t>프로젝트에 관심이 있지만 직접적인 고객이 아닌 사람들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후원사</a:t>
            </a:r>
            <a:r>
              <a:rPr lang="ko-KR" altLang="en-US" dirty="0" smtClean="0"/>
              <a:t> 같은 경우 결과에 대해 관심을 가지고 있음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웹 사이트의 제품 담당자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 등록 관련자</a:t>
            </a:r>
            <a:endParaRPr lang="en-US" altLang="ko-KR" dirty="0" smtClean="0"/>
          </a:p>
          <a:p>
            <a:r>
              <a:rPr lang="ko-KR" altLang="en-US" dirty="0" smtClean="0"/>
              <a:t>사용자</a:t>
            </a:r>
            <a:r>
              <a:rPr lang="en-US" altLang="ko-KR" dirty="0" smtClean="0"/>
              <a:t>/</a:t>
            </a:r>
            <a:r>
              <a:rPr lang="ko-KR" altLang="en-US" dirty="0" smtClean="0"/>
              <a:t>고객 이익 </a:t>
            </a:r>
            <a:r>
              <a:rPr lang="en-US" altLang="ko-KR" dirty="0" smtClean="0"/>
              <a:t>(User/customer benefit)</a:t>
            </a:r>
          </a:p>
          <a:p>
            <a:pPr lvl="1"/>
            <a:r>
              <a:rPr lang="ko-KR" altLang="en-US" dirty="0" smtClean="0"/>
              <a:t>최종 사용자와 광고주와 같은 다른 수입을 제공하는 고객과 관련</a:t>
            </a:r>
            <a:endParaRPr lang="en-US" altLang="ko-KR" dirty="0" smtClean="0"/>
          </a:p>
          <a:p>
            <a:r>
              <a:rPr lang="ko-KR" altLang="en-US" dirty="0" smtClean="0"/>
              <a:t>강조 </a:t>
            </a:r>
            <a:r>
              <a:rPr lang="en-US" altLang="ko-KR" dirty="0" smtClean="0"/>
              <a:t>(Highlights)</a:t>
            </a:r>
          </a:p>
          <a:p>
            <a:pPr lvl="1"/>
            <a:r>
              <a:rPr lang="ko-KR" altLang="en-US" dirty="0" smtClean="0"/>
              <a:t>지금까지 식별된 최상위 </a:t>
            </a:r>
            <a:r>
              <a:rPr lang="en-US" altLang="ko-KR" dirty="0" smtClean="0"/>
              <a:t>feature</a:t>
            </a:r>
          </a:p>
          <a:p>
            <a:pPr lvl="2"/>
            <a:r>
              <a:rPr lang="ko-KR" altLang="en-US" dirty="0" smtClean="0"/>
              <a:t>사용자 관점에서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를 바라봄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 중심 분석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업무가 아닌 가치를 기술함</a:t>
            </a:r>
            <a:endParaRPr lang="en-US" altLang="ko-KR" dirty="0" smtClean="0"/>
          </a:p>
          <a:p>
            <a:r>
              <a:rPr lang="ko-KR" altLang="en-US" dirty="0" smtClean="0"/>
              <a:t>주요 </a:t>
            </a:r>
            <a:r>
              <a:rPr lang="ko-KR" altLang="en-US" dirty="0" err="1" smtClean="0"/>
              <a:t>마일스톤</a:t>
            </a:r>
            <a:r>
              <a:rPr lang="ko-KR" altLang="en-US" dirty="0" smtClean="0"/>
              <a:t> </a:t>
            </a:r>
            <a:r>
              <a:rPr lang="en-US" altLang="ko-KR" dirty="0" smtClean="0"/>
              <a:t>(Major milestone)</a:t>
            </a:r>
          </a:p>
          <a:p>
            <a:pPr lvl="1"/>
            <a:r>
              <a:rPr lang="ko-KR" altLang="en-US" dirty="0" smtClean="0"/>
              <a:t>계획 단계 동안 더 많은 </a:t>
            </a:r>
            <a:r>
              <a:rPr lang="ko-KR" altLang="en-US" dirty="0" err="1" smtClean="0"/>
              <a:t>마일스톤을</a:t>
            </a:r>
            <a:r>
              <a:rPr lang="ko-KR" altLang="en-US" dirty="0" smtClean="0"/>
              <a:t> 식별함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요약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생각이 떠오르면 가능한 빨리 프로젝트 팀에게 전달하라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팀은 해당 생각에 대해 </a:t>
            </a:r>
            <a:r>
              <a:rPr lang="ko-KR" altLang="en-US" dirty="0" err="1" smtClean="0"/>
              <a:t>가치있는</a:t>
            </a:r>
            <a:r>
              <a:rPr lang="ko-KR" altLang="en-US" dirty="0" smtClean="0"/>
              <a:t> 피드백을 제공하며 프로젝트에 대한 범위와 목적에 대해 평준화시킨다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소극적인 공격 행위로써 회피함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팀 멤버들이 영향 없이 프로젝트의 가치를 도전할 수 있는 환경 조성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생각이 초기 타당성 분석을 통해 </a:t>
            </a:r>
            <a:r>
              <a:rPr lang="ko-KR" altLang="en-US" dirty="0" err="1" smtClean="0"/>
              <a:t>통과할때까지</a:t>
            </a:r>
            <a:r>
              <a:rPr lang="ko-KR" altLang="en-US" dirty="0" smtClean="0"/>
              <a:t> 프로젝트 팀 멤버 선정을 멈출 수 있음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린 정신에 입각해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사라지는 생각에 대한 </a:t>
            </a:r>
            <a:r>
              <a:rPr lang="ko-KR" altLang="en-US" dirty="0" err="1" smtClean="0"/>
              <a:t>가치있는</a:t>
            </a:r>
            <a:r>
              <a:rPr lang="ko-KR" altLang="en-US" dirty="0" smtClean="0"/>
              <a:t> 자원을 낭비하는 위험을 원하지 않음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코치나 핵심 팀 멤버를 통한 파일럿 팀에 대한 </a:t>
            </a:r>
            <a:r>
              <a:rPr lang="ko-KR" altLang="en-US" dirty="0" err="1" smtClean="0"/>
              <a:t>멘토링을</a:t>
            </a:r>
            <a:r>
              <a:rPr lang="ko-KR" altLang="en-US" dirty="0" smtClean="0"/>
              <a:t> 제공 준비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제품 계획보다 더 </a:t>
            </a:r>
            <a:r>
              <a:rPr lang="ko-KR" altLang="en-US" dirty="0" err="1" smtClean="0"/>
              <a:t>가치있는</a:t>
            </a:r>
            <a:r>
              <a:rPr lang="ko-KR" altLang="en-US" dirty="0" smtClean="0"/>
              <a:t> 것은 없음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팀과 고객은 프로젝트의 가치에 대해 합일을 도달함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Tradeoff matrix</a:t>
            </a:r>
            <a:r>
              <a:rPr lang="ko-KR" altLang="en-US" dirty="0" smtClean="0"/>
              <a:t>는 프로젝트 기간동안 제약에 </a:t>
            </a:r>
            <a:r>
              <a:rPr lang="ko-KR" altLang="en-US" dirty="0" err="1" smtClean="0"/>
              <a:t>부딛힐때</a:t>
            </a:r>
            <a:r>
              <a:rPr lang="ko-KR" altLang="en-US" dirty="0" smtClean="0"/>
              <a:t> 도움이 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제약 사항을 접하기 전에 어떤 것이 우선순위가 있는지를 명확하게 해야 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프로젝트 </a:t>
            </a:r>
            <a:r>
              <a:rPr lang="en-US" altLang="ko-KR" dirty="0" smtClean="0"/>
              <a:t>worksheet</a:t>
            </a:r>
            <a:r>
              <a:rPr lang="ko-KR" altLang="en-US" dirty="0" smtClean="0"/>
              <a:t>는 이해관계자와 프로젝트에 대한 개요를 필요로 하는 다른 팀에게 좋은 요약을 제공함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팀 할당 작업을 완료하려면 </a:t>
            </a:r>
            <a:r>
              <a:rPr lang="en-US" altLang="ko-KR" dirty="0" smtClean="0"/>
              <a:t>feature </a:t>
            </a:r>
            <a:r>
              <a:rPr lang="ko-KR" altLang="en-US" dirty="0" smtClean="0"/>
              <a:t>카드를 작성함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7.2 </a:t>
            </a:r>
            <a:r>
              <a:rPr lang="ko-KR" altLang="en-US" dirty="0" smtClean="0"/>
              <a:t>반복주기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Feature </a:t>
            </a:r>
            <a:r>
              <a:rPr lang="ko-KR" altLang="en-US" dirty="0" smtClean="0"/>
              <a:t>우선순위</a:t>
            </a:r>
            <a:r>
              <a:rPr lang="en-US" altLang="ko-KR" dirty="0" smtClean="0"/>
              <a:t>/</a:t>
            </a:r>
            <a:r>
              <a:rPr lang="ko-KR" altLang="en-US" dirty="0" smtClean="0"/>
              <a:t>순서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그룹핑</a:t>
            </a:r>
            <a:endParaRPr lang="en-US" altLang="ko-KR" dirty="0" smtClean="0"/>
          </a:p>
          <a:p>
            <a:r>
              <a:rPr lang="en-US" altLang="ko-KR" dirty="0" smtClean="0"/>
              <a:t>Feature </a:t>
            </a:r>
            <a:r>
              <a:rPr lang="ko-KR" altLang="en-US" dirty="0" smtClean="0"/>
              <a:t>우선순위</a:t>
            </a:r>
            <a:r>
              <a:rPr lang="en-US" altLang="ko-KR" dirty="0" smtClean="0"/>
              <a:t>/</a:t>
            </a:r>
            <a:r>
              <a:rPr lang="ko-KR" altLang="en-US" dirty="0" smtClean="0"/>
              <a:t>순서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그룹핑</a:t>
            </a:r>
            <a:r>
              <a:rPr lang="ko-KR" altLang="en-US" dirty="0" smtClean="0"/>
              <a:t> 실습</a:t>
            </a:r>
            <a:endParaRPr lang="en-US" altLang="ko-KR" dirty="0" smtClean="0"/>
          </a:p>
          <a:p>
            <a:r>
              <a:rPr lang="ko-KR" altLang="en-US" dirty="0" smtClean="0"/>
              <a:t>값에 의한 우선순위 매기기</a:t>
            </a:r>
            <a:endParaRPr lang="en-US" altLang="ko-KR" dirty="0" smtClean="0"/>
          </a:p>
          <a:p>
            <a:r>
              <a:rPr lang="ko-KR" altLang="en-US" dirty="0" smtClean="0"/>
              <a:t>위험 평가</a:t>
            </a:r>
            <a:endParaRPr lang="en-US" altLang="ko-KR" dirty="0" smtClean="0"/>
          </a:p>
          <a:p>
            <a:r>
              <a:rPr lang="ko-KR" altLang="en-US" dirty="0" smtClean="0"/>
              <a:t>관련 </a:t>
            </a:r>
            <a:r>
              <a:rPr lang="en-US" altLang="ko-KR" dirty="0" smtClean="0"/>
              <a:t>feature </a:t>
            </a:r>
            <a:r>
              <a:rPr lang="ko-KR" altLang="en-US" dirty="0" err="1" smtClean="0"/>
              <a:t>그룹핑</a:t>
            </a:r>
            <a:endParaRPr lang="en-US" altLang="ko-KR" dirty="0" smtClean="0"/>
          </a:p>
          <a:p>
            <a:r>
              <a:rPr lang="en-US" altLang="ko-KR" dirty="0" smtClean="0"/>
              <a:t>Feature </a:t>
            </a:r>
            <a:r>
              <a:rPr lang="ko-KR" altLang="en-US" dirty="0" smtClean="0"/>
              <a:t>우선순위 매기는 다른 방법들</a:t>
            </a:r>
            <a:endParaRPr lang="en-US" altLang="ko-KR" dirty="0" smtClean="0"/>
          </a:p>
          <a:p>
            <a:r>
              <a:rPr lang="ko-KR" altLang="en-US" dirty="0" smtClean="0"/>
              <a:t>요점 </a:t>
            </a:r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활동 사항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4734" y="1714488"/>
            <a:ext cx="4374962" cy="4637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타원 5"/>
          <p:cNvSpPr/>
          <p:nvPr/>
        </p:nvSpPr>
        <p:spPr bwMode="auto">
          <a:xfrm>
            <a:off x="4572000" y="2524124"/>
            <a:ext cx="2428875" cy="10477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약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주 동안 실행되지만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</a:t>
            </a:r>
            <a:b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프로젝트 복잡도에 따라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달라질 수 있음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아키텍처에 대한 초기 비전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아키텍처 요구에 대한 평가와 모델링에 대한 이점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비용에 대한 확정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</a:t>
            </a:r>
            <a:r>
              <a:rPr lang="en-US" altLang="ko-KR" baseline="30000" dirty="0" smtClean="0"/>
              <a:t>rd</a:t>
            </a:r>
            <a:r>
              <a:rPr lang="en-US" altLang="ko-KR" dirty="0" smtClean="0"/>
              <a:t> party </a:t>
            </a:r>
            <a:r>
              <a:rPr lang="ko-KR" altLang="en-US" dirty="0" smtClean="0"/>
              <a:t>요구에 대한 더 높은 이해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더 좋은 커뮤니케이션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기술적인 위험 감소</a:t>
            </a:r>
            <a:endParaRPr lang="en-US" altLang="ko-KR" dirty="0" smtClean="0"/>
          </a:p>
          <a:p>
            <a:r>
              <a:rPr lang="ko-KR" altLang="en-US" dirty="0" smtClean="0"/>
              <a:t>기술적인 산출물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인프라구조 다이어그램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어플리케이션 흐름 다이어그램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논리적인 컴포넌트 다이어그램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보안 모델</a:t>
            </a:r>
            <a:r>
              <a:rPr lang="en-US" altLang="ko-KR" dirty="0" smtClean="0"/>
              <a:t>/</a:t>
            </a:r>
            <a:r>
              <a:rPr lang="ko-KR" altLang="en-US" dirty="0" smtClean="0"/>
              <a:t>요구사항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성능 요구사항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가용성 요구사항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 인터페이스 흐름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타 업체와의 계약 완료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타</a:t>
            </a:r>
            <a:r>
              <a:rPr lang="en-US" altLang="ko-KR" dirty="0" smtClean="0"/>
              <a:t> </a:t>
            </a:r>
            <a:r>
              <a:rPr lang="ko-KR" altLang="en-US" dirty="0" smtClean="0"/>
              <a:t>업체와의 계약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추가 라이선스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 err="1" smtClean="0"/>
              <a:t>피드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이메일</a:t>
            </a:r>
            <a:r>
              <a:rPr lang="ko-KR" altLang="en-US" dirty="0" smtClean="0"/>
              <a:t> 서비스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검색 서비스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계약 도움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특수화된 어플리케이션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환경과 지원 도구 준비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개발 측면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버전 제어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자동 </a:t>
            </a:r>
            <a:r>
              <a:rPr lang="ko-KR" altLang="en-US" dirty="0" err="1" smtClean="0"/>
              <a:t>빌드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CruiseControl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Continuous integration, </a:t>
            </a:r>
            <a:r>
              <a:rPr lang="ko-KR" altLang="en-US" dirty="0" err="1" smtClean="0"/>
              <a:t>빌드에</a:t>
            </a:r>
            <a:r>
              <a:rPr lang="ko-KR" altLang="en-US" dirty="0" smtClean="0"/>
              <a:t> 대한 모니터링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 서버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결함 </a:t>
            </a:r>
            <a:r>
              <a:rPr lang="ko-KR" altLang="en-US" dirty="0" err="1" smtClean="0"/>
              <a:t>트랙킹</a:t>
            </a:r>
            <a:endParaRPr lang="en-US" altLang="ko-KR" dirty="0" smtClean="0"/>
          </a:p>
          <a:p>
            <a:r>
              <a:rPr lang="ko-KR" altLang="en-US" dirty="0" smtClean="0"/>
              <a:t>지원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테스트 자동화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회귀 테스트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부하 </a:t>
            </a:r>
            <a:r>
              <a:rPr lang="ko-KR" altLang="en-US" dirty="0" err="1" smtClean="0"/>
              <a:t>테스팅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LoadRunner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테스트 내용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테스트시</a:t>
            </a:r>
            <a:r>
              <a:rPr lang="ko-KR" altLang="en-US" dirty="0" smtClean="0"/>
              <a:t> 필요한 내용이나 데이터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환경과 지원 도구 준비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기타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시간 추적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프로젝트 예산의 얼마를 사용했는가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Agile</a:t>
            </a:r>
            <a:r>
              <a:rPr lang="ko-KR" altLang="en-US" dirty="0" smtClean="0"/>
              <a:t>과 반하는 것처럼 보이지만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프로젝트에 대해 종종 수행되며 많은 팀이 받아들여야만 하는 제약사항 중에 하나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상태 도구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위험 추적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 완성도 체크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빌드</a:t>
            </a:r>
            <a:r>
              <a:rPr lang="ko-KR" altLang="en-US" dirty="0" smtClean="0"/>
              <a:t> 노트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반복주기 상황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기금 마련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Agile </a:t>
            </a:r>
            <a:r>
              <a:rPr lang="ko-KR" altLang="en-US" dirty="0" smtClean="0"/>
              <a:t>프로세스에 맞는 사내 프로세스가 필요함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프로젝트에 대한 최종 확정이 나기 전에 초기 프로젝트를 시작할 수 있는 충분한 자원 마련을 할 수 있는 장치 필요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반복주기 계획 </a:t>
            </a:r>
            <a:r>
              <a:rPr lang="ko-KR" altLang="en-US" smtClean="0"/>
              <a:t>가이드라인</a:t>
            </a:r>
            <a:endParaRPr lang="ko-KR" altLang="en-US"/>
          </a:p>
        </p:txBody>
      </p:sp>
      <p:sp>
        <p:nvSpPr>
          <p:cNvPr id="984067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경험이 주는 교훈</a:t>
            </a:r>
          </a:p>
          <a:p>
            <a:pPr lvl="1"/>
            <a:r>
              <a:rPr lang="ko-KR" altLang="en-US"/>
              <a:t>일반적으로 넓고 얕은 전략으로 시작</a:t>
            </a:r>
          </a:p>
          <a:p>
            <a:pPr lvl="1"/>
            <a:r>
              <a:rPr lang="ko-KR" altLang="en-US"/>
              <a:t>아키텍처가 확정후 좁고 깊은 전략으로 전환 </a:t>
            </a:r>
          </a:p>
          <a:p>
            <a:pPr lvl="1"/>
            <a:r>
              <a:rPr lang="ko-KR" altLang="en-US"/>
              <a:t>초기 반복주기에서는 아키텍처에 초점</a:t>
            </a:r>
          </a:p>
          <a:p>
            <a:r>
              <a:rPr lang="ko-KR" altLang="en-US"/>
              <a:t>혼합 전략 </a:t>
            </a:r>
          </a:p>
          <a:p>
            <a:pPr lvl="1"/>
            <a:r>
              <a:rPr lang="ko-KR" altLang="en-US"/>
              <a:t>도입</a:t>
            </a:r>
            <a:r>
              <a:rPr lang="en-US" altLang="ko-KR"/>
              <a:t>(inception)</a:t>
            </a:r>
            <a:r>
              <a:rPr lang="ko-KR" altLang="en-US"/>
              <a:t>에 좁고 깊은 전략</a:t>
            </a:r>
          </a:p>
          <a:p>
            <a:pPr lvl="1"/>
            <a:r>
              <a:rPr lang="ko-KR" altLang="en-US"/>
              <a:t>도입</a:t>
            </a:r>
            <a:r>
              <a:rPr lang="en-US" altLang="ko-KR"/>
              <a:t>(inception)</a:t>
            </a:r>
            <a:r>
              <a:rPr lang="ko-KR" altLang="en-US"/>
              <a:t>에 넓고 얕은 전략</a:t>
            </a:r>
          </a:p>
          <a:p>
            <a:pPr lvl="1"/>
            <a:r>
              <a:rPr lang="ko-KR" altLang="en-US"/>
              <a:t>발단</a:t>
            </a:r>
            <a:r>
              <a:rPr lang="en-US" altLang="ko-KR"/>
              <a:t>(elaboration)</a:t>
            </a:r>
            <a:r>
              <a:rPr lang="ko-KR" altLang="en-US"/>
              <a:t>에 넓고 얕은 전략</a:t>
            </a:r>
          </a:p>
          <a:p>
            <a:pPr lvl="1"/>
            <a:r>
              <a:rPr lang="ko-KR" altLang="en-US"/>
              <a:t>구축</a:t>
            </a:r>
            <a:r>
              <a:rPr lang="en-US" altLang="ko-KR"/>
              <a:t>(construction)</a:t>
            </a:r>
            <a:r>
              <a:rPr lang="ko-KR" altLang="en-US"/>
              <a:t>에 좁고 깊은 전략</a:t>
            </a:r>
          </a:p>
          <a:p>
            <a:r>
              <a:rPr lang="ko-KR" altLang="en-US"/>
              <a:t>신규 팀에 대한 고려사항</a:t>
            </a:r>
          </a:p>
          <a:p>
            <a:pPr lvl="1"/>
            <a:r>
              <a:rPr lang="ko-KR" altLang="en-US"/>
              <a:t>신규 팀은 대체로 낙관적인 경향이 있음</a:t>
            </a:r>
          </a:p>
          <a:p>
            <a:pPr lvl="1"/>
            <a:r>
              <a:rPr lang="ko-KR" altLang="en-US"/>
              <a:t>초기에 구현할 기능 선택에 보수적임 </a:t>
            </a:r>
          </a:p>
          <a:p>
            <a:pPr lvl="1"/>
            <a:r>
              <a:rPr lang="ko-KR" altLang="en-US"/>
              <a:t>초기에 최소 기능을 구현함</a:t>
            </a:r>
          </a:p>
          <a:p>
            <a:pPr lvl="1"/>
            <a:r>
              <a:rPr lang="ko-KR" altLang="en-US"/>
              <a:t>툴 사용에 </a:t>
            </a:r>
            <a:r>
              <a:rPr lang="ko-KR" altLang="en-US" smtClean="0"/>
              <a:t>집중</a:t>
            </a:r>
            <a:endParaRPr lang="ko-KR" altLang="en-US"/>
          </a:p>
        </p:txBody>
      </p:sp>
    </p:spTree>
  </p:cSld>
  <p:clrMapOvr>
    <a:masterClrMapping/>
  </p:clrMapOvr>
  <p:transition spd="med">
    <p:fade/>
  </p:transition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팀 확정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현재 프로젝트 상태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제품 관리자로부터의 프로젝트 생각으로 시작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제품 관리자와 프로젝트 관리자는 어떤 유형의 자원들이 타당성을 수행하는데 필요한지를 같이 의논했고 그 당시에 개발자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자원을 투입했음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타당성 분석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자원이 더 필요함을 공감하고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추가 개발자</a:t>
            </a:r>
            <a:r>
              <a:rPr lang="en-US" altLang="ko-KR" dirty="0" smtClean="0"/>
              <a:t>, QA </a:t>
            </a:r>
            <a:r>
              <a:rPr lang="ko-KR" altLang="en-US" dirty="0" smtClean="0"/>
              <a:t>자원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운영 자원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비즈니스 분석가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아키텍트</a:t>
            </a:r>
            <a:r>
              <a:rPr lang="ko-KR" altLang="en-US" dirty="0" smtClean="0"/>
              <a:t> 등을 투입함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아키텍트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초기 계획을 통해 프로젝트 진행된 후에 </a:t>
            </a:r>
            <a:r>
              <a:rPr lang="en-US" altLang="ko-KR" dirty="0" smtClean="0"/>
              <a:t>50% </a:t>
            </a:r>
            <a:r>
              <a:rPr lang="ko-KR" altLang="en-US" dirty="0" smtClean="0"/>
              <a:t>가량의 </a:t>
            </a:r>
            <a:r>
              <a:rPr lang="ko-KR" altLang="en-US" dirty="0" err="1" smtClean="0"/>
              <a:t>아키텍트</a:t>
            </a:r>
            <a:r>
              <a:rPr lang="ko-KR" altLang="en-US" dirty="0" smtClean="0"/>
              <a:t> 관여 감소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성능이나 확장성과 같은 이슈를 관리하게끔 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프로젝트에 대한 헌신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제품 개발 팀과 제품 지원 팀의 구분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높은 우선순위의 제품화 이슈가 발생하지 않는다면 프로젝트에 전념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유념할 것은 협업과 커뮤니케이션이 반복주기 동안 중요함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요령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일찍 작업 시작하기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요령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0 </a:t>
            </a:r>
            <a:r>
              <a:rPr lang="ko-KR" altLang="en-US" dirty="0" smtClean="0"/>
              <a:t>반복주기는 요령을 피우는 좋은 시간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공식적으로 작업을 하지 않는 기간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위험에 대한 제거와 이해 증진의 시간으로 사용</a:t>
            </a:r>
            <a:endParaRPr lang="en-US" altLang="ko-KR" dirty="0" smtClean="0"/>
          </a:p>
          <a:p>
            <a:r>
              <a:rPr lang="en-US" altLang="ko-KR" dirty="0" smtClean="0"/>
              <a:t>0 </a:t>
            </a:r>
            <a:r>
              <a:rPr lang="ko-KR" altLang="en-US" dirty="0" smtClean="0"/>
              <a:t>반복주기의 작업들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지속적인 범위 확정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모델링과 </a:t>
            </a:r>
            <a:r>
              <a:rPr lang="ko-KR" altLang="en-US" dirty="0" err="1" smtClean="0"/>
              <a:t>프로토타이핑</a:t>
            </a:r>
            <a:r>
              <a:rPr lang="ko-KR" altLang="en-US" dirty="0" smtClean="0"/>
              <a:t>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단순 </a:t>
            </a:r>
            <a:r>
              <a:rPr lang="en-US" altLang="ko-KR" dirty="0" smtClean="0"/>
              <a:t>HTML, </a:t>
            </a:r>
            <a:r>
              <a:rPr lang="ko-KR" altLang="en-US" dirty="0" err="1" smtClean="0"/>
              <a:t>포토샵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화이트보드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스케치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테스트 케이스 초기화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 이슈와 위험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훈련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커뮤니케이션 계획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마케팅 계획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요점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프로젝트는 개발 시작 전에 </a:t>
            </a:r>
            <a:r>
              <a:rPr lang="ko-KR" altLang="en-US" dirty="0" err="1" smtClean="0"/>
              <a:t>셋업과</a:t>
            </a:r>
            <a:r>
              <a:rPr lang="ko-KR" altLang="en-US" dirty="0" smtClean="0"/>
              <a:t> 기반 작업을 필요로 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초기 아키텍처 모델링은 설계 비전을 갖게 하고 개발 속도를 가속화시킴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외부와의 </a:t>
            </a:r>
            <a:r>
              <a:rPr lang="ko-KR" altLang="en-US" dirty="0" err="1" smtClean="0"/>
              <a:t>연계시</a:t>
            </a:r>
            <a:r>
              <a:rPr lang="ko-KR" altLang="en-US" dirty="0" smtClean="0"/>
              <a:t> 개발 시작 전에 계약 완료나 업체의 라이선스를 획득해야 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작업 시작 전에 환경을 </a:t>
            </a:r>
            <a:r>
              <a:rPr lang="ko-KR" altLang="en-US" dirty="0" err="1" smtClean="0"/>
              <a:t>세팅함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개발 서버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세팅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부하 테스트 환경 구조화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테스트 내용 준비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더 큰 프로젝트는 프로젝트 지원을 위한 도구 </a:t>
            </a:r>
            <a:r>
              <a:rPr lang="ko-KR" altLang="en-US" dirty="0" err="1" smtClean="0"/>
              <a:t>셋업이</a:t>
            </a:r>
            <a:r>
              <a:rPr lang="ko-KR" altLang="en-US" dirty="0" smtClean="0"/>
              <a:t> 필요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트랙킹</a:t>
            </a:r>
            <a:r>
              <a:rPr lang="ko-KR" altLang="en-US" dirty="0" smtClean="0"/>
              <a:t> 시스템과 상태 도구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시작을 위한 기금 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 환경이 마련되지 않더라도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모델링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예측</a:t>
            </a:r>
            <a:r>
              <a:rPr lang="en-US" altLang="ko-KR" dirty="0" smtClean="0"/>
              <a:t>, </a:t>
            </a:r>
            <a:r>
              <a:rPr lang="ko-KR" altLang="en-US" dirty="0" smtClean="0"/>
              <a:t>훈련 준비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커뮤니케이션 계획 작업 등은 별도로 작업이 진행됨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프로젝트 요령에 대해 적극적이 될 필요가 있음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7.3 </a:t>
            </a:r>
            <a:r>
              <a:rPr lang="ko-KR" altLang="en-US" dirty="0" smtClean="0"/>
              <a:t>동작중인 소프트웨어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전통적인 예측 기법과의 비교</a:t>
            </a:r>
            <a:endParaRPr lang="en-US" altLang="ko-KR" dirty="0" smtClean="0"/>
          </a:p>
          <a:p>
            <a:r>
              <a:rPr lang="ko-KR" altLang="en-US" dirty="0" smtClean="0"/>
              <a:t>전체 팀의 예측</a:t>
            </a:r>
            <a:endParaRPr lang="en-US" altLang="ko-KR" dirty="0" smtClean="0"/>
          </a:p>
          <a:p>
            <a:r>
              <a:rPr lang="ko-KR" altLang="en-US" dirty="0" smtClean="0"/>
              <a:t>스토리 점수 </a:t>
            </a:r>
            <a:r>
              <a:rPr lang="en-US" altLang="ko-KR" dirty="0" smtClean="0"/>
              <a:t>(story point)</a:t>
            </a:r>
          </a:p>
          <a:p>
            <a:r>
              <a:rPr lang="ko-KR" altLang="en-US" dirty="0" smtClean="0"/>
              <a:t>요점 </a:t>
            </a:r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Agile</a:t>
            </a:r>
            <a:r>
              <a:rPr lang="ko-KR" altLang="en-US" dirty="0" smtClean="0"/>
              <a:t>의 프로젝트 진척 기준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작동하는 코드로 상태를 측정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계획 단계까지 고객에게는 어떠한 가치도 전달하지 못함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고객 관점에서 </a:t>
            </a:r>
            <a:r>
              <a:rPr lang="en-US" altLang="ko-KR" dirty="0" smtClean="0"/>
              <a:t>0% </a:t>
            </a:r>
            <a:r>
              <a:rPr lang="ko-KR" altLang="en-US" dirty="0" smtClean="0"/>
              <a:t>프로젝트 상태를 가짐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반복 개발을 사용하고 최소한의 명세에 대한 구축을 통해 빨리 동작하는 코드를 </a:t>
            </a:r>
            <a:r>
              <a:rPr lang="ko-KR" altLang="en-US" dirty="0" err="1" smtClean="0"/>
              <a:t>만듬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우선순위에 따라 가장 </a:t>
            </a:r>
            <a:r>
              <a:rPr lang="ko-KR" altLang="en-US" dirty="0" err="1" smtClean="0"/>
              <a:t>가치있는</a:t>
            </a:r>
            <a:r>
              <a:rPr lang="ko-KR" altLang="en-US" dirty="0" smtClean="0"/>
              <a:t> 소프트웨어를 배포</a:t>
            </a:r>
            <a:endParaRPr lang="en-US" altLang="ko-KR" dirty="0" smtClean="0"/>
          </a:p>
          <a:p>
            <a:r>
              <a:rPr lang="ko-KR" altLang="en-US" dirty="0" smtClean="0"/>
              <a:t>반복 개발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소프트웨어 개발의 현실을 지원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변경 사항을 예측할 수는 없지만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가능한 한 빨리 중요 기능을 배포할 수 있음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Scrum</a:t>
            </a:r>
          </a:p>
          <a:p>
            <a:pPr lvl="1"/>
            <a:r>
              <a:rPr lang="ko-KR" altLang="en-US" dirty="0" smtClean="0"/>
              <a:t>럭비에서 팀 </a:t>
            </a:r>
            <a:r>
              <a:rPr lang="ko-KR" altLang="en-US" dirty="0" err="1" smtClean="0"/>
              <a:t>포메이션</a:t>
            </a:r>
            <a:r>
              <a:rPr lang="ko-KR" altLang="en-US" dirty="0" smtClean="0"/>
              <a:t> 중 하나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팀 멤버가 단일 목적으로 마음이 서로 연결됨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가능한 한 빨리 고객에게 높은 가치의 기능을 제공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개발 팀 전체의 몫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동안의 </a:t>
            </a:r>
            <a:r>
              <a:rPr lang="en-US" altLang="ko-KR" dirty="0" smtClean="0"/>
              <a:t>Agile </a:t>
            </a:r>
            <a:r>
              <a:rPr lang="ko-KR" altLang="en-US" dirty="0" smtClean="0"/>
              <a:t>원칙 지원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가지 </a:t>
            </a:r>
            <a:r>
              <a:rPr lang="en-US" altLang="ko-KR" dirty="0" smtClean="0"/>
              <a:t>agile </a:t>
            </a:r>
            <a:r>
              <a:rPr lang="ko-KR" altLang="en-US" dirty="0" smtClean="0"/>
              <a:t>원칙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가치있는</a:t>
            </a:r>
            <a:r>
              <a:rPr lang="ko-KR" altLang="en-US" dirty="0" smtClean="0"/>
              <a:t> 소프트웨어에 대해 초기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지속적 제공을 통해 고객을 만족시킨다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프로젝트를 통해 </a:t>
            </a:r>
            <a:r>
              <a:rPr lang="ko-KR" altLang="en-US" dirty="0" err="1" smtClean="0"/>
              <a:t>업무자와</a:t>
            </a:r>
            <a:r>
              <a:rPr lang="ko-KR" altLang="en-US" dirty="0" smtClean="0"/>
              <a:t> 개발자가 매일 같이 작업하게 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가능할 때마다 얼굴을 보고 </a:t>
            </a:r>
            <a:r>
              <a:rPr lang="ko-KR" altLang="en-US" dirty="0" err="1" smtClean="0"/>
              <a:t>의사소통한다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기술적인 우위와 좋은 설계에 주목한다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단순함에 주목하고 하지 말아야 하는 일의 양을 극대화시키는 방법에 초점을 두라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개발 후반부에서도 요구사항 변경을 즐겨라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초기에 테스트하고 자주 테스트하라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코드 변경에 대한 지속적인 통합을 하라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가능하면 초반에 고객의 피드백을 받아라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개발 반복주기 동안에 팀의 산만을 최소화하라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Feature </a:t>
            </a:r>
            <a:r>
              <a:rPr lang="ko-KR" altLang="en-US" dirty="0" smtClean="0"/>
              <a:t>개발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Feature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“</a:t>
            </a:r>
            <a:r>
              <a:rPr lang="ko-KR" altLang="en-US" dirty="0" smtClean="0"/>
              <a:t>코드를 </a:t>
            </a:r>
            <a:r>
              <a:rPr lang="ko-KR" altLang="en-US" dirty="0" err="1" smtClean="0"/>
              <a:t>열때까지</a:t>
            </a:r>
            <a:r>
              <a:rPr lang="ko-KR" altLang="en-US" dirty="0" smtClean="0"/>
              <a:t> 개발은 실제적으로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시작되지 않는다</a:t>
            </a:r>
            <a:r>
              <a:rPr lang="en-US" altLang="ko-KR" dirty="0" smtClean="0"/>
              <a:t>”</a:t>
            </a:r>
          </a:p>
          <a:p>
            <a:r>
              <a:rPr lang="ko-KR" altLang="en-US" dirty="0" smtClean="0"/>
              <a:t>반복주기 내의 순서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최종 사용자 관점에 모든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동등함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고객은 시스템이 기능을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수행한다는 차원에서 모두 필요함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코딩 기준으로 기술적인 의존관계가 있음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모든 사람이 동의할 때까지 해당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완료되었다는 표시를 하지 마라</a:t>
            </a:r>
            <a:r>
              <a:rPr lang="en-US" altLang="ko-KR" dirty="0" smtClean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62279" y="1146175"/>
            <a:ext cx="3566441" cy="503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Feature </a:t>
            </a:r>
            <a:r>
              <a:rPr lang="ko-KR" altLang="en-US" dirty="0" smtClean="0"/>
              <a:t>완료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Feature </a:t>
            </a:r>
            <a:r>
              <a:rPr lang="ko-KR" altLang="en-US" dirty="0" smtClean="0"/>
              <a:t>개발 형태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설계와 기술 선택에 대한 리뷰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문제와의 씨름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지속적인 영역 확정과 작업의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정제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고객과 대안에 대한 씨름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어플리케이션 테스트를 위한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내용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단위 테스트 생성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18882" y="1500174"/>
            <a:ext cx="4843967" cy="4511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Feature </a:t>
            </a:r>
            <a:r>
              <a:rPr lang="ko-KR" altLang="en-US" dirty="0" smtClean="0"/>
              <a:t>완료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개발 반복주기 동안의 기타 고려사항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개발자는 자신이 만든 코드에 대해 점증적으로 단위 테스트를 </a:t>
            </a:r>
            <a:r>
              <a:rPr lang="ko-KR" altLang="en-US" dirty="0" err="1" smtClean="0"/>
              <a:t>만듬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기능 혹은 클래스 수준의 단위 테스트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기능 테스트를 만들기 위해 고객 혹은 분석가와 테스터가 같이 작업함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실패하는 </a:t>
            </a:r>
            <a:r>
              <a:rPr lang="en-US" altLang="ko-KR" dirty="0" smtClean="0"/>
              <a:t>feature </a:t>
            </a:r>
            <a:r>
              <a:rPr lang="ko-KR" altLang="en-US" dirty="0" smtClean="0"/>
              <a:t>관리를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위한 방법이 존재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버그는 반복주기 </a:t>
            </a:r>
            <a:r>
              <a:rPr lang="en-US" altLang="ko-KR" dirty="0" smtClean="0"/>
              <a:t>backlog</a:t>
            </a:r>
            <a:r>
              <a:rPr lang="ko-KR" altLang="en-US" dirty="0" smtClean="0"/>
              <a:t>에 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혹은 별도 버그 조정 회의를 거침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단위</a:t>
            </a:r>
            <a:r>
              <a:rPr lang="en-US" altLang="ko-KR" dirty="0" smtClean="0"/>
              <a:t>/</a:t>
            </a:r>
            <a:r>
              <a:rPr lang="ko-KR" altLang="en-US" dirty="0" smtClean="0"/>
              <a:t>기능 테스트는 가장 보편적인 테스트이지만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종종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와 어플리케이션에 대한 다른 테스트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인수</a:t>
            </a:r>
            <a:r>
              <a:rPr lang="en-US" altLang="ko-KR" dirty="0" smtClean="0"/>
              <a:t>/</a:t>
            </a:r>
            <a:r>
              <a:rPr lang="ko-KR" altLang="en-US" dirty="0" smtClean="0"/>
              <a:t>성능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사용성</a:t>
            </a:r>
            <a:r>
              <a:rPr lang="ko-KR" altLang="en-US" dirty="0" smtClean="0"/>
              <a:t>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수행함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반복 주기 후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를 설명하는 공식적인 예약 시간을 가짐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높은 요구사항 불확실성이 있거나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가 기술적으로 비용이 높을 때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요점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요점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프로젝트는 업무 완료의 비율 관점에서 측정될 수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궁극적인 측정은 작동하는 코드를 보여주는 것임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Agile</a:t>
            </a:r>
            <a:r>
              <a:rPr lang="ko-KR" altLang="en-US" dirty="0" smtClean="0"/>
              <a:t>의 주요 목적은 사용하고 있는 프로세스나 방법인 </a:t>
            </a:r>
            <a:r>
              <a:rPr lang="en-US" altLang="ko-KR" dirty="0" smtClean="0"/>
              <a:t>Agile </a:t>
            </a:r>
            <a:r>
              <a:rPr lang="ko-KR" altLang="en-US" dirty="0" smtClean="0"/>
              <a:t>원칙에 맞는지를 보장하는 것임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성숙한 조직은 팀 멤버가 </a:t>
            </a:r>
            <a:r>
              <a:rPr lang="ko-KR" altLang="en-US" dirty="0" err="1" smtClean="0"/>
              <a:t>가용할때</a:t>
            </a:r>
            <a:r>
              <a:rPr lang="ko-KR" altLang="en-US" dirty="0" smtClean="0"/>
              <a:t> 프로젝트 </a:t>
            </a:r>
            <a:r>
              <a:rPr lang="en-US" altLang="ko-KR" dirty="0" smtClean="0"/>
              <a:t>backlog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task</a:t>
            </a:r>
            <a:r>
              <a:rPr lang="ko-KR" altLang="en-US" dirty="0" smtClean="0"/>
              <a:t>를 꺼냄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전문가를 가진 팀은 업무 할당에 대해 더 많은 계획을 작성해야 함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Feature</a:t>
            </a:r>
            <a:r>
              <a:rPr lang="ko-KR" altLang="en-US" dirty="0" smtClean="0"/>
              <a:t>는 종종 서로 연관이 있으며 동시에 수행하는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는 반복적으로 구축할 필요가 있음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작업은 </a:t>
            </a:r>
            <a:r>
              <a:rPr lang="en-US" altLang="ko-KR" dirty="0" smtClean="0"/>
              <a:t>agile </a:t>
            </a:r>
            <a:r>
              <a:rPr lang="ko-KR" altLang="en-US" dirty="0" smtClean="0"/>
              <a:t>환경에서 수동적인 용어임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소비하게 되는 대부분의 시간은 코딩으로 보내는 시간 보다 이슈를 해결하고 기술을 조사하는 것과 관련이 있음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반복주기 계획 </a:t>
            </a:r>
            <a:r>
              <a:rPr lang="ko-KR" altLang="en-US" smtClean="0"/>
              <a:t>가이드라인</a:t>
            </a:r>
            <a:endParaRPr lang="ko-KR" altLang="en-US"/>
          </a:p>
        </p:txBody>
      </p:sp>
      <p:sp>
        <p:nvSpPr>
          <p:cNvPr id="985091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재작업 예측</a:t>
            </a:r>
          </a:p>
          <a:p>
            <a:pPr lvl="1"/>
            <a:r>
              <a:rPr lang="ko-KR" altLang="en-US"/>
              <a:t>반복주기는 실수와 시도를 허용 </a:t>
            </a:r>
          </a:p>
          <a:p>
            <a:pPr lvl="1"/>
            <a:r>
              <a:rPr lang="ko-KR" altLang="en-US"/>
              <a:t>재작업 발생비율</a:t>
            </a:r>
          </a:p>
          <a:p>
            <a:pPr lvl="2"/>
            <a:r>
              <a:rPr lang="ko-KR" altLang="en-US"/>
              <a:t>도입 단계 </a:t>
            </a:r>
            <a:r>
              <a:rPr lang="en-US" altLang="ko-KR"/>
              <a:t>: 40 ~ 100%</a:t>
            </a:r>
          </a:p>
          <a:p>
            <a:pPr lvl="2"/>
            <a:r>
              <a:rPr lang="ko-KR" altLang="en-US"/>
              <a:t>발단 단계 </a:t>
            </a:r>
            <a:r>
              <a:rPr lang="en-US" altLang="ko-KR"/>
              <a:t>: 25 ~ 60% </a:t>
            </a:r>
          </a:p>
          <a:p>
            <a:pPr lvl="2"/>
            <a:r>
              <a:rPr lang="ko-KR" altLang="en-US"/>
              <a:t>구축 단계 </a:t>
            </a:r>
            <a:r>
              <a:rPr lang="en-US" altLang="ko-KR"/>
              <a:t>: 10 ~ 25%</a:t>
            </a:r>
          </a:p>
          <a:p>
            <a:pPr lvl="2"/>
            <a:r>
              <a:rPr lang="ko-KR" altLang="en-US"/>
              <a:t>이전 단계 </a:t>
            </a:r>
            <a:r>
              <a:rPr lang="en-US" altLang="ko-KR"/>
              <a:t>: ~ 10% </a:t>
            </a:r>
          </a:p>
          <a:p>
            <a:pPr lvl="1"/>
            <a:r>
              <a:rPr lang="ko-KR" altLang="en-US"/>
              <a:t>재작업 없음이라는 비정상적인 상황의 원인</a:t>
            </a:r>
          </a:p>
          <a:p>
            <a:pPr lvl="2"/>
            <a:r>
              <a:rPr lang="ko-KR" altLang="en-US"/>
              <a:t>과도한 일정 계획</a:t>
            </a:r>
          </a:p>
          <a:p>
            <a:pPr lvl="2"/>
            <a:r>
              <a:rPr lang="ko-KR" altLang="en-US"/>
              <a:t>테스트와 평가 결여</a:t>
            </a:r>
          </a:p>
          <a:p>
            <a:pPr lvl="2"/>
            <a:r>
              <a:rPr lang="ko-KR" altLang="en-US"/>
              <a:t>동기나 집중의 결여</a:t>
            </a:r>
          </a:p>
          <a:p>
            <a:pPr lvl="2"/>
            <a:r>
              <a:rPr lang="ko-KR" altLang="en-US"/>
              <a:t>재작업에 대한 잘못된 인식</a:t>
            </a:r>
          </a:p>
          <a:p>
            <a:pPr lvl="1"/>
            <a:r>
              <a:rPr lang="ko-KR" altLang="en-US"/>
              <a:t>과도한 재 작업</a:t>
            </a:r>
          </a:p>
          <a:p>
            <a:pPr lvl="2"/>
            <a:r>
              <a:rPr lang="ko-KR" altLang="en-US"/>
              <a:t>주로 변경요구로 인한 것임</a:t>
            </a:r>
          </a:p>
          <a:p>
            <a:pPr lvl="2"/>
            <a:r>
              <a:rPr lang="ko-KR" altLang="en-US"/>
              <a:t>비즈니스 케이스를 검토하여 변경요구 수용범위를 조정 </a:t>
            </a:r>
          </a:p>
        </p:txBody>
      </p:sp>
    </p:spTree>
  </p:cSld>
  <p:clrMapOvr>
    <a:masterClrMapping/>
  </p:clrMapOvr>
  <p:transition spd="med">
    <p:fade/>
  </p:transition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74" y="581025"/>
            <a:ext cx="8524875" cy="598488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부록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테스트 기반 개발 </a:t>
            </a:r>
            <a:r>
              <a:rPr lang="en-US" altLang="ko-KR" dirty="0" smtClean="0"/>
              <a:t>(Test-Driven Development)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개발 사례</a:t>
            </a:r>
            <a:endParaRPr lang="en-US" altLang="ko-KR" dirty="0" smtClean="0"/>
          </a:p>
          <a:p>
            <a:r>
              <a:rPr lang="ko-KR" altLang="en-US" dirty="0" smtClean="0"/>
              <a:t>테스트</a:t>
            </a:r>
            <a:endParaRPr lang="en-US" altLang="ko-KR" dirty="0" smtClean="0"/>
          </a:p>
          <a:p>
            <a:r>
              <a:rPr lang="ko-KR" altLang="en-US" dirty="0" smtClean="0"/>
              <a:t>테스트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기반</a:t>
            </a:r>
            <a:r>
              <a:rPr lang="en-US" altLang="ko-KR" sz="1400" dirty="0" smtClean="0"/>
              <a:t>Test-Driven</a:t>
            </a:r>
          </a:p>
          <a:p>
            <a:r>
              <a:rPr lang="ko-KR" altLang="en-US" dirty="0" smtClean="0"/>
              <a:t>올바르게 만들자</a:t>
            </a:r>
            <a:r>
              <a:rPr lang="en-US" altLang="ko-KR" sz="1400" dirty="0" smtClean="0"/>
              <a:t>Build it right</a:t>
            </a:r>
            <a:r>
              <a:rPr lang="en-US" altLang="ko-KR" dirty="0" smtClean="0"/>
              <a:t> : TDD</a:t>
            </a:r>
          </a:p>
          <a:p>
            <a:r>
              <a:rPr lang="ko-KR" altLang="en-US" dirty="0" smtClean="0"/>
              <a:t>테스트 도구</a:t>
            </a:r>
            <a:endParaRPr lang="en-US" altLang="ko-KR" dirty="0" smtClean="0"/>
          </a:p>
          <a:p>
            <a:r>
              <a:rPr lang="ko-KR" altLang="en-US" dirty="0" smtClean="0"/>
              <a:t>통합 </a:t>
            </a:r>
            <a:r>
              <a:rPr lang="ko-KR" altLang="en-US" dirty="0" err="1" smtClean="0"/>
              <a:t>빌드</a:t>
            </a:r>
            <a:r>
              <a:rPr lang="ko-KR" altLang="en-US" dirty="0" smtClean="0"/>
              <a:t> 도구</a:t>
            </a:r>
            <a:endParaRPr lang="en-US" altLang="ko-KR" dirty="0" smtClean="0"/>
          </a:p>
          <a:p>
            <a:r>
              <a:rPr lang="en-US" altLang="ko-KR" dirty="0" smtClean="0"/>
              <a:t>CI </a:t>
            </a:r>
            <a:r>
              <a:rPr lang="ko-KR" altLang="en-US" dirty="0" smtClean="0"/>
              <a:t>도구</a:t>
            </a:r>
            <a:endParaRPr lang="en-US" altLang="ko-KR" dirty="0" smtClean="0"/>
          </a:p>
          <a:p>
            <a:r>
              <a:rPr lang="ko-KR" altLang="en-US" dirty="0" smtClean="0"/>
              <a:t>참조 문서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모서리가 둥근 직사각형 64"/>
          <p:cNvSpPr/>
          <p:nvPr/>
        </p:nvSpPr>
        <p:spPr bwMode="auto">
          <a:xfrm>
            <a:off x="2785674" y="1420785"/>
            <a:ext cx="5561210" cy="1752624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100" b="1" kern="120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사례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배치 작업</a:t>
            </a:r>
            <a:endParaRPr lang="en-US" altLang="ko-KR" dirty="0"/>
          </a:p>
        </p:txBody>
      </p:sp>
      <p:sp>
        <p:nvSpPr>
          <p:cNvPr id="17" name="타원 16"/>
          <p:cNvSpPr/>
          <p:nvPr/>
        </p:nvSpPr>
        <p:spPr bwMode="auto">
          <a:xfrm>
            <a:off x="1875657" y="1603350"/>
            <a:ext cx="303338" cy="328617"/>
          </a:xfrm>
          <a:prstGeom prst="ellipse">
            <a:avLst/>
          </a:prstGeom>
          <a:gradFill flip="none" rotWithShape="1">
            <a:gsLst>
              <a:gs pos="0">
                <a:srgbClr val="EAEAEA">
                  <a:shade val="30000"/>
                  <a:satMod val="115000"/>
                </a:srgbClr>
              </a:gs>
              <a:gs pos="50000">
                <a:srgbClr val="EAEAEA">
                  <a:shade val="67500"/>
                  <a:satMod val="115000"/>
                </a:srgbClr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100" b="1" kern="120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18" name="평행 사변형 17"/>
          <p:cNvSpPr/>
          <p:nvPr/>
        </p:nvSpPr>
        <p:spPr bwMode="auto">
          <a:xfrm>
            <a:off x="1707135" y="1987067"/>
            <a:ext cx="505565" cy="620721"/>
          </a:xfrm>
          <a:prstGeom prst="parallelogram">
            <a:avLst/>
          </a:prstGeom>
          <a:solidFill>
            <a:schemeClr val="accent3">
              <a:lumMod val="50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100" b="1" kern="120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3796801" y="1676376"/>
          <a:ext cx="582636" cy="64008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{00A15C55-8517-42AA-B614-E9B94910E393}</a:tableStyleId>
              </a:tblPr>
              <a:tblGrid>
                <a:gridCol w="194212"/>
                <a:gridCol w="194212"/>
                <a:gridCol w="194212"/>
              </a:tblGrid>
              <a:tr h="170394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70394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70394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3729392" y="1749402"/>
          <a:ext cx="582636" cy="64008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{00A15C55-8517-42AA-B614-E9B94910E393}</a:tableStyleId>
              </a:tblPr>
              <a:tblGrid>
                <a:gridCol w="194212"/>
                <a:gridCol w="194212"/>
                <a:gridCol w="194212"/>
              </a:tblGrid>
              <a:tr h="170394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70394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70394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3661984" y="1822428"/>
          <a:ext cx="582636" cy="64008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{00A15C55-8517-42AA-B614-E9B94910E393}</a:tableStyleId>
              </a:tblPr>
              <a:tblGrid>
                <a:gridCol w="194212"/>
                <a:gridCol w="194212"/>
                <a:gridCol w="194212"/>
              </a:tblGrid>
              <a:tr h="170394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70394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70394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3594576" y="1895454"/>
          <a:ext cx="582636" cy="64008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{00A15C55-8517-42AA-B614-E9B94910E393}</a:tableStyleId>
              </a:tblPr>
              <a:tblGrid>
                <a:gridCol w="194212"/>
                <a:gridCol w="194212"/>
                <a:gridCol w="194212"/>
              </a:tblGrid>
              <a:tr h="170394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70394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70394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5" name="오각형 34"/>
          <p:cNvSpPr/>
          <p:nvPr/>
        </p:nvSpPr>
        <p:spPr bwMode="auto">
          <a:xfrm>
            <a:off x="4572002" y="1895454"/>
            <a:ext cx="640382" cy="584208"/>
          </a:xfrm>
          <a:prstGeom prst="homePlate">
            <a:avLst>
              <a:gd name="adj" fmla="val 28517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kern="120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Data</a:t>
            </a:r>
          </a:p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조회</a:t>
            </a:r>
          </a:p>
        </p:txBody>
      </p:sp>
      <p:graphicFrame>
        <p:nvGraphicFramePr>
          <p:cNvPr id="37" name="표 36"/>
          <p:cNvGraphicFramePr>
            <a:graphicFrameLocks noGrp="1"/>
          </p:cNvGraphicFramePr>
          <p:nvPr/>
        </p:nvGraphicFramePr>
        <p:xfrm>
          <a:off x="7200936" y="1676376"/>
          <a:ext cx="582636" cy="64008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{00A15C55-8517-42AA-B614-E9B94910E393}</a:tableStyleId>
              </a:tblPr>
              <a:tblGrid>
                <a:gridCol w="194212"/>
                <a:gridCol w="194212"/>
                <a:gridCol w="194212"/>
              </a:tblGrid>
              <a:tr h="170394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70394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70394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/>
        </p:nvGraphicFramePr>
        <p:xfrm>
          <a:off x="7133528" y="1749402"/>
          <a:ext cx="582636" cy="64008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{00A15C55-8517-42AA-B614-E9B94910E393}</a:tableStyleId>
              </a:tblPr>
              <a:tblGrid>
                <a:gridCol w="194212"/>
                <a:gridCol w="194212"/>
                <a:gridCol w="194212"/>
              </a:tblGrid>
              <a:tr h="170394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70394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70394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/>
        </p:nvGraphicFramePr>
        <p:xfrm>
          <a:off x="7066120" y="1822428"/>
          <a:ext cx="582636" cy="64008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{00A15C55-8517-42AA-B614-E9B94910E393}</a:tableStyleId>
              </a:tblPr>
              <a:tblGrid>
                <a:gridCol w="194212"/>
                <a:gridCol w="194212"/>
                <a:gridCol w="194212"/>
              </a:tblGrid>
              <a:tr h="170394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70394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70394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6998711" y="1895454"/>
          <a:ext cx="582636" cy="64008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{00A15C55-8517-42AA-B614-E9B94910E393}</a:tableStyleId>
              </a:tblPr>
              <a:tblGrid>
                <a:gridCol w="194212"/>
                <a:gridCol w="194212"/>
                <a:gridCol w="194212"/>
              </a:tblGrid>
              <a:tr h="170394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70394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70394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1" name="오각형 40"/>
          <p:cNvSpPr/>
          <p:nvPr/>
        </p:nvSpPr>
        <p:spPr bwMode="auto">
          <a:xfrm>
            <a:off x="6156104" y="1895454"/>
            <a:ext cx="640382" cy="584208"/>
          </a:xfrm>
          <a:prstGeom prst="homePlate">
            <a:avLst>
              <a:gd name="adj" fmla="val 28517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결과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/>
            </a:r>
            <a:br>
              <a:rPr kumimoji="1" lang="en-US" altLang="ko-KR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</a:br>
            <a:r>
              <a:rPr kumimoji="1" lang="ko-KR" altLang="en-US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입력</a:t>
            </a:r>
          </a:p>
        </p:txBody>
      </p:sp>
      <p:sp>
        <p:nvSpPr>
          <p:cNvPr id="42" name="오각형 41"/>
          <p:cNvSpPr/>
          <p:nvPr/>
        </p:nvSpPr>
        <p:spPr bwMode="auto">
          <a:xfrm>
            <a:off x="5347200" y="1895454"/>
            <a:ext cx="640382" cy="584208"/>
          </a:xfrm>
          <a:prstGeom prst="homePlate">
            <a:avLst>
              <a:gd name="adj" fmla="val 28517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연산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/>
            </a:r>
            <a:br>
              <a:rPr kumimoji="1" lang="en-US" altLang="ko-KR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</a:br>
            <a:r>
              <a:rPr kumimoji="1" lang="ko-KR" altLang="en-US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처리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57534" y="2596474"/>
            <a:ext cx="14590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10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테이블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×</a:t>
            </a:r>
          </a:p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평균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10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만 개의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row</a:t>
            </a:r>
            <a:endParaRPr kumimoji="1" lang="ko-KR" altLang="en-US" sz="11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729076" y="2596474"/>
            <a:ext cx="13773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테이블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×</a:t>
            </a:r>
          </a:p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평균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만 개의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row</a:t>
            </a:r>
            <a:endParaRPr kumimoji="1" lang="ko-KR" altLang="en-US" sz="11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5" name="모서리가 둥근 직사각형 44"/>
          <p:cNvSpPr/>
          <p:nvPr/>
        </p:nvSpPr>
        <p:spPr bwMode="auto">
          <a:xfrm>
            <a:off x="3628280" y="3362330"/>
            <a:ext cx="4448969" cy="906469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1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 개 테이블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1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개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row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조회 시간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: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평균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0.02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초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(5.6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시간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)</a:t>
            </a:r>
          </a:p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1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번의 연산 처리시 필요 데이터 수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: 5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개 테이블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2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개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row (10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만 번 수행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)</a:t>
            </a:r>
          </a:p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1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번의 연산 처리시 소요 시간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: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평균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0.1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초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(2.8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시간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)</a:t>
            </a:r>
          </a:p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1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개 테이블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1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개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row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입력 시간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: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평균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0.01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초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(2.8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시간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)</a:t>
            </a:r>
          </a:p>
        </p:txBody>
      </p:sp>
      <p:sp>
        <p:nvSpPr>
          <p:cNvPr id="46" name="폭발 1 45"/>
          <p:cNvSpPr/>
          <p:nvPr/>
        </p:nvSpPr>
        <p:spPr bwMode="auto">
          <a:xfrm>
            <a:off x="7335752" y="3830644"/>
            <a:ext cx="1516694" cy="693747"/>
          </a:xfrm>
          <a:prstGeom prst="irregularSeal1">
            <a:avLst/>
          </a:prstGeom>
          <a:solidFill>
            <a:srgbClr val="EAEAE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11.2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시간</a:t>
            </a:r>
          </a:p>
        </p:txBody>
      </p:sp>
      <p:sp>
        <p:nvSpPr>
          <p:cNvPr id="47" name="모서리가 둥근 직사각형 46"/>
          <p:cNvSpPr/>
          <p:nvPr/>
        </p:nvSpPr>
        <p:spPr bwMode="auto">
          <a:xfrm>
            <a:off x="3628280" y="4749828"/>
            <a:ext cx="4448969" cy="906469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1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 개 테이블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1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개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row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조회 시간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: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평균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0.01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초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(2.8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시간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)</a:t>
            </a:r>
          </a:p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1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번의 연산 처리시 필요 데이터 수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: 5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개 테이블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2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개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row (10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만 번 수행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)</a:t>
            </a:r>
          </a:p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1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번의 연산 처리시 소요 시간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: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평균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0.07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초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(1.9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시간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)</a:t>
            </a:r>
          </a:p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1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개 테이블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1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개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row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입력 시간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: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평균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0.007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초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(1.9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시간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)</a:t>
            </a:r>
          </a:p>
        </p:txBody>
      </p:sp>
      <p:sp>
        <p:nvSpPr>
          <p:cNvPr id="48" name="폭발 1 47"/>
          <p:cNvSpPr/>
          <p:nvPr/>
        </p:nvSpPr>
        <p:spPr bwMode="auto">
          <a:xfrm>
            <a:off x="7335755" y="5291167"/>
            <a:ext cx="1516694" cy="693747"/>
          </a:xfrm>
          <a:prstGeom prst="irregularSeal1">
            <a:avLst/>
          </a:prstGeom>
          <a:solidFill>
            <a:srgbClr val="EAEAE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6.6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시간</a:t>
            </a: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886785" y="3362330"/>
            <a:ext cx="674086" cy="869956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테스트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/>
            </a:r>
            <a:b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</a:b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DB</a:t>
            </a:r>
            <a:endParaRPr kumimoji="1" lang="ko-KR" altLang="en-US" sz="11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50" name="모서리가 둥근 직사각형 49"/>
          <p:cNvSpPr/>
          <p:nvPr/>
        </p:nvSpPr>
        <p:spPr bwMode="auto">
          <a:xfrm>
            <a:off x="2886785" y="4743468"/>
            <a:ext cx="674086" cy="869956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운영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/>
            </a:r>
            <a:b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</a:b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DB</a:t>
            </a:r>
            <a:endParaRPr kumimoji="1" lang="ko-KR" altLang="en-US" sz="11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51" name="다이아몬드 50"/>
          <p:cNvSpPr/>
          <p:nvPr/>
        </p:nvSpPr>
        <p:spPr bwMode="auto">
          <a:xfrm>
            <a:off x="898230" y="4049725"/>
            <a:ext cx="1651511" cy="839799"/>
          </a:xfrm>
          <a:prstGeom prst="diamond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어떤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DB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를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/>
            </a:r>
            <a:b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</a:b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사용할 것인가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?</a:t>
            </a:r>
            <a:endParaRPr kumimoji="1" lang="ko-KR" altLang="en-US" sz="11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cxnSp>
        <p:nvCxnSpPr>
          <p:cNvPr id="53" name="Shape 52"/>
          <p:cNvCxnSpPr>
            <a:stCxn id="51" idx="0"/>
            <a:endCxn id="49" idx="1"/>
          </p:cNvCxnSpPr>
          <p:nvPr/>
        </p:nvCxnSpPr>
        <p:spPr bwMode="auto">
          <a:xfrm rot="5400000" flipH="1" flipV="1">
            <a:off x="2179181" y="3342120"/>
            <a:ext cx="252413" cy="1162799"/>
          </a:xfrm>
          <a:prstGeom prst="bentConnector2">
            <a:avLst/>
          </a:prstGeom>
          <a:solidFill>
            <a:srgbClr val="EAEAEA"/>
          </a:solidFill>
          <a:ln w="38100" cap="flat" cmpd="sng" algn="ctr">
            <a:solidFill>
              <a:srgbClr val="333333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6" name="Shape 55"/>
          <p:cNvCxnSpPr>
            <a:stCxn id="51" idx="2"/>
            <a:endCxn id="50" idx="1"/>
          </p:cNvCxnSpPr>
          <p:nvPr/>
        </p:nvCxnSpPr>
        <p:spPr bwMode="auto">
          <a:xfrm rot="16200000" flipH="1">
            <a:off x="2160922" y="4452587"/>
            <a:ext cx="288926" cy="1162799"/>
          </a:xfrm>
          <a:prstGeom prst="bentConnector2">
            <a:avLst/>
          </a:prstGeom>
          <a:solidFill>
            <a:srgbClr val="EAEAEA"/>
          </a:solidFill>
          <a:ln w="38100" cap="flat" cmpd="sng" algn="ctr">
            <a:solidFill>
              <a:srgbClr val="333333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8" name="한쪽 모서리가 잘린 사각형 67"/>
          <p:cNvSpPr/>
          <p:nvPr/>
        </p:nvSpPr>
        <p:spPr bwMode="auto">
          <a:xfrm>
            <a:off x="493780" y="2808283"/>
            <a:ext cx="1449286" cy="693747"/>
          </a:xfrm>
          <a:prstGeom prst="snip1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개발자의 기분 상태</a:t>
            </a:r>
            <a:endParaRPr kumimoji="1" lang="en-US" altLang="ko-KR" sz="12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개발자의 사생활</a:t>
            </a:r>
            <a:endParaRPr kumimoji="1" lang="en-US" altLang="ko-KR" sz="12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개발자의 양심</a:t>
            </a:r>
          </a:p>
        </p:txBody>
      </p:sp>
      <p:cxnSp>
        <p:nvCxnSpPr>
          <p:cNvPr id="70" name="직선 화살표 연결선 69"/>
          <p:cNvCxnSpPr>
            <a:stCxn id="18" idx="2"/>
            <a:endCxn id="65" idx="1"/>
          </p:cNvCxnSpPr>
          <p:nvPr/>
        </p:nvCxnSpPr>
        <p:spPr bwMode="auto">
          <a:xfrm flipV="1">
            <a:off x="2149503" y="2297101"/>
            <a:ext cx="636169" cy="327"/>
          </a:xfrm>
          <a:prstGeom prst="straightConnector1">
            <a:avLst/>
          </a:prstGeom>
          <a:solidFill>
            <a:srgbClr val="EAEAEA"/>
          </a:solidFill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 animBg="1"/>
    </p:bld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 bwMode="auto">
          <a:xfrm>
            <a:off x="3358647" y="3502027"/>
            <a:ext cx="2797457" cy="693747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100" b="1" kern="120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1235275" y="1420785"/>
            <a:ext cx="977425" cy="4672040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b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개발자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사례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기능 통합</a:t>
            </a:r>
            <a:endParaRPr lang="en-US" altLang="ko-KR" dirty="0" smtClean="0"/>
          </a:p>
        </p:txBody>
      </p:sp>
      <p:sp>
        <p:nvSpPr>
          <p:cNvPr id="15" name="타원 14"/>
          <p:cNvSpPr/>
          <p:nvPr/>
        </p:nvSpPr>
        <p:spPr bwMode="auto">
          <a:xfrm>
            <a:off x="4268662" y="1493815"/>
            <a:ext cx="303338" cy="328617"/>
          </a:xfrm>
          <a:prstGeom prst="ellipse">
            <a:avLst/>
          </a:prstGeom>
          <a:gradFill flip="none" rotWithShape="1">
            <a:gsLst>
              <a:gs pos="0">
                <a:srgbClr val="EAEAEA">
                  <a:shade val="30000"/>
                  <a:satMod val="115000"/>
                </a:srgbClr>
              </a:gs>
              <a:gs pos="50000">
                <a:srgbClr val="EAEAEA">
                  <a:shade val="67500"/>
                  <a:satMod val="115000"/>
                </a:srgbClr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100" b="1" kern="120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16" name="평행 사변형 15"/>
          <p:cNvSpPr/>
          <p:nvPr/>
        </p:nvSpPr>
        <p:spPr bwMode="auto">
          <a:xfrm>
            <a:off x="4100141" y="1877528"/>
            <a:ext cx="505565" cy="620721"/>
          </a:xfrm>
          <a:prstGeom prst="parallelogram">
            <a:avLst/>
          </a:prstGeom>
          <a:solidFill>
            <a:schemeClr val="accent3">
              <a:lumMod val="50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100" b="1" kern="120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17" name="원통 16"/>
          <p:cNvSpPr/>
          <p:nvPr/>
        </p:nvSpPr>
        <p:spPr bwMode="auto">
          <a:xfrm>
            <a:off x="7740206" y="1128685"/>
            <a:ext cx="842608" cy="766773"/>
          </a:xfrm>
          <a:prstGeom prst="can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형상관리</a:t>
            </a:r>
            <a:endParaRPr kumimoji="1" lang="en-US" altLang="ko-KR" sz="12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Repository</a:t>
            </a:r>
            <a:endParaRPr kumimoji="1" lang="ko-KR" altLang="en-US" sz="12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1639726" y="1493815"/>
            <a:ext cx="303338" cy="328617"/>
          </a:xfrm>
          <a:prstGeom prst="ellipse">
            <a:avLst/>
          </a:prstGeom>
          <a:gradFill flip="none" rotWithShape="1">
            <a:gsLst>
              <a:gs pos="0">
                <a:srgbClr val="EAEAEA">
                  <a:shade val="30000"/>
                  <a:satMod val="115000"/>
                </a:srgbClr>
              </a:gs>
              <a:gs pos="50000">
                <a:srgbClr val="EAEAEA">
                  <a:shade val="67500"/>
                  <a:satMod val="115000"/>
                </a:srgbClr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100" b="1" kern="120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19" name="평행 사변형 18"/>
          <p:cNvSpPr/>
          <p:nvPr/>
        </p:nvSpPr>
        <p:spPr bwMode="auto">
          <a:xfrm>
            <a:off x="1471205" y="1877528"/>
            <a:ext cx="505565" cy="620721"/>
          </a:xfrm>
          <a:prstGeom prst="parallelogram">
            <a:avLst/>
          </a:prstGeom>
          <a:solidFill>
            <a:schemeClr val="accent3">
              <a:lumMod val="50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A</a:t>
            </a:r>
            <a:endParaRPr kumimoji="1" lang="ko-KR" altLang="en-US" sz="11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1639726" y="2680161"/>
            <a:ext cx="303338" cy="328617"/>
          </a:xfrm>
          <a:prstGeom prst="ellipse">
            <a:avLst/>
          </a:prstGeom>
          <a:gradFill flip="none" rotWithShape="1">
            <a:gsLst>
              <a:gs pos="0">
                <a:srgbClr val="EAEAEA">
                  <a:shade val="30000"/>
                  <a:satMod val="115000"/>
                </a:srgbClr>
              </a:gs>
              <a:gs pos="50000">
                <a:srgbClr val="EAEAEA">
                  <a:shade val="67500"/>
                  <a:satMod val="115000"/>
                </a:srgbClr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100" b="1" kern="120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21" name="평행 사변형 20"/>
          <p:cNvSpPr/>
          <p:nvPr/>
        </p:nvSpPr>
        <p:spPr bwMode="auto">
          <a:xfrm>
            <a:off x="1471205" y="3063874"/>
            <a:ext cx="505565" cy="620721"/>
          </a:xfrm>
          <a:prstGeom prst="parallelogram">
            <a:avLst/>
          </a:prstGeom>
          <a:solidFill>
            <a:schemeClr val="accent3">
              <a:lumMod val="50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B</a:t>
            </a:r>
            <a:endParaRPr kumimoji="1" lang="ko-KR" altLang="en-US" sz="11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22" name="타원 21"/>
          <p:cNvSpPr/>
          <p:nvPr/>
        </p:nvSpPr>
        <p:spPr bwMode="auto">
          <a:xfrm>
            <a:off x="1639726" y="4633933"/>
            <a:ext cx="303338" cy="328617"/>
          </a:xfrm>
          <a:prstGeom prst="ellipse">
            <a:avLst/>
          </a:prstGeom>
          <a:gradFill flip="none" rotWithShape="1">
            <a:gsLst>
              <a:gs pos="0">
                <a:srgbClr val="EAEAEA">
                  <a:shade val="30000"/>
                  <a:satMod val="115000"/>
                </a:srgbClr>
              </a:gs>
              <a:gs pos="50000">
                <a:srgbClr val="EAEAEA">
                  <a:shade val="67500"/>
                  <a:satMod val="115000"/>
                </a:srgbClr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100" b="1" kern="120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23" name="평행 사변형 22"/>
          <p:cNvSpPr/>
          <p:nvPr/>
        </p:nvSpPr>
        <p:spPr bwMode="auto">
          <a:xfrm>
            <a:off x="1471205" y="5017646"/>
            <a:ext cx="505565" cy="620721"/>
          </a:xfrm>
          <a:prstGeom prst="parallelogram">
            <a:avLst/>
          </a:prstGeom>
          <a:solidFill>
            <a:schemeClr val="accent3">
              <a:lumMod val="50000"/>
            </a:scheme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N</a:t>
            </a:r>
            <a:endParaRPr kumimoji="1" lang="ko-KR" altLang="en-US" sz="11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24" name="타원 23"/>
          <p:cNvSpPr/>
          <p:nvPr/>
        </p:nvSpPr>
        <p:spPr bwMode="auto">
          <a:xfrm>
            <a:off x="1639725" y="3940186"/>
            <a:ext cx="101113" cy="109539"/>
          </a:xfrm>
          <a:prstGeom prst="ellipse">
            <a:avLst/>
          </a:prstGeom>
          <a:solidFill>
            <a:schemeClr val="tx2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100" b="1" kern="120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25" name="타원 24"/>
          <p:cNvSpPr/>
          <p:nvPr/>
        </p:nvSpPr>
        <p:spPr bwMode="auto">
          <a:xfrm>
            <a:off x="1639725" y="4159263"/>
            <a:ext cx="101113" cy="109539"/>
          </a:xfrm>
          <a:prstGeom prst="ellipse">
            <a:avLst/>
          </a:prstGeom>
          <a:solidFill>
            <a:schemeClr val="tx2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100" b="1" kern="120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26" name="타원 25"/>
          <p:cNvSpPr/>
          <p:nvPr/>
        </p:nvSpPr>
        <p:spPr bwMode="auto">
          <a:xfrm>
            <a:off x="1639725" y="4378342"/>
            <a:ext cx="101113" cy="109539"/>
          </a:xfrm>
          <a:prstGeom prst="ellipse">
            <a:avLst/>
          </a:prstGeom>
          <a:solidFill>
            <a:schemeClr val="tx2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100" b="1" kern="120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63097" y="2512556"/>
            <a:ext cx="121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통합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/</a:t>
            </a:r>
            <a:r>
              <a:rPr kumimoji="1" lang="ko-KR" altLang="en-US" sz="1200" b="1" kern="1200" dirty="0" err="1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빌드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/</a:t>
            </a:r>
            <a:r>
              <a:rPr kumimoji="1" lang="ko-KR" altLang="en-US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배포</a:t>
            </a:r>
            <a:endParaRPr kumimoji="1" lang="en-US" altLang="ko-KR" sz="12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담당자</a:t>
            </a:r>
          </a:p>
        </p:txBody>
      </p:sp>
      <p:sp>
        <p:nvSpPr>
          <p:cNvPr id="2050" name="laptop"/>
          <p:cNvSpPr>
            <a:spLocks noEditPoints="1" noChangeArrowheads="1"/>
          </p:cNvSpPr>
          <p:nvPr/>
        </p:nvSpPr>
        <p:spPr bwMode="auto">
          <a:xfrm>
            <a:off x="5819059" y="1956910"/>
            <a:ext cx="700488" cy="687391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100" b="1" kern="120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2051" name="tower"/>
          <p:cNvSpPr>
            <a:spLocks noEditPoints="1" noChangeArrowheads="1"/>
          </p:cNvSpPr>
          <p:nvPr/>
        </p:nvSpPr>
        <p:spPr bwMode="auto">
          <a:xfrm>
            <a:off x="7833952" y="2735253"/>
            <a:ext cx="715157" cy="97116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chemeClr val="accent5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서버</a:t>
            </a:r>
          </a:p>
        </p:txBody>
      </p:sp>
      <p:cxnSp>
        <p:nvCxnSpPr>
          <p:cNvPr id="30" name="직선 화살표 연결선 29"/>
          <p:cNvCxnSpPr>
            <a:stCxn id="2050" idx="2"/>
            <a:endCxn id="17" idx="2"/>
          </p:cNvCxnSpPr>
          <p:nvPr/>
        </p:nvCxnSpPr>
        <p:spPr bwMode="auto">
          <a:xfrm flipV="1">
            <a:off x="6413404" y="1512068"/>
            <a:ext cx="1326801" cy="444838"/>
          </a:xfrm>
          <a:prstGeom prst="straightConnector1">
            <a:avLst/>
          </a:prstGeom>
          <a:solidFill>
            <a:srgbClr val="EAEAEA"/>
          </a:solidFill>
          <a:ln w="19050" cap="flat" cmpd="sng" algn="ctr">
            <a:solidFill>
              <a:srgbClr val="333333"/>
            </a:solidFill>
            <a:prstDash val="solid"/>
            <a:round/>
            <a:headEnd type="arrow"/>
            <a:tailEnd type="none"/>
          </a:ln>
          <a:effectLst/>
        </p:spPr>
      </p:cxnSp>
      <p:cxnSp>
        <p:nvCxnSpPr>
          <p:cNvPr id="32" name="직선 화살표 연결선 31"/>
          <p:cNvCxnSpPr>
            <a:stCxn id="2051" idx="9"/>
            <a:endCxn id="2050" idx="7"/>
          </p:cNvCxnSpPr>
          <p:nvPr/>
        </p:nvCxnSpPr>
        <p:spPr bwMode="auto">
          <a:xfrm flipH="1" flipV="1">
            <a:off x="6519547" y="2644297"/>
            <a:ext cx="1314405" cy="609268"/>
          </a:xfrm>
          <a:prstGeom prst="straightConnector1">
            <a:avLst/>
          </a:prstGeom>
          <a:solidFill>
            <a:srgbClr val="EAEAEA"/>
          </a:solidFill>
          <a:ln w="19050" cap="flat" cmpd="sng" algn="ctr">
            <a:solidFill>
              <a:srgbClr val="333333"/>
            </a:solidFill>
            <a:prstDash val="solid"/>
            <a:round/>
            <a:headEnd type="arrow"/>
            <a:tailEnd type="none"/>
          </a:ln>
          <a:effectLst/>
        </p:spPr>
      </p:cxnSp>
      <p:cxnSp>
        <p:nvCxnSpPr>
          <p:cNvPr id="40" name="직선 화살표 연결선 39"/>
          <p:cNvCxnSpPr>
            <a:stCxn id="16" idx="2"/>
            <a:endCxn id="2050" idx="1"/>
          </p:cNvCxnSpPr>
          <p:nvPr/>
        </p:nvCxnSpPr>
        <p:spPr bwMode="auto">
          <a:xfrm flipV="1">
            <a:off x="4542510" y="2185177"/>
            <a:ext cx="1385580" cy="2708"/>
          </a:xfrm>
          <a:prstGeom prst="straightConnector1">
            <a:avLst/>
          </a:prstGeom>
          <a:solidFill>
            <a:srgbClr val="EAEAEA"/>
          </a:solidFill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직선 화살표 연결선 41"/>
          <p:cNvCxnSpPr>
            <a:stCxn id="19" idx="2"/>
            <a:endCxn id="16" idx="5"/>
          </p:cNvCxnSpPr>
          <p:nvPr/>
        </p:nvCxnSpPr>
        <p:spPr bwMode="auto">
          <a:xfrm>
            <a:off x="1913574" y="2187885"/>
            <a:ext cx="2249762" cy="1588"/>
          </a:xfrm>
          <a:prstGeom prst="straightConnector1">
            <a:avLst/>
          </a:prstGeom>
          <a:solidFill>
            <a:srgbClr val="EAEAEA"/>
          </a:solidFill>
          <a:ln w="12700" cap="flat" cmpd="sng" algn="ctr">
            <a:solidFill>
              <a:srgbClr val="333333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43" name="직선 화살표 연결선 42"/>
          <p:cNvCxnSpPr>
            <a:stCxn id="21" idx="2"/>
            <a:endCxn id="16" idx="5"/>
          </p:cNvCxnSpPr>
          <p:nvPr/>
        </p:nvCxnSpPr>
        <p:spPr bwMode="auto">
          <a:xfrm flipV="1">
            <a:off x="1913574" y="2187885"/>
            <a:ext cx="2249762" cy="1186346"/>
          </a:xfrm>
          <a:prstGeom prst="straightConnector1">
            <a:avLst/>
          </a:prstGeom>
          <a:solidFill>
            <a:srgbClr val="EAEAEA"/>
          </a:solidFill>
          <a:ln w="12700" cap="flat" cmpd="sng" algn="ctr">
            <a:solidFill>
              <a:srgbClr val="333333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46" name="직선 화살표 연결선 45"/>
          <p:cNvCxnSpPr>
            <a:stCxn id="23" idx="2"/>
            <a:endCxn id="16" idx="5"/>
          </p:cNvCxnSpPr>
          <p:nvPr/>
        </p:nvCxnSpPr>
        <p:spPr bwMode="auto">
          <a:xfrm flipV="1">
            <a:off x="1913574" y="2187885"/>
            <a:ext cx="2249762" cy="3140118"/>
          </a:xfrm>
          <a:prstGeom prst="straightConnector1">
            <a:avLst/>
          </a:prstGeom>
          <a:solidFill>
            <a:srgbClr val="EAEAEA"/>
          </a:solidFill>
          <a:ln w="12700" cap="flat" cmpd="sng" algn="ctr">
            <a:solidFill>
              <a:srgbClr val="333333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6598767" y="1274737"/>
            <a:ext cx="93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소스 다운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/>
            </a:r>
            <a:br>
              <a:rPr kumimoji="1" lang="en-US" altLang="ko-KR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</a:br>
            <a:r>
              <a:rPr kumimoji="1" lang="en-US" altLang="ko-KR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(checkout)</a:t>
            </a:r>
            <a:endParaRPr kumimoji="1" lang="ko-KR" altLang="en-US" sz="12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897597" y="2552692"/>
            <a:ext cx="4860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배포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061015" y="1931971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통합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/</a:t>
            </a:r>
            <a:br>
              <a:rPr kumimoji="1" lang="en-US" altLang="ko-KR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</a:br>
            <a:r>
              <a:rPr kumimoji="1" lang="ko-KR" altLang="en-US" sz="1200" b="1" kern="1200" dirty="0" err="1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빌드</a:t>
            </a:r>
            <a:endParaRPr kumimoji="1" lang="ko-KR" altLang="en-US" sz="12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684559" y="3027361"/>
            <a:ext cx="4860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통보</a:t>
            </a:r>
          </a:p>
        </p:txBody>
      </p:sp>
      <p:sp>
        <p:nvSpPr>
          <p:cNvPr id="62" name="직사각형 61"/>
          <p:cNvSpPr/>
          <p:nvPr/>
        </p:nvSpPr>
        <p:spPr bwMode="auto">
          <a:xfrm>
            <a:off x="3459759" y="3538539"/>
            <a:ext cx="943721" cy="584208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A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의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/>
            </a:r>
            <a:b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</a:b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컴포넌트</a:t>
            </a:r>
            <a:endParaRPr kumimoji="1" lang="en-US" altLang="ko-KR" sz="11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(</a:t>
            </a:r>
            <a:r>
              <a:rPr kumimoji="1" lang="en-US" altLang="ko-KR" sz="1100" b="1" kern="1200" dirty="0" err="1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ver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 0.1)</a:t>
            </a:r>
            <a:endParaRPr kumimoji="1" lang="ko-KR" altLang="en-US" sz="11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5077566" y="3538539"/>
            <a:ext cx="943721" cy="584208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B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의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/>
            </a:r>
            <a:b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</a:b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컴포넌트</a:t>
            </a:r>
            <a:endParaRPr kumimoji="1" lang="en-US" altLang="ko-KR" sz="11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(</a:t>
            </a:r>
            <a:r>
              <a:rPr kumimoji="1" lang="en-US" altLang="ko-KR" sz="1100" b="1" kern="1200" dirty="0" err="1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ver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 0.1)</a:t>
            </a:r>
            <a:endParaRPr kumimoji="1" lang="ko-KR" altLang="en-US" sz="11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cxnSp>
        <p:nvCxnSpPr>
          <p:cNvPr id="65" name="직선 화살표 연결선 64"/>
          <p:cNvCxnSpPr>
            <a:stCxn id="63" idx="1"/>
            <a:endCxn id="62" idx="3"/>
          </p:cNvCxnSpPr>
          <p:nvPr/>
        </p:nvCxnSpPr>
        <p:spPr bwMode="auto">
          <a:xfrm rot="10800000">
            <a:off x="4403480" y="3830643"/>
            <a:ext cx="674086" cy="1588"/>
          </a:xfrm>
          <a:prstGeom prst="straightConnector1">
            <a:avLst/>
          </a:prstGeom>
          <a:solidFill>
            <a:srgbClr val="EAEAEA"/>
          </a:solidFill>
          <a:ln w="15875" cap="flat" cmpd="sng" algn="ctr">
            <a:solidFill>
              <a:srgbClr val="333333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66" name="직사각형 65"/>
          <p:cNvSpPr/>
          <p:nvPr/>
        </p:nvSpPr>
        <p:spPr bwMode="auto">
          <a:xfrm>
            <a:off x="3459759" y="4414851"/>
            <a:ext cx="943721" cy="584208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A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의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/>
            </a:r>
            <a:b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</a:b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컴포넌트</a:t>
            </a:r>
            <a:endParaRPr kumimoji="1" lang="en-US" altLang="ko-KR" sz="11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(</a:t>
            </a:r>
            <a:r>
              <a:rPr kumimoji="1" lang="en-US" altLang="ko-KR" sz="1100" b="1" kern="1200" dirty="0" err="1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ver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 0.2)</a:t>
            </a:r>
            <a:endParaRPr kumimoji="1" lang="ko-KR" altLang="en-US" sz="11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67" name="직사각형 66"/>
          <p:cNvSpPr/>
          <p:nvPr/>
        </p:nvSpPr>
        <p:spPr bwMode="auto">
          <a:xfrm>
            <a:off x="5077566" y="4414851"/>
            <a:ext cx="943721" cy="584208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B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의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/>
            </a:r>
            <a:b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</a:b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컴포넌트</a:t>
            </a:r>
            <a:endParaRPr kumimoji="1" lang="en-US" altLang="ko-KR" sz="11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(</a:t>
            </a:r>
            <a:r>
              <a:rPr kumimoji="1" lang="en-US" altLang="ko-KR" sz="1100" b="1" kern="1200" dirty="0" err="1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ver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 0.1)</a:t>
            </a:r>
            <a:endParaRPr kumimoji="1" lang="ko-KR" altLang="en-US" sz="11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cxnSp>
        <p:nvCxnSpPr>
          <p:cNvPr id="68" name="직선 화살표 연결선 67"/>
          <p:cNvCxnSpPr>
            <a:stCxn id="67" idx="1"/>
            <a:endCxn id="62" idx="3"/>
          </p:cNvCxnSpPr>
          <p:nvPr/>
        </p:nvCxnSpPr>
        <p:spPr bwMode="auto">
          <a:xfrm rot="10800000">
            <a:off x="4403480" y="3830643"/>
            <a:ext cx="674086" cy="876312"/>
          </a:xfrm>
          <a:prstGeom prst="straightConnector1">
            <a:avLst/>
          </a:prstGeom>
          <a:solidFill>
            <a:srgbClr val="EAEAEA"/>
          </a:solidFill>
          <a:ln w="15875" cap="flat" cmpd="sng" algn="ctr">
            <a:solidFill>
              <a:srgbClr val="333333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73" name="직사각형 72"/>
          <p:cNvSpPr/>
          <p:nvPr/>
        </p:nvSpPr>
        <p:spPr bwMode="auto">
          <a:xfrm>
            <a:off x="3358647" y="4360412"/>
            <a:ext cx="2797457" cy="693747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100" b="1" kern="120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3459759" y="5272580"/>
            <a:ext cx="943721" cy="584208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A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의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/>
            </a:r>
            <a:b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</a:b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컴포넌트</a:t>
            </a:r>
            <a:endParaRPr kumimoji="1" lang="en-US" altLang="ko-KR" sz="11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(</a:t>
            </a:r>
            <a:r>
              <a:rPr kumimoji="1" lang="en-US" altLang="ko-KR" sz="1100" b="1" kern="1200" dirty="0" err="1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ver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 0.2)</a:t>
            </a:r>
            <a:endParaRPr kumimoji="1" lang="ko-KR" altLang="en-US" sz="11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5077566" y="5272580"/>
            <a:ext cx="943721" cy="584208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B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의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/>
            </a:r>
            <a:b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</a:b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컴포넌트</a:t>
            </a:r>
            <a:endParaRPr kumimoji="1" lang="en-US" altLang="ko-KR" sz="11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(</a:t>
            </a:r>
            <a:r>
              <a:rPr kumimoji="1" lang="en-US" altLang="ko-KR" sz="1100" b="1" kern="1200" dirty="0" err="1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ver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 0.2)</a:t>
            </a:r>
            <a:endParaRPr kumimoji="1" lang="ko-KR" altLang="en-US" sz="11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3358647" y="5218141"/>
            <a:ext cx="2797457" cy="693747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100" b="1" kern="120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cxnSp>
        <p:nvCxnSpPr>
          <p:cNvPr id="77" name="직선 화살표 연결선 76"/>
          <p:cNvCxnSpPr>
            <a:stCxn id="75" idx="1"/>
            <a:endCxn id="74" idx="3"/>
          </p:cNvCxnSpPr>
          <p:nvPr/>
        </p:nvCxnSpPr>
        <p:spPr bwMode="auto">
          <a:xfrm rot="10800000">
            <a:off x="4403480" y="5564684"/>
            <a:ext cx="674086" cy="1588"/>
          </a:xfrm>
          <a:prstGeom prst="straightConnector1">
            <a:avLst/>
          </a:prstGeom>
          <a:solidFill>
            <a:srgbClr val="EAEAEA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80" name="TextBox 79"/>
          <p:cNvSpPr txBox="1"/>
          <p:nvPr/>
        </p:nvSpPr>
        <p:spPr>
          <a:xfrm>
            <a:off x="6290920" y="3502030"/>
            <a:ext cx="838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처음 상태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290922" y="4393447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A </a:t>
            </a:r>
            <a:r>
              <a:rPr kumimoji="1" lang="ko-KR" altLang="en-US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개발자 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20 </a:t>
            </a:r>
            <a:r>
              <a:rPr kumimoji="1" lang="ko-KR" altLang="en-US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시 통보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/</a:t>
            </a:r>
            <a:r>
              <a:rPr kumimoji="1" lang="ko-KR" altLang="en-US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퇴근</a:t>
            </a:r>
            <a:endParaRPr kumimoji="1" lang="en-US" altLang="ko-KR" sz="12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B </a:t>
            </a:r>
            <a:r>
              <a:rPr kumimoji="1" lang="ko-KR" altLang="en-US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개발자 개발 중</a:t>
            </a:r>
            <a:endParaRPr kumimoji="1" lang="en-US" altLang="ko-KR" sz="12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통합 담당자 대기 중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290920" y="5229044"/>
            <a:ext cx="2601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B </a:t>
            </a:r>
            <a:r>
              <a:rPr kumimoji="1" lang="ko-KR" altLang="en-US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개발자 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22</a:t>
            </a:r>
            <a:r>
              <a:rPr kumimoji="1" lang="ko-KR" altLang="en-US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시 개발 완료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/</a:t>
            </a:r>
            <a:r>
              <a:rPr kumimoji="1" lang="ko-KR" altLang="en-US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통보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/</a:t>
            </a:r>
            <a:r>
              <a:rPr kumimoji="1" lang="ko-KR" altLang="en-US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퇴근</a:t>
            </a:r>
            <a:endParaRPr kumimoji="1" lang="en-US" altLang="ko-KR" sz="12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통합 담당자 통합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/</a:t>
            </a:r>
            <a:r>
              <a:rPr kumimoji="1" lang="ko-KR" altLang="en-US" sz="1200" b="1" kern="1200" dirty="0" err="1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빌드</a:t>
            </a:r>
            <a:endParaRPr kumimoji="1" lang="en-US" altLang="ko-KR" sz="12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B</a:t>
            </a:r>
            <a:r>
              <a:rPr kumimoji="1" lang="ko-KR" altLang="en-US" sz="12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의 의존관계 깨짐 발견</a:t>
            </a:r>
          </a:p>
        </p:txBody>
      </p:sp>
      <p:sp>
        <p:nvSpPr>
          <p:cNvPr id="84" name="폭발 1 83"/>
          <p:cNvSpPr/>
          <p:nvPr/>
        </p:nvSpPr>
        <p:spPr bwMode="auto">
          <a:xfrm>
            <a:off x="2044177" y="5265742"/>
            <a:ext cx="1415581" cy="1150937"/>
          </a:xfrm>
          <a:prstGeom prst="irregularSeal1">
            <a:avLst/>
          </a:prstGeom>
          <a:solidFill>
            <a:srgbClr val="EAEAE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배포완료까지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/>
            </a:r>
            <a:b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</a:b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개발자 전원 대기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61923" y="1238250"/>
            <a:ext cx="8782051" cy="5114926"/>
          </a:xfrm>
        </p:spPr>
        <p:txBody>
          <a:bodyPr/>
          <a:lstStyle/>
          <a:p>
            <a:r>
              <a:rPr lang="ko-KR" altLang="en-US" dirty="0" smtClean="0"/>
              <a:t>피드백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테스팅은</a:t>
            </a:r>
            <a:r>
              <a:rPr lang="ko-KR" altLang="en-US" dirty="0" smtClean="0"/>
              <a:t> 품질 관리</a:t>
            </a:r>
            <a:r>
              <a:rPr lang="en-US" altLang="ko-KR" dirty="0" smtClean="0"/>
              <a:t>(Quality Assurance)</a:t>
            </a:r>
            <a:r>
              <a:rPr lang="ko-KR" altLang="en-US" dirty="0" smtClean="0"/>
              <a:t>의 일환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 중인 소프트웨어에 남아 있는 버그가 존재하지 않을 때까지 테스트 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테스터는 개발자가 작업이 끝난 소프트웨어를 대상으로 테스트 수행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이런 종류의 피드백은 매우 가지가 있지만</a:t>
            </a:r>
            <a:r>
              <a:rPr lang="en-US" altLang="ko-KR" dirty="0" smtClean="0"/>
              <a:t>,</a:t>
            </a:r>
          </a:p>
          <a:p>
            <a:pPr lvl="2"/>
            <a:r>
              <a:rPr lang="ko-KR" altLang="en-US" dirty="0" smtClean="0"/>
              <a:t>너무 늦은 개발 단계에 발견이 되기 때문에 그 가치가 소멸됨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버그 수정을 위한 별도의 </a:t>
            </a:r>
            <a:r>
              <a:rPr lang="ko-KR" altLang="en-US" dirty="0" err="1" smtClean="0"/>
              <a:t>스케쥴을</a:t>
            </a:r>
            <a:r>
              <a:rPr lang="ko-KR" altLang="en-US" dirty="0" smtClean="0"/>
              <a:t> 재조정해야 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개발자가 더 이른 시간에 피드백을 받을 수 있는 테스트가 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개발자 </a:t>
            </a:r>
            <a:r>
              <a:rPr lang="ko-KR" altLang="en-US" dirty="0" err="1" smtClean="0"/>
              <a:t>테스팅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단위 </a:t>
            </a:r>
            <a:r>
              <a:rPr lang="ko-KR" altLang="en-US" dirty="0" err="1" smtClean="0"/>
              <a:t>테스팅</a:t>
            </a:r>
            <a:endParaRPr lang="en-US" altLang="ko-KR" dirty="0" smtClean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572001" y="3798771"/>
          <a:ext cx="2494119" cy="26517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348173"/>
                <a:gridCol w="1145946"/>
              </a:tblGrid>
              <a:tr h="1350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단계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수정에 필요한 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상대적인 비용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0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요구사항 정의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$1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0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High-level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$2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0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Low-level</a:t>
                      </a:r>
                      <a:r>
                        <a:rPr lang="en-US" altLang="ko-KR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$5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0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코딩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$10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0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단위 테스트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$15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0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통합 테스트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$22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0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시스템 테스트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$50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0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인도 이후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$100+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566458" y="6488668"/>
            <a:ext cx="387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i="1" kern="1200" dirty="0">
                <a:solidFill>
                  <a:srgbClr val="000000">
                    <a:lumMod val="50000"/>
                    <a:lumOff val="50000"/>
                  </a:srgbClr>
                </a:solidFill>
                <a:latin typeface="돋움" pitchFamily="50" charset="-127"/>
                <a:ea typeface="돋움" pitchFamily="50" charset="-127"/>
                <a:cs typeface="+mn-cs"/>
              </a:rPr>
              <a:t>B. </a:t>
            </a:r>
            <a:r>
              <a:rPr kumimoji="1" lang="en-US" altLang="ko-KR" sz="900" b="1" i="1" kern="1200" dirty="0" err="1">
                <a:solidFill>
                  <a:srgbClr val="000000">
                    <a:lumMod val="50000"/>
                    <a:lumOff val="50000"/>
                  </a:srgbClr>
                </a:solidFill>
                <a:latin typeface="돋움" pitchFamily="50" charset="-127"/>
                <a:ea typeface="돋움" pitchFamily="50" charset="-127"/>
                <a:cs typeface="+mn-cs"/>
              </a:rPr>
              <a:t>Littlewood</a:t>
            </a:r>
            <a:r>
              <a:rPr kumimoji="1" lang="en-US" altLang="ko-KR" sz="900" b="1" i="1" kern="1200" dirty="0">
                <a:solidFill>
                  <a:srgbClr val="000000">
                    <a:lumMod val="50000"/>
                    <a:lumOff val="50000"/>
                  </a:srgbClr>
                </a:solidFill>
                <a:latin typeface="돋움" pitchFamily="50" charset="-127"/>
                <a:ea typeface="돋움" pitchFamily="50" charset="-127"/>
                <a:cs typeface="+mn-cs"/>
              </a:rPr>
              <a:t>, ed., Software Reliability: Achievement and Assessment</a:t>
            </a:r>
            <a:br>
              <a:rPr kumimoji="1" lang="en-US" altLang="ko-KR" sz="900" b="1" i="1" kern="1200" dirty="0">
                <a:solidFill>
                  <a:srgbClr val="000000">
                    <a:lumMod val="50000"/>
                    <a:lumOff val="50000"/>
                  </a:srgbClr>
                </a:solidFill>
                <a:latin typeface="돋움" pitchFamily="50" charset="-127"/>
                <a:ea typeface="돋움" pitchFamily="50" charset="-127"/>
                <a:cs typeface="+mn-cs"/>
              </a:rPr>
            </a:br>
            <a:r>
              <a:rPr kumimoji="1" lang="en-US" altLang="ko-KR" sz="900" b="1" i="1" kern="1200" dirty="0">
                <a:solidFill>
                  <a:srgbClr val="000000">
                    <a:lumMod val="50000"/>
                    <a:lumOff val="50000"/>
                  </a:srgbClr>
                </a:solidFill>
                <a:latin typeface="돋움" pitchFamily="50" charset="-127"/>
                <a:ea typeface="돋움" pitchFamily="50" charset="-127"/>
                <a:cs typeface="+mn-cs"/>
              </a:rPr>
              <a:t>(Henley-on-Thames, England: Alfred Waller, Ltd., Nov. 1987)</a:t>
            </a:r>
            <a:endParaRPr kumimoji="1" lang="ko-KR" altLang="en-US" sz="900" b="1" i="1" kern="1200" dirty="0">
              <a:solidFill>
                <a:srgbClr val="000000">
                  <a:lumMod val="50000"/>
                  <a:lumOff val="50000"/>
                </a:srgbClr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올바른 문제를 올바르게 풀자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두가지</a:t>
            </a:r>
            <a:r>
              <a:rPr lang="ko-KR" altLang="en-US" dirty="0" smtClean="0"/>
              <a:t> 품질 문제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높은 </a:t>
            </a:r>
            <a:r>
              <a:rPr lang="ko-KR" altLang="en-US" dirty="0" err="1" smtClean="0"/>
              <a:t>결함율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유지보수성의 부족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실질적인 요구에 대한 </a:t>
            </a:r>
            <a:r>
              <a:rPr lang="ko-KR" altLang="en-US" dirty="0" err="1" smtClean="0"/>
              <a:t>불충족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빠른 변화 속도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불명확한 요구사항</a:t>
            </a:r>
            <a:endParaRPr lang="en-US" altLang="ko-KR" dirty="0" smtClean="0"/>
          </a:p>
          <a:p>
            <a:r>
              <a:rPr lang="ko-KR" altLang="en-US" dirty="0" smtClean="0"/>
              <a:t>해결 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How to build the thing right</a:t>
            </a:r>
          </a:p>
          <a:p>
            <a:pPr lvl="1"/>
            <a:r>
              <a:rPr lang="en-US" altLang="ko-KR" dirty="0" smtClean="0"/>
              <a:t>How to build the right thing</a:t>
            </a:r>
          </a:p>
          <a:p>
            <a:pPr lvl="1"/>
            <a:r>
              <a:rPr lang="ko-KR" altLang="en-US" dirty="0" smtClean="0"/>
              <a:t>고객의 실질적이고 현재의 요구를 충족시키는 유지보수가 쉽게 동작하는 소프트웨어를 만드는데 어떻게 테스트를 사용할 것인가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TDD</a:t>
            </a:r>
          </a:p>
          <a:p>
            <a:pPr lvl="2"/>
            <a:r>
              <a:rPr lang="en-US" altLang="ko-KR" dirty="0" smtClean="0"/>
              <a:t>Acceptance TDD</a:t>
            </a:r>
          </a:p>
        </p:txBody>
      </p:sp>
      <p:sp>
        <p:nvSpPr>
          <p:cNvPr id="30" name="직사각형 29"/>
          <p:cNvSpPr/>
          <p:nvPr/>
        </p:nvSpPr>
        <p:spPr bwMode="auto">
          <a:xfrm>
            <a:off x="5771435" y="5473726"/>
            <a:ext cx="1644145" cy="1057253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내부 품질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92897" y="5473726"/>
            <a:ext cx="838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외부 품질</a:t>
            </a:r>
            <a:endParaRPr kumimoji="1" lang="ko-KR" altLang="en-US" sz="12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32" name="줄무늬가 있는 오른쪽 화살표 31"/>
          <p:cNvSpPr/>
          <p:nvPr/>
        </p:nvSpPr>
        <p:spPr bwMode="auto">
          <a:xfrm>
            <a:off x="4591784" y="5765826"/>
            <a:ext cx="1078538" cy="584208"/>
          </a:xfrm>
          <a:prstGeom prst="stripedRightArrow">
            <a:avLst>
              <a:gd name="adj1" fmla="val 65758"/>
              <a:gd name="adj2" fmla="val 50000"/>
            </a:avLst>
          </a:prstGeom>
          <a:gradFill flip="none" rotWithShape="1">
            <a:gsLst>
              <a:gs pos="0">
                <a:schemeClr val="accent1">
                  <a:lumMod val="90000"/>
                  <a:shade val="30000"/>
                  <a:satMod val="115000"/>
                </a:schemeClr>
              </a:gs>
              <a:gs pos="50000">
                <a:schemeClr val="accent1">
                  <a:lumMod val="90000"/>
                  <a:shade val="67500"/>
                  <a:satMod val="115000"/>
                </a:schemeClr>
              </a:gs>
              <a:gs pos="100000">
                <a:schemeClr val="accent1">
                  <a:lumMod val="9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A-TDD</a:t>
            </a:r>
            <a:endParaRPr kumimoji="1" lang="ko-KR" altLang="en-US" sz="11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38" name="왼쪽 화살표 37"/>
          <p:cNvSpPr/>
          <p:nvPr/>
        </p:nvSpPr>
        <p:spPr bwMode="auto">
          <a:xfrm>
            <a:off x="5872549" y="5767454"/>
            <a:ext cx="1011129" cy="619097"/>
          </a:xfrm>
          <a:prstGeom prst="leftArrow">
            <a:avLst>
              <a:gd name="adj1" fmla="val 58688"/>
              <a:gd name="adj2" fmla="val 50000"/>
            </a:avLst>
          </a:prstGeom>
          <a:gradFill flip="none" rotWithShape="1">
            <a:gsLst>
              <a:gs pos="0">
                <a:schemeClr val="bg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bg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bg2">
                  <a:lumMod val="20000"/>
                  <a:lumOff val="80000"/>
                  <a:shade val="100000"/>
                  <a:satMod val="115000"/>
                </a:schemeClr>
              </a:gs>
            </a:gsLst>
            <a:lin ang="0" scaled="1"/>
            <a:tileRect/>
          </a:gra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TDD</a:t>
            </a:r>
            <a:endParaRPr kumimoji="1" lang="ko-KR" altLang="en-US" sz="11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 기반</a:t>
            </a:r>
            <a:r>
              <a:rPr lang="en-US" altLang="ko-KR" sz="1200" dirty="0" smtClean="0"/>
              <a:t>Test-Driven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TDD</a:t>
            </a:r>
            <a:r>
              <a:rPr lang="ko-KR" altLang="en-US" dirty="0" smtClean="0"/>
              <a:t>를 통한 고품질 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자동화된 테스트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회귀</a:t>
            </a:r>
            <a:r>
              <a:rPr lang="en-US" altLang="ko-KR" sz="1000" dirty="0" smtClean="0"/>
              <a:t>regression</a:t>
            </a:r>
            <a:r>
              <a:rPr lang="ko-KR" altLang="en-US" dirty="0" smtClean="0"/>
              <a:t>로부터 코드를 보호하기 위한 매우 효율적인 경고 시스템을 구축하게 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단기간의 사이클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기존은 항상 설계 먼저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다음 설계에 대한 구현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마지막으로 구현체에 대한 테스트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TDD</a:t>
            </a:r>
            <a:r>
              <a:rPr lang="ko-KR" altLang="en-US" dirty="0" smtClean="0"/>
              <a:t>는 먼저 테스트를 작성하고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명확한 목적을 달성하는 코드를 작성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설계는 맨 마지막 수행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TDD</a:t>
            </a:r>
            <a:r>
              <a:rPr lang="ko-KR" altLang="en-US" dirty="0" smtClean="0"/>
              <a:t>의 마지막 단계가 리팩토링</a:t>
            </a:r>
            <a:r>
              <a:rPr lang="en-US" altLang="ko-KR" sz="1000" dirty="0" smtClean="0"/>
              <a:t>refactoring</a:t>
            </a:r>
            <a:r>
              <a:rPr lang="ko-KR" altLang="en-US" dirty="0" smtClean="0"/>
              <a:t>임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err="1" smtClean="0"/>
              <a:t>리팩토링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코드를 한 상태에서 다른 상태의 구조로 중복을 제거하면서 변형하는 원칙적인 방법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점진적으로 코드를 생각했던 최고의 설계 방향으로 움직여가는 행위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품질 기준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 사용 후 발견되는 결함의 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소프트웨어가 사용자의 요구와 기대치를 충족시키는 정도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소프트웨어의 외부의 가시적인 품질 뿐만 아니라 내부적인 품질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개발 비용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유지보수성 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TDD</a:t>
            </a:r>
            <a:r>
              <a:rPr lang="ko-KR" altLang="en-US" dirty="0" smtClean="0"/>
              <a:t>는 설계지침</a:t>
            </a:r>
            <a:r>
              <a:rPr lang="en-US" altLang="ko-KR" sz="1000" dirty="0" smtClean="0"/>
              <a:t>design-guiding</a:t>
            </a:r>
            <a:r>
              <a:rPr lang="ko-KR" altLang="en-US" dirty="0" smtClean="0"/>
              <a:t>과 품질지향</a:t>
            </a:r>
            <a:r>
              <a:rPr lang="en-US" altLang="ko-KR" sz="1000" dirty="0" smtClean="0"/>
              <a:t>quality-oriented</a:t>
            </a:r>
            <a:r>
              <a:rPr lang="ko-KR" altLang="en-US" dirty="0" smtClean="0"/>
              <a:t> 성질을 가지면서 품질을 향상시켜 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결함 수정 소요 시간 단축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디버거를</a:t>
            </a:r>
            <a:r>
              <a:rPr lang="ko-KR" altLang="en-US" dirty="0" smtClean="0"/>
              <a:t> 거의 사용하지 않음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 기반</a:t>
            </a:r>
            <a:r>
              <a:rPr lang="en-US" altLang="ko-KR" sz="1200" dirty="0" smtClean="0"/>
              <a:t>Test-Driven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TDD</a:t>
            </a:r>
            <a:r>
              <a:rPr lang="ko-KR" altLang="en-US" dirty="0" smtClean="0"/>
              <a:t>의 이점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긴 시간의 디버깅이 필요 없음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EJB </a:t>
            </a:r>
            <a:r>
              <a:rPr lang="ko-KR" altLang="en-US" dirty="0" smtClean="0"/>
              <a:t>코딩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빌드</a:t>
            </a:r>
            <a:r>
              <a:rPr lang="en-US" altLang="ko-KR" dirty="0" smtClean="0"/>
              <a:t>/</a:t>
            </a:r>
            <a:r>
              <a:rPr lang="ko-KR" altLang="en-US" dirty="0" smtClean="0"/>
              <a:t>배포</a:t>
            </a:r>
            <a:r>
              <a:rPr lang="en-US" altLang="ko-KR" dirty="0" smtClean="0"/>
              <a:t>(10</a:t>
            </a:r>
            <a:r>
              <a:rPr lang="ko-KR" altLang="en-US" dirty="0" smtClean="0"/>
              <a:t>여 초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WAS </a:t>
            </a:r>
            <a:r>
              <a:rPr lang="ko-KR" altLang="en-US" dirty="0" smtClean="0"/>
              <a:t>구동</a:t>
            </a:r>
            <a:r>
              <a:rPr lang="en-US" altLang="ko-KR" dirty="0" smtClean="0"/>
              <a:t>(1~2 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-&gt; </a:t>
            </a:r>
            <a:r>
              <a:rPr lang="ko-KR" altLang="en-US" dirty="0" smtClean="0"/>
              <a:t>웹 어플리케이션 테스트 </a:t>
            </a:r>
            <a:r>
              <a:rPr lang="en-US" altLang="ko-KR" dirty="0" smtClean="0"/>
              <a:t>(</a:t>
            </a:r>
            <a:r>
              <a:rPr lang="ko-KR" altLang="en-US" dirty="0" smtClean="0"/>
              <a:t>브라우저 실행</a:t>
            </a:r>
            <a:r>
              <a:rPr lang="en-US" altLang="ko-KR" dirty="0" smtClean="0"/>
              <a:t>, URL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화면 로딩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유휴시간의 존재로 인한 생각의 끊김 발생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 ~ 3 </a:t>
            </a:r>
            <a:r>
              <a:rPr lang="ko-KR" altLang="en-US" dirty="0" smtClean="0"/>
              <a:t>분 간격으로 단위테스트를 수행하는 것이 좋음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본인 작업에 대한 확신감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코드 변경에 대한 확신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작업에 대한 충분한 시간 확보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작업으로의 빠른 이전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올바르게 만들자</a:t>
            </a:r>
            <a:r>
              <a:rPr lang="en-US" altLang="ko-KR" sz="1200" dirty="0" smtClean="0"/>
              <a:t>Build it right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TDD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TDD</a:t>
            </a:r>
            <a:r>
              <a:rPr lang="ko-KR" altLang="en-US" dirty="0" smtClean="0"/>
              <a:t> 사이클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테스트</a:t>
            </a:r>
            <a:r>
              <a:rPr lang="en-US" altLang="ko-KR" sz="1000" dirty="0" smtClean="0"/>
              <a:t>Test</a:t>
            </a:r>
            <a:r>
              <a:rPr lang="en-US" altLang="ko-KR" dirty="0" smtClean="0"/>
              <a:t>-</a:t>
            </a:r>
            <a:r>
              <a:rPr lang="ko-KR" altLang="en-US" dirty="0" smtClean="0"/>
              <a:t>코드</a:t>
            </a:r>
            <a:r>
              <a:rPr lang="en-US" altLang="ko-KR" sz="1000" dirty="0" smtClean="0"/>
              <a:t>Code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리팩토링</a:t>
            </a:r>
            <a:r>
              <a:rPr lang="en-US" altLang="ko-KR" sz="1000" dirty="0" err="1" smtClean="0"/>
              <a:t>Refactor</a:t>
            </a:r>
            <a:endParaRPr lang="en-US" altLang="ko-KR" sz="1000" dirty="0" smtClean="0"/>
          </a:p>
          <a:p>
            <a:pPr lvl="2"/>
            <a:r>
              <a:rPr lang="en-US" altLang="ko-KR" dirty="0" smtClean="0"/>
              <a:t>TDD </a:t>
            </a:r>
            <a:r>
              <a:rPr lang="ko-KR" altLang="en-US" dirty="0" smtClean="0"/>
              <a:t>규칙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실패한 테스트를 수정하는 코드만 작성함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테스트를 먼저 작성하고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다음에만 테스트를 통과하는 코드를 작성함</a:t>
            </a:r>
            <a:r>
              <a:rPr lang="en-US" altLang="ko-KR" dirty="0" smtClean="0"/>
              <a:t>.</a:t>
            </a: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1572317" y="2808279"/>
            <a:ext cx="5594915" cy="1460520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kern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전형적인 개발 사이클</a:t>
            </a:r>
          </a:p>
        </p:txBody>
      </p:sp>
      <p:sp>
        <p:nvSpPr>
          <p:cNvPr id="6" name="오각형 5"/>
          <p:cNvSpPr/>
          <p:nvPr/>
        </p:nvSpPr>
        <p:spPr bwMode="auto">
          <a:xfrm>
            <a:off x="2414925" y="3392487"/>
            <a:ext cx="1392145" cy="584208"/>
          </a:xfrm>
          <a:prstGeom prst="homePlate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kern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설계</a:t>
            </a:r>
          </a:p>
        </p:txBody>
      </p:sp>
      <p:sp>
        <p:nvSpPr>
          <p:cNvPr id="7" name="갈매기형 수장 6"/>
          <p:cNvSpPr/>
          <p:nvPr/>
        </p:nvSpPr>
        <p:spPr bwMode="auto">
          <a:xfrm>
            <a:off x="3807070" y="3392487"/>
            <a:ext cx="1337904" cy="584208"/>
          </a:xfrm>
          <a:prstGeom prst="chevron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kern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코드</a:t>
            </a:r>
          </a:p>
        </p:txBody>
      </p:sp>
      <p:sp>
        <p:nvSpPr>
          <p:cNvPr id="8" name="갈매기형 수장 7"/>
          <p:cNvSpPr/>
          <p:nvPr/>
        </p:nvSpPr>
        <p:spPr bwMode="auto">
          <a:xfrm>
            <a:off x="5111269" y="3392487"/>
            <a:ext cx="1337904" cy="584208"/>
          </a:xfrm>
          <a:prstGeom prst="chevron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테스트</a:t>
            </a: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1572317" y="4378338"/>
            <a:ext cx="5594915" cy="1460520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테스트 기반 개발 사이클</a:t>
            </a:r>
          </a:p>
        </p:txBody>
      </p:sp>
      <p:sp>
        <p:nvSpPr>
          <p:cNvPr id="10" name="오각형 9"/>
          <p:cNvSpPr/>
          <p:nvPr/>
        </p:nvSpPr>
        <p:spPr bwMode="auto">
          <a:xfrm>
            <a:off x="2414925" y="4962546"/>
            <a:ext cx="1392145" cy="584208"/>
          </a:xfrm>
          <a:prstGeom prst="homePlate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테스트</a:t>
            </a:r>
            <a:endParaRPr kumimoji="1" lang="en-US" altLang="ko-KR" sz="14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kumimoji="1" lang="en-US" altLang="ko-KR" sz="1400" b="1" kern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Red</a:t>
            </a:r>
            <a:r>
              <a:rPr kumimoji="1" lang="en-US" altLang="ko-KR" sz="14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  <a:endParaRPr kumimoji="1" lang="ko-KR" altLang="en-US" sz="14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1" name="갈매기형 수장 10"/>
          <p:cNvSpPr/>
          <p:nvPr/>
        </p:nvSpPr>
        <p:spPr bwMode="auto">
          <a:xfrm>
            <a:off x="3807070" y="4962546"/>
            <a:ext cx="1337904" cy="584208"/>
          </a:xfrm>
          <a:prstGeom prst="chevron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코드</a:t>
            </a:r>
            <a:endParaRPr kumimoji="1" lang="en-US" altLang="ko-KR" sz="14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kumimoji="1" lang="en-US" altLang="ko-KR" sz="1400" b="1" kern="1200" dirty="0">
                <a:solidFill>
                  <a:srgbClr val="0099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Green</a:t>
            </a:r>
            <a:r>
              <a:rPr kumimoji="1" lang="en-US" altLang="ko-KR" sz="14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  <a:endParaRPr kumimoji="1" lang="ko-KR" altLang="en-US" sz="14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2" name="갈매기형 수장 11"/>
          <p:cNvSpPr/>
          <p:nvPr/>
        </p:nvSpPr>
        <p:spPr bwMode="auto">
          <a:xfrm>
            <a:off x="5111269" y="4962546"/>
            <a:ext cx="1337904" cy="584208"/>
          </a:xfrm>
          <a:prstGeom prst="chevron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설계</a:t>
            </a:r>
            <a:endParaRPr kumimoji="1" lang="en-US" altLang="ko-KR" sz="14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kumimoji="1" lang="en-US" altLang="ko-KR" sz="1400" b="1" kern="12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Refactor</a:t>
            </a:r>
            <a:r>
              <a:rPr kumimoji="1" lang="en-US" altLang="ko-KR" sz="14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  <a:endParaRPr kumimoji="1" lang="ko-KR" altLang="en-US" sz="14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올바르게 만들자</a:t>
            </a:r>
            <a:r>
              <a:rPr lang="en-US" altLang="ko-KR" sz="1200" dirty="0" smtClean="0"/>
              <a:t>Build it right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TDD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TDD</a:t>
            </a:r>
            <a:r>
              <a:rPr lang="ko-KR" altLang="en-US" dirty="0" smtClean="0"/>
              <a:t> 사이클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테스트</a:t>
            </a:r>
            <a:r>
              <a:rPr lang="en-US" altLang="ko-KR" sz="1000" dirty="0" smtClean="0"/>
              <a:t>Test</a:t>
            </a:r>
            <a:r>
              <a:rPr lang="en-US" altLang="ko-KR" dirty="0" smtClean="0"/>
              <a:t>-</a:t>
            </a:r>
            <a:r>
              <a:rPr lang="ko-KR" altLang="en-US" dirty="0" smtClean="0"/>
              <a:t>코드</a:t>
            </a:r>
            <a:r>
              <a:rPr lang="en-US" altLang="ko-KR" sz="1000" dirty="0" smtClean="0"/>
              <a:t>Code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리팩토링</a:t>
            </a:r>
            <a:r>
              <a:rPr lang="en-US" altLang="ko-KR" sz="1000" dirty="0" err="1" smtClean="0"/>
              <a:t>Refactor</a:t>
            </a:r>
            <a:endParaRPr lang="en-US" altLang="ko-KR" sz="1000" dirty="0" smtClean="0"/>
          </a:p>
          <a:p>
            <a:pPr lvl="2"/>
            <a:r>
              <a:rPr lang="ko-KR" altLang="en-US" dirty="0" smtClean="0"/>
              <a:t>코드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개발자</a:t>
            </a:r>
            <a:r>
              <a:rPr lang="en-US" altLang="ko-KR" dirty="0" smtClean="0"/>
              <a:t>) </a:t>
            </a:r>
            <a:r>
              <a:rPr lang="ko-KR" altLang="en-US" dirty="0" smtClean="0"/>
              <a:t>관점의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테스트를 가지는 인터페이스 작성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현재 소프트웨어가 할 수 있는 것을 필요로 하는 것이 무엇인가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충분한 코드 작성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테스트를 통과하는 코드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테스트를 가능한 한 빨리 통과시키도록 하는 것이 목적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리팩토링은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TDD</a:t>
            </a:r>
            <a:r>
              <a:rPr lang="ko-KR" altLang="en-US" dirty="0" smtClean="0"/>
              <a:t>를 완벽하게 만들어 줌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올바르게 만들자</a:t>
            </a:r>
            <a:r>
              <a:rPr lang="en-US" altLang="ko-KR" sz="1200" dirty="0" smtClean="0"/>
              <a:t>Build it right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TDD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TDD</a:t>
            </a:r>
            <a:r>
              <a:rPr lang="ko-KR" altLang="en-US" dirty="0" smtClean="0"/>
              <a:t> 사이클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작은 단위의 증가를 통한 개발</a:t>
            </a:r>
            <a:endParaRPr lang="en-US" altLang="ko-KR" sz="1000" dirty="0" smtClean="0"/>
          </a:p>
          <a:p>
            <a:pPr lvl="2"/>
            <a:r>
              <a:rPr lang="en-US" altLang="ko-KR" dirty="0" smtClean="0"/>
              <a:t>Agile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가능한 한 빨리 배포 가능한 제품을 잠정적으로 만들어 냄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실제 구현 기능의 작음과는 상관이 없음</a:t>
            </a:r>
            <a:r>
              <a:rPr lang="en-US" altLang="ko-KR" dirty="0" smtClean="0"/>
              <a:t>.</a:t>
            </a:r>
          </a:p>
        </p:txBody>
      </p:sp>
      <p:cxnSp>
        <p:nvCxnSpPr>
          <p:cNvPr id="14" name="직선 화살표 연결선 13"/>
          <p:cNvCxnSpPr/>
          <p:nvPr/>
        </p:nvCxnSpPr>
        <p:spPr bwMode="auto">
          <a:xfrm rot="5400000" flipH="1" flipV="1">
            <a:off x="-209917" y="4468872"/>
            <a:ext cx="3248033" cy="1466"/>
          </a:xfrm>
          <a:prstGeom prst="straightConnector1">
            <a:avLst/>
          </a:prstGeom>
          <a:solidFill>
            <a:srgbClr val="EAEAEA"/>
          </a:solidFill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직선 연결선 19"/>
          <p:cNvCxnSpPr/>
          <p:nvPr/>
        </p:nvCxnSpPr>
        <p:spPr bwMode="auto">
          <a:xfrm flipV="1">
            <a:off x="1414099" y="3173413"/>
            <a:ext cx="4135328" cy="2919417"/>
          </a:xfrm>
          <a:prstGeom prst="line">
            <a:avLst/>
          </a:prstGeom>
          <a:solidFill>
            <a:srgbClr val="EAEAEA"/>
          </a:solidFill>
          <a:ln w="19050" cap="flat" cmpd="sng" algn="ctr">
            <a:solidFill>
              <a:srgbClr val="333333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직사각형 17"/>
          <p:cNvSpPr/>
          <p:nvPr/>
        </p:nvSpPr>
        <p:spPr bwMode="auto">
          <a:xfrm>
            <a:off x="2145291" y="5583267"/>
            <a:ext cx="3404135" cy="509558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100" b="1" kern="120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2617153" y="5265741"/>
            <a:ext cx="2932274" cy="827087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100" b="1" kern="120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3122716" y="4889523"/>
            <a:ext cx="2426710" cy="1203305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100" b="1" kern="120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3661984" y="4487877"/>
            <a:ext cx="1887441" cy="1604948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100" b="1" kern="120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4336071" y="4013211"/>
            <a:ext cx="1213355" cy="2079617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100" b="1" kern="120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4875339" y="3648081"/>
            <a:ext cx="674086" cy="2444747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100" b="1" kern="120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cxnSp>
        <p:nvCxnSpPr>
          <p:cNvPr id="30" name="직선 연결선 29"/>
          <p:cNvCxnSpPr/>
          <p:nvPr/>
        </p:nvCxnSpPr>
        <p:spPr bwMode="auto">
          <a:xfrm>
            <a:off x="5717946" y="3173409"/>
            <a:ext cx="269634" cy="1588"/>
          </a:xfrm>
          <a:prstGeom prst="line">
            <a:avLst/>
          </a:prstGeom>
          <a:solidFill>
            <a:srgbClr val="EAEAEA"/>
          </a:solidFill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직선 연결선 30"/>
          <p:cNvCxnSpPr/>
          <p:nvPr/>
        </p:nvCxnSpPr>
        <p:spPr bwMode="auto">
          <a:xfrm>
            <a:off x="5717946" y="3646490"/>
            <a:ext cx="269634" cy="1588"/>
          </a:xfrm>
          <a:prstGeom prst="line">
            <a:avLst/>
          </a:prstGeom>
          <a:solidFill>
            <a:srgbClr val="EAEAEA"/>
          </a:solidFill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직선 연결선 32"/>
          <p:cNvCxnSpPr/>
          <p:nvPr/>
        </p:nvCxnSpPr>
        <p:spPr bwMode="auto">
          <a:xfrm rot="5400000">
            <a:off x="5615432" y="3410742"/>
            <a:ext cx="474669" cy="2"/>
          </a:xfrm>
          <a:prstGeom prst="line">
            <a:avLst/>
          </a:prstGeom>
          <a:solidFill>
            <a:srgbClr val="EAEAEA"/>
          </a:solidFill>
          <a:ln w="19050" cap="flat" cmpd="sng" algn="ctr">
            <a:solidFill>
              <a:srgbClr val="33333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6088695" y="3173413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어느 특정 시점의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/>
            </a:r>
            <a:b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</a:b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통합되지 않은 최대 기능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34469" y="2917819"/>
            <a:ext cx="369332" cy="41934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기능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99656" y="6094453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시간</a:t>
            </a:r>
          </a:p>
        </p:txBody>
      </p:sp>
      <p:cxnSp>
        <p:nvCxnSpPr>
          <p:cNvPr id="15" name="직선 화살표 연결선 14"/>
          <p:cNvCxnSpPr/>
          <p:nvPr/>
        </p:nvCxnSpPr>
        <p:spPr bwMode="auto">
          <a:xfrm flipV="1">
            <a:off x="1414098" y="6092829"/>
            <a:ext cx="4985239" cy="1"/>
          </a:xfrm>
          <a:prstGeom prst="straightConnector1">
            <a:avLst/>
          </a:prstGeom>
          <a:solidFill>
            <a:srgbClr val="EAEAEA"/>
          </a:solidFill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RUP</a:t>
            </a:r>
            <a:r>
              <a:rPr lang="ko-KR" altLang="en-US"/>
              <a:t>와 </a:t>
            </a:r>
            <a:r>
              <a:rPr lang="en-US" altLang="ko-KR"/>
              <a:t>XP </a:t>
            </a:r>
            <a:r>
              <a:rPr lang="ko-KR" altLang="en-US"/>
              <a:t>비교</a:t>
            </a:r>
          </a:p>
        </p:txBody>
      </p:sp>
      <p:sp>
        <p:nvSpPr>
          <p:cNvPr id="548867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개발 프로세스 개요</a:t>
            </a:r>
          </a:p>
          <a:p>
            <a:r>
              <a:rPr lang="en-US" altLang="ko-KR"/>
              <a:t>RUP </a:t>
            </a:r>
          </a:p>
          <a:p>
            <a:r>
              <a:rPr lang="ko-KR" altLang="en-US"/>
              <a:t>시간과 작업 할당 비교</a:t>
            </a:r>
          </a:p>
          <a:p>
            <a:r>
              <a:rPr lang="ko-KR" altLang="en-US"/>
              <a:t>개발주기 비교</a:t>
            </a:r>
          </a:p>
          <a:p>
            <a:r>
              <a:rPr lang="ko-KR" altLang="en-US"/>
              <a:t>산출물 비교</a:t>
            </a:r>
          </a:p>
          <a:p>
            <a:r>
              <a:rPr lang="ko-KR" altLang="en-US"/>
              <a:t>액티비티 비교</a:t>
            </a:r>
          </a:p>
          <a:p>
            <a:r>
              <a:rPr lang="ko-KR" altLang="en-US"/>
              <a:t>워크플로우 비교</a:t>
            </a:r>
          </a:p>
          <a:p>
            <a:r>
              <a:rPr lang="ko-KR" altLang="en-US"/>
              <a:t>역할 비교</a:t>
            </a:r>
          </a:p>
          <a:p>
            <a:r>
              <a:rPr lang="ko-KR" altLang="en-US"/>
              <a:t>비교 결론</a:t>
            </a:r>
          </a:p>
        </p:txBody>
      </p:sp>
      <p:sp>
        <p:nvSpPr>
          <p:cNvPr id="548868" name="Rectangle 4"/>
          <p:cNvSpPr>
            <a:spLocks noChangeArrowheads="1"/>
          </p:cNvSpPr>
          <p:nvPr/>
        </p:nvSpPr>
        <p:spPr bwMode="auto">
          <a:xfrm>
            <a:off x="-96837" y="554038"/>
            <a:ext cx="9144001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ko-KR" altLang="en-US"/>
          </a:p>
        </p:txBody>
      </p:sp>
      <p:pic>
        <p:nvPicPr>
          <p:cNvPr id="548874" name="Picture 10" descr="http://www.extremeprogramming.org/map/images/code.GIF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4191002"/>
            <a:ext cx="3124200" cy="2011363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</p:spPr>
      </p:pic>
      <p:pic>
        <p:nvPicPr>
          <p:cNvPr id="548870" name="Picture 6" descr="D:\Rational\RationalUnifiedProcess\process\workflow\ana_desi\images\wfs_and3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01" y="1600202"/>
            <a:ext cx="2290763" cy="260032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</p:pic>
      <p:sp>
        <p:nvSpPr>
          <p:cNvPr id="548876" name="Text Box 12"/>
          <p:cNvSpPr txBox="1">
            <a:spLocks noChangeArrowheads="1"/>
          </p:cNvSpPr>
          <p:nvPr/>
        </p:nvSpPr>
        <p:spPr bwMode="auto">
          <a:xfrm>
            <a:off x="8007598" y="4184658"/>
            <a:ext cx="762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ko-KR" sz="1000"/>
              <a:t>[ RUP 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85848" y="6215082"/>
            <a:ext cx="1478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smtClean="0">
                <a:latin typeface="맑은 고딕" pitchFamily="50" charset="-127"/>
                <a:ea typeface="맑은 고딕" pitchFamily="50" charset="-127"/>
              </a:rPr>
              <a:t>[www.extremeprogrmmaing.com]</a:t>
            </a:r>
            <a:endParaRPr lang="ko-KR" altLang="en-US" sz="80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반복주기 계획 </a:t>
            </a:r>
            <a:r>
              <a:rPr lang="ko-KR" altLang="en-US" smtClean="0"/>
              <a:t>가이드라인</a:t>
            </a:r>
            <a:endParaRPr lang="ko-KR" altLang="en-US"/>
          </a:p>
        </p:txBody>
      </p:sp>
      <p:sp>
        <p:nvSpPr>
          <p:cNvPr id="1100803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반복주기 길이 결정</a:t>
            </a:r>
          </a:p>
          <a:p>
            <a:pPr lvl="1" fontAlgn="t"/>
            <a:r>
              <a:rPr lang="ko-KR" altLang="en-US"/>
              <a:t>반복주기 정의 </a:t>
            </a:r>
            <a:r>
              <a:rPr lang="en-US" altLang="ko-KR"/>
              <a:t>: </a:t>
            </a:r>
            <a:r>
              <a:rPr lang="ko-KR" altLang="en-US"/>
              <a:t>다소 완전한 소규모 프로젝트</a:t>
            </a:r>
          </a:p>
          <a:p>
            <a:pPr lvl="1" fontAlgn="t"/>
            <a:r>
              <a:rPr lang="ko-KR" altLang="en-US"/>
              <a:t>반복주기의 수행 기간은 </a:t>
            </a:r>
            <a:r>
              <a:rPr lang="ko-KR" altLang="en-US" u="sng"/>
              <a:t>조직의 규모</a:t>
            </a:r>
            <a:r>
              <a:rPr lang="ko-KR" altLang="en-US"/>
              <a:t> 와 관련 있다</a:t>
            </a:r>
            <a:r>
              <a:rPr lang="en-US" altLang="ko-KR"/>
              <a:t>.</a:t>
            </a:r>
          </a:p>
          <a:p>
            <a:pPr lvl="1" fontAlgn="t"/>
            <a:r>
              <a:rPr lang="ko-KR" altLang="en-US"/>
              <a:t>다른 요인들 </a:t>
            </a:r>
            <a:r>
              <a:rPr lang="en-US" altLang="ko-KR"/>
              <a:t>: </a:t>
            </a:r>
            <a:r>
              <a:rPr lang="ko-KR" altLang="en-US"/>
              <a:t>조직의 반복주기 적응성</a:t>
            </a:r>
            <a:r>
              <a:rPr lang="en-US" altLang="ko-KR"/>
              <a:t>, </a:t>
            </a:r>
            <a:r>
              <a:rPr lang="ko-KR" altLang="en-US"/>
              <a:t>조직의 안정성</a:t>
            </a:r>
            <a:r>
              <a:rPr lang="en-US" altLang="ko-KR"/>
              <a:t>, </a:t>
            </a:r>
            <a:r>
              <a:rPr lang="ko-KR" altLang="en-US"/>
              <a:t>자동화 수준 등</a:t>
            </a:r>
          </a:p>
          <a:p>
            <a:pPr lvl="1" fontAlgn="t"/>
            <a:r>
              <a:rPr lang="ko-KR" altLang="en-US"/>
              <a:t>반복주기의 고정적인 비용 </a:t>
            </a:r>
            <a:r>
              <a:rPr lang="en-US" altLang="ko-KR"/>
              <a:t>: </a:t>
            </a:r>
            <a:r>
              <a:rPr lang="ko-KR" altLang="en-US"/>
              <a:t>계획</a:t>
            </a:r>
            <a:r>
              <a:rPr lang="en-US" altLang="ko-KR"/>
              <a:t>, </a:t>
            </a:r>
            <a:r>
              <a:rPr lang="ko-KR" altLang="en-US"/>
              <a:t>동기화</a:t>
            </a:r>
            <a:r>
              <a:rPr lang="en-US" altLang="ko-KR"/>
              <a:t>, </a:t>
            </a:r>
            <a:r>
              <a:rPr lang="ko-KR" altLang="en-US"/>
              <a:t>결과 분석 등</a:t>
            </a:r>
          </a:p>
          <a:p>
            <a:pPr lvl="1" fontAlgn="t"/>
            <a:r>
              <a:rPr lang="ko-KR" altLang="en-US"/>
              <a:t>반복주기가 결정이 되면 주기 내에 처리할 컨텐츠를 결정한다</a:t>
            </a:r>
            <a:r>
              <a:rPr lang="en-US" altLang="ko-KR"/>
              <a:t>. </a:t>
            </a:r>
          </a:p>
          <a:p>
            <a:pPr lvl="1" fontAlgn="t"/>
            <a:r>
              <a:rPr lang="ko-KR" altLang="en-US"/>
              <a:t>예제</a:t>
            </a:r>
          </a:p>
          <a:p>
            <a:pPr lvl="2" fontAlgn="t"/>
            <a:r>
              <a:rPr lang="ko-KR" altLang="en-US"/>
              <a:t>반복주기 </a:t>
            </a:r>
            <a:r>
              <a:rPr lang="en-US" altLang="ko-KR"/>
              <a:t>1 : </a:t>
            </a:r>
            <a:r>
              <a:rPr lang="ko-KR" altLang="en-US"/>
              <a:t>지역 통화</a:t>
            </a:r>
          </a:p>
          <a:p>
            <a:pPr lvl="2" fontAlgn="t"/>
            <a:r>
              <a:rPr lang="ko-KR" altLang="en-US"/>
              <a:t>반복주기 </a:t>
            </a:r>
            <a:r>
              <a:rPr lang="en-US" altLang="ko-KR"/>
              <a:t>2 : </a:t>
            </a:r>
            <a:r>
              <a:rPr lang="ko-KR" altLang="en-US"/>
              <a:t>외부 요청 및 구독자 관리 추가</a:t>
            </a:r>
          </a:p>
          <a:p>
            <a:pPr lvl="2" fontAlgn="t"/>
            <a:r>
              <a:rPr lang="ko-KR" altLang="en-US"/>
              <a:t>반복주기 </a:t>
            </a:r>
            <a:r>
              <a:rPr lang="en-US" altLang="ko-KR"/>
              <a:t>3 : </a:t>
            </a:r>
            <a:r>
              <a:rPr lang="ko-KR" altLang="en-US"/>
              <a:t>음성메일 및 컨퍼런스 콜 추가</a:t>
            </a:r>
          </a:p>
          <a:p>
            <a:pPr lvl="1"/>
            <a:endParaRPr lang="en-US" altLang="ko-KR"/>
          </a:p>
        </p:txBody>
      </p:sp>
      <p:graphicFrame>
        <p:nvGraphicFramePr>
          <p:cNvPr id="1100804" name="Object 4"/>
          <p:cNvGraphicFramePr>
            <a:graphicFrameLocks noChangeAspect="1"/>
          </p:cNvGraphicFramePr>
          <p:nvPr/>
        </p:nvGraphicFramePr>
        <p:xfrm>
          <a:off x="1751288" y="4356936"/>
          <a:ext cx="5152697" cy="1200150"/>
        </p:xfrm>
        <a:graphic>
          <a:graphicData uri="http://schemas.openxmlformats.org/presentationml/2006/ole">
            <p:oleObj spid="_x0000_s151554" name="워크시트" r:id="rId3" imgW="6086160" imgH="1417680" progId="Excel.Sheet.8">
              <p:embed/>
            </p:oleObj>
          </a:graphicData>
        </a:graphic>
      </p:graphicFrame>
      <p:sp>
        <p:nvSpPr>
          <p:cNvPr id="1100805" name="Text Box 5"/>
          <p:cNvSpPr txBox="1">
            <a:spLocks noChangeArrowheads="1"/>
          </p:cNvSpPr>
          <p:nvPr/>
        </p:nvSpPr>
        <p:spPr bwMode="auto">
          <a:xfrm>
            <a:off x="2590800" y="6095499"/>
            <a:ext cx="3352800" cy="351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4498" tIns="52249" rIns="104498" bIns="52249" anchor="b">
            <a:spAutoFit/>
          </a:bodyPr>
          <a:lstStyle/>
          <a:p>
            <a:pPr algn="ctr" defTabSz="1044575">
              <a:spcBef>
                <a:spcPct val="50000"/>
              </a:spcBef>
              <a:buClrTx/>
              <a:buFontTx/>
              <a:buNone/>
            </a:pPr>
            <a:r>
              <a:rPr lang="ko-KR" altLang="en-US" sz="1600">
                <a:latin typeface="굴림" pitchFamily="50" charset="-127"/>
                <a:ea typeface="굴림" pitchFamily="50" charset="-127"/>
              </a:rPr>
              <a:t>개발자 수와 반복주기 관계</a:t>
            </a:r>
          </a:p>
        </p:txBody>
      </p:sp>
    </p:spTree>
  </p:cSld>
  <p:clrMapOvr>
    <a:masterClrMapping/>
  </p:clrMapOvr>
  <p:transition spd="med">
    <p:fade/>
  </p:transition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올바르게 만들자</a:t>
            </a:r>
            <a:r>
              <a:rPr lang="en-US" altLang="ko-KR" sz="1200" dirty="0" smtClean="0"/>
              <a:t>Build it right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TDD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TDD</a:t>
            </a:r>
            <a:r>
              <a:rPr lang="ko-KR" altLang="en-US" dirty="0" smtClean="0"/>
              <a:t> 사이클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작은 단위의 증가를 통한 개발</a:t>
            </a:r>
            <a:endParaRPr lang="en-US" altLang="ko-KR" sz="1000" dirty="0" smtClean="0"/>
          </a:p>
          <a:p>
            <a:pPr lvl="2"/>
            <a:r>
              <a:rPr lang="ko-KR" altLang="en-US" dirty="0" smtClean="0"/>
              <a:t>전형적인 모든 것을 설계 후 개발의 방법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한번에 완전하고 완벽한 아키텍처를 만들기 어려움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가장 단순하고 대부분이 완전하게 이해되는 제품은 초기에 바로 아키텍처를 가지게 됨</a:t>
            </a:r>
            <a:r>
              <a:rPr lang="en-US" altLang="ko-KR" dirty="0" smtClean="0"/>
              <a:t>.</a:t>
            </a:r>
          </a:p>
          <a:p>
            <a:pPr lvl="4"/>
            <a:r>
              <a:rPr lang="ko-KR" altLang="en-US" dirty="0" smtClean="0"/>
              <a:t>한번에 조그만 단계를 설계하여 반복적으로 덧붙여나감</a:t>
            </a:r>
            <a:r>
              <a:rPr lang="en-US" altLang="ko-KR" dirty="0" smtClean="0"/>
              <a:t>.</a:t>
            </a: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1774543" y="3319464"/>
            <a:ext cx="1550398" cy="547695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kern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새로운 기능</a:t>
            </a:r>
            <a:r>
              <a:rPr kumimoji="1" lang="en-US" altLang="ko-KR" sz="14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/>
            </a:r>
            <a:br>
              <a:rPr kumimoji="1" lang="en-US" altLang="ko-KR" sz="14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</a:br>
            <a:r>
              <a:rPr kumimoji="1" lang="ko-KR" altLang="en-US" sz="14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구현</a:t>
            </a: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3392350" y="4560907"/>
            <a:ext cx="1550398" cy="547695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설계 조정</a:t>
            </a:r>
          </a:p>
        </p:txBody>
      </p:sp>
      <p:cxnSp>
        <p:nvCxnSpPr>
          <p:cNvPr id="29" name="Shape 28"/>
          <p:cNvCxnSpPr>
            <a:stCxn id="26" idx="3"/>
            <a:endCxn id="27" idx="0"/>
          </p:cNvCxnSpPr>
          <p:nvPr/>
        </p:nvCxnSpPr>
        <p:spPr bwMode="auto">
          <a:xfrm>
            <a:off x="3324942" y="3593309"/>
            <a:ext cx="842608" cy="967594"/>
          </a:xfrm>
          <a:prstGeom prst="curvedConnector2">
            <a:avLst/>
          </a:prstGeom>
          <a:solidFill>
            <a:srgbClr val="EAEAEA"/>
          </a:solidFill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hape 31"/>
          <p:cNvCxnSpPr>
            <a:stCxn id="27" idx="1"/>
            <a:endCxn id="26" idx="2"/>
          </p:cNvCxnSpPr>
          <p:nvPr/>
        </p:nvCxnSpPr>
        <p:spPr bwMode="auto">
          <a:xfrm rot="10800000">
            <a:off x="2549744" y="3867160"/>
            <a:ext cx="842608" cy="967595"/>
          </a:xfrm>
          <a:prstGeom prst="curvedConnector2">
            <a:avLst/>
          </a:prstGeom>
          <a:solidFill>
            <a:srgbClr val="EAEAEA"/>
          </a:solidFill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5043862" y="3027359"/>
            <a:ext cx="326724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점증적인 설계는 행위가 덧붙여짐에 따라서</a:t>
            </a:r>
            <a:endParaRPr kumimoji="1" lang="en-US" altLang="ko-KR" sz="12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조그만 증가로 코드의 구조를 조정하는 것임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코드 기반의 생명주기 동안 어느 단계에서 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/>
            </a:r>
            <a:b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</a:b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코드는 개발자가 현재의 기능을 지원하도록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/>
            </a:r>
            <a:b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</a:b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느끼는 최상의 설계를 표현함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이러한 방법으로 실제로 증명된 아키텍처를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/>
            </a:r>
            <a:b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</a:b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발전시킴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endParaRPr kumimoji="1" lang="ko-KR" altLang="en-US" sz="12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올바르게 만들자</a:t>
            </a:r>
            <a:r>
              <a:rPr lang="en-US" altLang="ko-KR" sz="1200" dirty="0" smtClean="0"/>
              <a:t>Build it right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TDD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TDD</a:t>
            </a:r>
            <a:r>
              <a:rPr lang="ko-KR" altLang="en-US" dirty="0" smtClean="0"/>
              <a:t> 사이클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머리가 이해할 수 있을 만한 충분한 작은 단위</a:t>
            </a:r>
            <a:endParaRPr lang="en-US" altLang="ko-KR" sz="1000" dirty="0" smtClean="0"/>
          </a:p>
          <a:p>
            <a:pPr lvl="2"/>
            <a:r>
              <a:rPr lang="ko-KR" altLang="en-US" dirty="0" smtClean="0"/>
              <a:t>너무 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애매하거나 너무 복잡해서 관리하기 어려운 영역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머리가 더 잘 이해할 수 있는 더 조그마한 단위로 쪼갬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Divide &amp; Conquer </a:t>
            </a:r>
            <a:r>
              <a:rPr lang="ko-KR" altLang="en-US" dirty="0" smtClean="0"/>
              <a:t>전략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사람이 동시에 기억할 수 있는 개념은 </a:t>
            </a:r>
            <a:r>
              <a:rPr lang="en-US" altLang="ko-KR" dirty="0" smtClean="0"/>
              <a:t>5 ~ 7</a:t>
            </a:r>
            <a:r>
              <a:rPr lang="ko-KR" altLang="en-US" dirty="0" smtClean="0"/>
              <a:t>개 정도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진화적인 설계</a:t>
            </a:r>
            <a:r>
              <a:rPr lang="en-US" altLang="ko-KR" sz="1000" dirty="0" smtClean="0"/>
              <a:t>evolutionary design</a:t>
            </a:r>
          </a:p>
          <a:p>
            <a:pPr lvl="3"/>
            <a:r>
              <a:rPr lang="ko-KR" altLang="en-US" dirty="0" smtClean="0"/>
              <a:t>변화를 만들고자 하는 사고 방식</a:t>
            </a:r>
            <a:r>
              <a:rPr lang="en-US" altLang="ko-KR" sz="1000" dirty="0" smtClean="0"/>
              <a:t>mindset</a:t>
            </a:r>
          </a:p>
          <a:p>
            <a:pPr lvl="3"/>
            <a:r>
              <a:rPr lang="ko-KR" altLang="en-US" dirty="0" smtClean="0"/>
              <a:t>변화를 필요로 하는 지점을 보호하는 대신에 살아 움직이고 성장하는 코드 기반을 배양시킴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간접적으로 전체 시스템의 품질과 설계에 대한 품질을 향상시킴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개발자들은 변경에 대한 불확실성을 인지하고 무엇이 우선순위인지를 기억하면서 상식 범위 내에서 아는 것을 사용해야 함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필요하지 않는 것에 대한 불필요한 작업을 피하는 것과 앞으로 일어날 일에 대해 현재 손쉬운 방법을 채택하는 것을 피하는 것 사이의 트레이드 오프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올바르게 만들자</a:t>
            </a:r>
            <a:r>
              <a:rPr lang="en-US" altLang="ko-KR" sz="1200" dirty="0" smtClean="0"/>
              <a:t>Build it right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TDD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리팩토링을</a:t>
            </a:r>
            <a:r>
              <a:rPr lang="ko-KR" altLang="en-US" dirty="0" smtClean="0"/>
              <a:t> 사용한 코드 건전성</a:t>
            </a:r>
            <a:r>
              <a:rPr lang="en-US" altLang="ko-KR" sz="1050" dirty="0" smtClean="0"/>
              <a:t>code healthy</a:t>
            </a:r>
            <a:r>
              <a:rPr lang="ko-KR" altLang="en-US" dirty="0" smtClean="0"/>
              <a:t> 유지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원칙이 있는 기법</a:t>
            </a:r>
            <a:endParaRPr lang="en-US" altLang="ko-KR" sz="1000" dirty="0" smtClean="0"/>
          </a:p>
          <a:p>
            <a:pPr lvl="2"/>
            <a:r>
              <a:rPr lang="en-US" altLang="ko-KR" dirty="0" smtClean="0"/>
              <a:t>“a disciplined technique for restructuring an existing body of code, altering its internal structure without changing its external behavior” – </a:t>
            </a:r>
            <a:r>
              <a:rPr lang="en-US" altLang="ko-KR" sz="1100" dirty="0" smtClean="0"/>
              <a:t>Martin Fowler, </a:t>
            </a:r>
            <a:r>
              <a:rPr lang="en-US" altLang="ko-KR" sz="1100" i="1" dirty="0" smtClean="0"/>
              <a:t>Refactoring: Improving the Design of Existing Code</a:t>
            </a:r>
            <a:r>
              <a:rPr lang="en-US" altLang="ko-KR" sz="1100" dirty="0" smtClean="0"/>
              <a:t> (Addison-Wesley, 1999)</a:t>
            </a:r>
          </a:p>
          <a:p>
            <a:pPr lvl="2"/>
            <a:r>
              <a:rPr lang="ko-KR" altLang="en-US" dirty="0" smtClean="0"/>
              <a:t>코드의 구조를 바꾸는 것이 아니라 통제된 형태로 코드를 변경함으로써 설계를 향상시킴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조그만 행위</a:t>
            </a:r>
            <a:r>
              <a:rPr lang="en-US" altLang="ko-KR" dirty="0" smtClean="0"/>
              <a:t>-</a:t>
            </a:r>
            <a:r>
              <a:rPr lang="ko-KR" altLang="en-US" dirty="0" smtClean="0"/>
              <a:t>보존 변형</a:t>
            </a:r>
            <a:r>
              <a:rPr lang="en-US" altLang="ko-KR" sz="1000" dirty="0" smtClean="0"/>
              <a:t>behavior-preserving transformation</a:t>
            </a:r>
          </a:p>
          <a:p>
            <a:pPr lvl="3"/>
            <a:r>
              <a:rPr lang="ko-KR" altLang="en-US" dirty="0" smtClean="0"/>
              <a:t>재구조화는 기존 설계에 대해 상당한 변경이 될 수도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작은 단계로 수행되며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단계에서 적은 변형이 기존 행위를 변경하지 않았다는 것을 증명함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설계에서 특정 문제를 먼저 식별하고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다음 적절한 </a:t>
            </a:r>
            <a:r>
              <a:rPr lang="ko-KR" altLang="en-US" dirty="0" err="1" smtClean="0"/>
              <a:t>리팩토링을</a:t>
            </a:r>
            <a:r>
              <a:rPr lang="ko-KR" altLang="en-US" dirty="0" smtClean="0"/>
              <a:t> 선택하고 조심스럽고 사려 깊게 이를 적용함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문제가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표면으로 드러낼 때까지 기다리며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다음에서야 이를 해결함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올바르게 만들자</a:t>
            </a:r>
            <a:r>
              <a:rPr lang="en-US" altLang="ko-KR" sz="1200" dirty="0" smtClean="0"/>
              <a:t>Build it right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TDD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리팩토링을</a:t>
            </a:r>
            <a:r>
              <a:rPr lang="ko-KR" altLang="en-US" dirty="0" smtClean="0"/>
              <a:t> 사용한 코드 건전성</a:t>
            </a:r>
            <a:r>
              <a:rPr lang="en-US" altLang="ko-KR" sz="1050" dirty="0" smtClean="0"/>
              <a:t>code healthy</a:t>
            </a:r>
            <a:r>
              <a:rPr lang="ko-KR" altLang="en-US" dirty="0" smtClean="0"/>
              <a:t> 유지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변형</a:t>
            </a:r>
            <a:r>
              <a:rPr lang="en-US" altLang="ko-KR" sz="1000" dirty="0" smtClean="0"/>
              <a:t>transformation</a:t>
            </a:r>
          </a:p>
          <a:p>
            <a:pPr lvl="2"/>
            <a:r>
              <a:rPr lang="ko-KR" altLang="en-US" dirty="0" smtClean="0"/>
              <a:t>두 상태간의 변형</a:t>
            </a:r>
            <a:endParaRPr lang="en-US" altLang="ko-KR" sz="1100" dirty="0" smtClean="0"/>
          </a:p>
          <a:p>
            <a:pPr lvl="3"/>
            <a:r>
              <a:rPr lang="ko-KR" altLang="en-US" dirty="0" smtClean="0"/>
              <a:t>시작 상태는 제거하고자 하거나 향상을 하려고 하는 어떤 특징을 가짐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목표 상태는 향상이 가미된 설계를 표현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 bwMode="auto">
          <a:xfrm>
            <a:off x="1403795" y="2808279"/>
            <a:ext cx="1203054" cy="365130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Superclass</a:t>
            </a:r>
            <a:endParaRPr kumimoji="1" lang="ko-KR" altLang="en-US" sz="11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403795" y="3173410"/>
            <a:ext cx="1203054" cy="292104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+method()</a:t>
            </a:r>
            <a:endParaRPr kumimoji="1" lang="ko-KR" altLang="en-US" sz="11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403795" y="4013208"/>
            <a:ext cx="1203054" cy="365130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Subclass</a:t>
            </a:r>
            <a:endParaRPr kumimoji="1" lang="ko-KR" altLang="en-US" sz="11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" name="이등변 삼각형 8"/>
          <p:cNvSpPr/>
          <p:nvPr/>
        </p:nvSpPr>
        <p:spPr bwMode="auto">
          <a:xfrm>
            <a:off x="1925911" y="3465515"/>
            <a:ext cx="168521" cy="182565"/>
          </a:xfrm>
          <a:prstGeom prst="triangle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100" b="1" kern="120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11" name="직선 연결선 10"/>
          <p:cNvCxnSpPr>
            <a:stCxn id="9" idx="3"/>
            <a:endCxn id="8" idx="0"/>
          </p:cNvCxnSpPr>
          <p:nvPr/>
        </p:nvCxnSpPr>
        <p:spPr bwMode="auto">
          <a:xfrm rot="5400000">
            <a:off x="1825181" y="3828218"/>
            <a:ext cx="365130" cy="4850"/>
          </a:xfrm>
          <a:prstGeom prst="line">
            <a:avLst/>
          </a:prstGeom>
          <a:solidFill>
            <a:srgbClr val="EAEAEA"/>
          </a:solidFill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cxnSp>
      <p:sp>
        <p:nvSpPr>
          <p:cNvPr id="12" name="직사각형 11"/>
          <p:cNvSpPr/>
          <p:nvPr/>
        </p:nvSpPr>
        <p:spPr bwMode="auto">
          <a:xfrm>
            <a:off x="3975624" y="3246435"/>
            <a:ext cx="1203054" cy="365130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Delegator</a:t>
            </a:r>
            <a:endParaRPr kumimoji="1" lang="ko-KR" altLang="en-US" sz="11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3973598" y="3611565"/>
            <a:ext cx="1203054" cy="292104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-delegate</a:t>
            </a:r>
            <a:endParaRPr kumimoji="1" lang="ko-KR" altLang="en-US" sz="11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5930474" y="3572440"/>
            <a:ext cx="1203054" cy="365130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Delegate</a:t>
            </a:r>
            <a:endParaRPr kumimoji="1" lang="ko-KR" altLang="en-US" sz="11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5930474" y="3938223"/>
            <a:ext cx="1203054" cy="292104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+method()</a:t>
            </a:r>
            <a:endParaRPr kumimoji="1" lang="ko-KR" altLang="en-US" sz="11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19" name="직선 화살표 연결선 18"/>
          <p:cNvCxnSpPr>
            <a:stCxn id="14" idx="3"/>
            <a:endCxn id="15" idx="1"/>
          </p:cNvCxnSpPr>
          <p:nvPr/>
        </p:nvCxnSpPr>
        <p:spPr bwMode="auto">
          <a:xfrm flipV="1">
            <a:off x="5176653" y="3755005"/>
            <a:ext cx="753823" cy="2612"/>
          </a:xfrm>
          <a:prstGeom prst="straightConnector1">
            <a:avLst/>
          </a:prstGeom>
          <a:solidFill>
            <a:srgbClr val="EAEAEA"/>
          </a:solidFill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cxnSp>
      <p:sp>
        <p:nvSpPr>
          <p:cNvPr id="20" name="줄무늬가 있는 오른쪽 화살표 19"/>
          <p:cNvSpPr/>
          <p:nvPr/>
        </p:nvSpPr>
        <p:spPr bwMode="auto">
          <a:xfrm>
            <a:off x="2897055" y="3282948"/>
            <a:ext cx="910016" cy="730260"/>
          </a:xfrm>
          <a:prstGeom prst="stripedRightArrow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bg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bg2">
                  <a:lumMod val="40000"/>
                  <a:lumOff val="6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100" b="1" kern="120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3975624" y="3903016"/>
            <a:ext cx="1203054" cy="292104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+method()</a:t>
            </a:r>
            <a:endParaRPr kumimoji="1" lang="ko-KR" altLang="en-US" sz="11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97496" y="2735590"/>
            <a:ext cx="31502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i="1" kern="1200" dirty="0">
                <a:solidFill>
                  <a:srgbClr val="000000"/>
                </a:solidFill>
                <a:latin typeface="Arial Black" pitchFamily="34" charset="0"/>
                <a:ea typeface="돋움" pitchFamily="50" charset="-127"/>
                <a:cs typeface="+mn-cs"/>
              </a:rPr>
              <a:t>Replacing Inheritance with Delegation</a:t>
            </a:r>
            <a:endParaRPr kumimoji="1" lang="ko-KR" altLang="en-US" sz="1100" b="1" i="1" kern="1200" dirty="0">
              <a:solidFill>
                <a:srgbClr val="000000"/>
              </a:solidFill>
              <a:latin typeface="Arial Black" pitchFamily="34" charset="0"/>
              <a:ea typeface="돋움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03797" y="4670446"/>
            <a:ext cx="73420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리팩토링은</a:t>
            </a: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두 개의 기능적으로 동일한  상태 혹은 코드의 구조 간의 변형임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현재의 요구에 대한 설계 적합성을 향상시키면서 상속 계층구조 사용에서 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/>
            </a:r>
            <a:b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</a:b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동일 기능을 제공하는 위임 사용으로 변형함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이러한 변경은 절대적인 향상이 아니며 하나의 가능한 설계에서 다른 형태로의 단순한 원칙적인 전이임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대부분의 </a:t>
            </a:r>
            <a:r>
              <a:rPr kumimoji="1" lang="ko-KR" altLang="en-US" sz="1200" b="1" kern="12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리팩토링에서</a:t>
            </a: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역 </a:t>
            </a:r>
            <a:r>
              <a:rPr kumimoji="1" lang="ko-KR" altLang="en-US" sz="1200" b="1" kern="12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리팩토링이</a:t>
            </a: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존재하며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반대 방향으로 동일한 변형을 함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endParaRPr kumimoji="1" lang="ko-KR" altLang="en-US" sz="12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올바르게 만들자</a:t>
            </a:r>
            <a:r>
              <a:rPr lang="en-US" altLang="ko-KR" sz="1200" dirty="0" smtClean="0"/>
              <a:t>Build it right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TDD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리팩토링을</a:t>
            </a:r>
            <a:r>
              <a:rPr lang="ko-KR" altLang="en-US" dirty="0" smtClean="0"/>
              <a:t> 사용한 코드 건전성</a:t>
            </a:r>
            <a:r>
              <a:rPr lang="en-US" altLang="ko-KR" sz="1050" dirty="0" smtClean="0"/>
              <a:t>code healthy</a:t>
            </a:r>
            <a:r>
              <a:rPr lang="ko-KR" altLang="en-US" dirty="0" smtClean="0"/>
              <a:t> 유지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내부 구조에 대한 변경</a:t>
            </a:r>
            <a:endParaRPr lang="en-US" altLang="ko-KR" sz="1000" dirty="0" smtClean="0"/>
          </a:p>
          <a:p>
            <a:pPr lvl="2"/>
            <a:r>
              <a:rPr lang="ko-KR" altLang="en-US" dirty="0" smtClean="0"/>
              <a:t>대부분의 </a:t>
            </a:r>
            <a:r>
              <a:rPr lang="ko-KR" altLang="en-US" dirty="0" err="1" smtClean="0"/>
              <a:t>리팩토링은</a:t>
            </a:r>
            <a:r>
              <a:rPr lang="ko-KR" altLang="en-US" dirty="0" smtClean="0"/>
              <a:t> 코드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시스템 내부 구조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적용되는 매우 낮은 레벨임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err="1" smtClean="0"/>
              <a:t>메소드나</a:t>
            </a:r>
            <a:r>
              <a:rPr lang="ko-KR" altLang="en-US" dirty="0" smtClean="0"/>
              <a:t> 로컬 변수의 </a:t>
            </a:r>
            <a:r>
              <a:rPr lang="ko-KR" altLang="en-US" dirty="0" err="1" smtClean="0"/>
              <a:t>재명명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낮은 레벨의 </a:t>
            </a:r>
            <a:r>
              <a:rPr lang="ko-KR" altLang="en-US" dirty="0" err="1" smtClean="0"/>
              <a:t>리팩토링은</a:t>
            </a:r>
            <a:r>
              <a:rPr lang="ko-KR" altLang="en-US" dirty="0" smtClean="0"/>
              <a:t> 더 큰 규모 </a:t>
            </a:r>
            <a:r>
              <a:rPr lang="ko-KR" altLang="en-US" dirty="0" err="1" smtClean="0"/>
              <a:t>리팩토링을</a:t>
            </a:r>
            <a:r>
              <a:rPr lang="ko-KR" altLang="en-US" dirty="0" smtClean="0"/>
              <a:t> 달성하는 기본적인 </a:t>
            </a:r>
            <a:r>
              <a:rPr lang="en-US" altLang="ko-KR" dirty="0" smtClean="0"/>
              <a:t>building block</a:t>
            </a:r>
            <a:r>
              <a:rPr lang="ko-KR" altLang="en-US" dirty="0" smtClean="0"/>
              <a:t>임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코드에서 책임성을 옮김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계층 구조를 만들거나 없앰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하나 이상의 클래스에 관련된 유사한 변경을 수행함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모든 </a:t>
            </a:r>
            <a:r>
              <a:rPr lang="ko-KR" altLang="en-US" dirty="0" err="1" smtClean="0"/>
              <a:t>리팩토링은</a:t>
            </a:r>
            <a:r>
              <a:rPr lang="ko-KR" altLang="en-US" dirty="0" smtClean="0"/>
              <a:t> 여러 작은 단계로 쪼개질 수 있음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변수 </a:t>
            </a:r>
            <a:r>
              <a:rPr lang="ko-KR" altLang="en-US" dirty="0" err="1" smtClean="0"/>
              <a:t>재명명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새롭거나 빈 클래스 추가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리턴 타입 변경 등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리팩토링의</a:t>
            </a:r>
            <a:r>
              <a:rPr lang="ko-KR" altLang="en-US" dirty="0" smtClean="0"/>
              <a:t> 제일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이유는 중복 때문임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두 개의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혹은 클래스에 두 개의 유사한 코드를 가짐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양쪽에서 호출하는 단일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추출됨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책임성이라는 측면에서 고려되어야 함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중복은 시스템 변경을 더 어렵게 </a:t>
            </a:r>
            <a:r>
              <a:rPr lang="ko-KR" altLang="en-US" dirty="0" err="1" smtClean="0"/>
              <a:t>만듬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올바르게 만들자</a:t>
            </a:r>
            <a:r>
              <a:rPr lang="en-US" altLang="ko-KR" sz="1200" dirty="0" smtClean="0"/>
              <a:t>Build it right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TDD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리팩토링을</a:t>
            </a:r>
            <a:r>
              <a:rPr lang="ko-KR" altLang="en-US" dirty="0" smtClean="0"/>
              <a:t> 사용한 코드 건전성</a:t>
            </a:r>
            <a:r>
              <a:rPr lang="en-US" altLang="ko-KR" sz="1050" dirty="0" smtClean="0"/>
              <a:t>code healthy</a:t>
            </a:r>
            <a:r>
              <a:rPr lang="ko-KR" altLang="en-US" dirty="0" smtClean="0"/>
              <a:t> 유지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행위 보존</a:t>
            </a:r>
            <a:endParaRPr lang="en-US" altLang="ko-KR" sz="1000" dirty="0" smtClean="0"/>
          </a:p>
          <a:p>
            <a:pPr lvl="2"/>
            <a:r>
              <a:rPr lang="ko-KR" altLang="en-US" dirty="0" smtClean="0"/>
              <a:t>기존 코드에 대해 적용된 변형은 코드의 설계나 구조에만 영향을 미쳐야 됨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외부적으로 보이는 행위나 기능에 영향을 미치지 않음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err="1" smtClean="0"/>
              <a:t>리팩토링을</a:t>
            </a:r>
            <a:r>
              <a:rPr lang="ko-KR" altLang="en-US" dirty="0" smtClean="0"/>
              <a:t> 하는 코드를 사용하는 클라이언트 코드는 </a:t>
            </a:r>
            <a:r>
              <a:rPr lang="ko-KR" altLang="en-US" dirty="0" err="1" smtClean="0"/>
              <a:t>리팩토링된</a:t>
            </a:r>
            <a:r>
              <a:rPr lang="ko-KR" altLang="en-US" dirty="0" smtClean="0"/>
              <a:t> 코드가 어떻게 행위를 하는지에 대한 차이를 인식하지 못해야 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err="1" smtClean="0"/>
              <a:t>리팩토링이</a:t>
            </a:r>
            <a:r>
              <a:rPr lang="ko-KR" altLang="en-US" dirty="0" smtClean="0"/>
              <a:t> 코드의 외부 행위를 변경하지 않았다는 보장은 테스트 수행을 통해서 가능함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올바르게 만들자</a:t>
            </a:r>
            <a:r>
              <a:rPr lang="en-US" altLang="ko-KR" sz="1200" dirty="0" smtClean="0"/>
              <a:t>Build it right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TDD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소프트웨어 작동 보장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지속적인 </a:t>
            </a:r>
            <a:r>
              <a:rPr lang="ko-KR" altLang="en-US" dirty="0" err="1" smtClean="0"/>
              <a:t>리팩토링과</a:t>
            </a:r>
            <a:r>
              <a:rPr lang="ko-KR" altLang="en-US" dirty="0" smtClean="0"/>
              <a:t> 기존 기능의 깨짐</a:t>
            </a:r>
            <a:endParaRPr lang="en-US" altLang="ko-KR" sz="1000" dirty="0" smtClean="0"/>
          </a:p>
          <a:p>
            <a:pPr lvl="2"/>
            <a:r>
              <a:rPr lang="ko-KR" altLang="en-US" dirty="0" smtClean="0"/>
              <a:t>수동 테스트는 느리고 에러가 발생하기 쉬움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개발자들이 일반적으로 테스트 기능을 사용하지 않음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개발자들의 직감에 의한 테스트 건너뜀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올바르게 만들자</a:t>
            </a:r>
            <a:r>
              <a:rPr lang="en-US" altLang="ko-KR" sz="1200" dirty="0" smtClean="0"/>
              <a:t>Build it right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TDD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61923" y="1238250"/>
            <a:ext cx="8782051" cy="3190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소프트웨어 작동 보장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자동화된 테스트를 사용한 보호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회귀</a:t>
            </a:r>
            <a:r>
              <a:rPr lang="en-US" altLang="ko-KR" sz="1000" dirty="0" smtClean="0"/>
              <a:t>regression</a:t>
            </a:r>
            <a:r>
              <a:rPr lang="ko-KR" altLang="en-US" dirty="0" smtClean="0"/>
              <a:t>는 일반적으로 덜 개발된 상태로 되돌아 가는 것임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소프트웨어 관점에서는 기존의 일단 동작했던 기능이 깨지는 현상임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작동 상태에서 </a:t>
            </a:r>
            <a:r>
              <a:rPr lang="ko-KR" altLang="en-US" dirty="0" err="1" smtClean="0"/>
              <a:t>비작동</a:t>
            </a:r>
            <a:r>
              <a:rPr lang="ko-KR" altLang="en-US" dirty="0" smtClean="0"/>
              <a:t> 상태로 </a:t>
            </a:r>
            <a:r>
              <a:rPr lang="ko-KR" altLang="en-US" dirty="0" err="1" smtClean="0"/>
              <a:t>회기됨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변경을 통해서 결함을 생성시키는 사람은 개발 자신임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변경이 어떠한 것도 깨지지 않는다는 것을 알기 원하며 그것도 가능한 한 빨리 알기 원함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자동화된 테스트 안전장치</a:t>
            </a:r>
            <a:r>
              <a:rPr lang="en-US" altLang="ko-KR" sz="900" dirty="0" smtClean="0"/>
              <a:t>harness</a:t>
            </a:r>
            <a:r>
              <a:rPr lang="ko-KR" altLang="en-US" dirty="0" smtClean="0"/>
              <a:t> 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회귀 </a:t>
            </a:r>
            <a:r>
              <a:rPr lang="ko-KR" altLang="en-US" dirty="0" err="1" smtClean="0"/>
              <a:t>테스팅</a:t>
            </a:r>
            <a:r>
              <a:rPr lang="en-US" altLang="ko-KR" sz="1000" dirty="0" smtClean="0"/>
              <a:t>regression testing</a:t>
            </a:r>
          </a:p>
          <a:p>
            <a:pPr lvl="3"/>
            <a:r>
              <a:rPr lang="ko-KR" altLang="en-US" dirty="0" smtClean="0"/>
              <a:t>기존에 존재했던 결함이 소프트웨어가 수천 번의 변경을 통해 진화함에 따라 결함이 제거된 채로 다시 나타나지 않음을 검증하기 위해 프로젝트 전체를 통해 반복적으로 테스트를 수행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4417008"/>
            <a:ext cx="4436480" cy="150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TextBox 22"/>
          <p:cNvSpPr txBox="1"/>
          <p:nvPr/>
        </p:nvSpPr>
        <p:spPr>
          <a:xfrm>
            <a:off x="1479997" y="6045026"/>
            <a:ext cx="5514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테스트 안전장치</a:t>
            </a:r>
            <a:r>
              <a:rPr kumimoji="1" lang="en-US" altLang="ko-KR" sz="9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harness</a:t>
            </a: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는 코드 기반 주변에 틀</a:t>
            </a:r>
            <a:r>
              <a:rPr kumimoji="1" lang="en-US" altLang="ko-KR" sz="9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mold</a:t>
            </a: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를 형성함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코드 기반을 깨는 변경이 가해짐에 따라 틀</a:t>
            </a:r>
            <a:r>
              <a:rPr kumimoji="1" lang="en-US" altLang="ko-KR" sz="9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mold</a:t>
            </a: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는 더 이상 균형상태가 아니며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</a:t>
            </a:r>
          </a:p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따라서 깨어지게 됨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endParaRPr kumimoji="1" lang="ko-KR" altLang="en-US" sz="12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올바르게 만들자</a:t>
            </a:r>
            <a:r>
              <a:rPr lang="en-US" altLang="ko-KR" sz="1200" dirty="0" smtClean="0"/>
              <a:t>Build it right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TDD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소프트웨어 작동 보장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자동화된 테스트를 사용한 보호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테스트 안전 장치의 특징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실행하기 쉬운 테스트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실행이 빠른 테스트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테스트 </a:t>
            </a:r>
            <a:r>
              <a:rPr lang="ko-KR" altLang="en-US" dirty="0" err="1" smtClean="0"/>
              <a:t>미실행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버그의 수정 시간을 어떠한 변경이 버그를 양산시켰는지를 모르는 채 미래로 미루게 되는 위험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적절한 환경에서의 즉각적인 피드백은 개발에 대한 속도를 높여줌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버그가 둘러싸고 있는 정확한 환경을 해결하고자 하는 노력을 들여서 결함을 찾는 작업에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시간이 거의 들지 않음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올바르게 만들자</a:t>
            </a:r>
            <a:r>
              <a:rPr lang="en-US" altLang="ko-KR" sz="1200" dirty="0" smtClean="0"/>
              <a:t>Build it right</a:t>
            </a:r>
            <a:r>
              <a:rPr lang="ko-KR" altLang="en-US" dirty="0" smtClean="0"/>
              <a:t> </a:t>
            </a:r>
            <a:r>
              <a:rPr lang="en-US" altLang="ko-KR" dirty="0" smtClean="0"/>
              <a:t>: TDD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소프트웨어 작동 보장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빠른 피드백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테스트에 대한 수행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테스트의 느림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DB, </a:t>
            </a:r>
            <a:r>
              <a:rPr lang="ko-KR" altLang="en-US" dirty="0" smtClean="0"/>
              <a:t>공유 드라이버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인터넷 상의 </a:t>
            </a:r>
            <a:r>
              <a:rPr lang="ko-KR" altLang="en-US" dirty="0" err="1" smtClean="0"/>
              <a:t>웹서버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서비스와 같은 외부 자원에 대한 접근 테스트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CI</a:t>
            </a:r>
            <a:r>
              <a:rPr lang="en-US" altLang="ko-KR" sz="1000" dirty="0" err="1" smtClean="0"/>
              <a:t>Continuous</a:t>
            </a:r>
            <a:r>
              <a:rPr lang="en-US" altLang="ko-KR" sz="1000" dirty="0" smtClean="0"/>
              <a:t> Integration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서버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지속적인 통합</a:t>
            </a:r>
            <a:r>
              <a:rPr lang="en-US" altLang="ko-KR" sz="1000" dirty="0" smtClean="0"/>
              <a:t>CI</a:t>
            </a:r>
            <a:r>
              <a:rPr lang="ko-KR" altLang="en-US" dirty="0" smtClean="0"/>
              <a:t>을 수행하는 서버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마지막의 변경이 어떠한 것도 깨뜨리지 않음을 확인함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빠른 피드백을 받기 위한 낙관적인 </a:t>
            </a:r>
            <a:r>
              <a:rPr lang="en-US" altLang="ko-KR" dirty="0" smtClean="0"/>
              <a:t>locking</a:t>
            </a:r>
            <a:r>
              <a:rPr lang="ko-KR" altLang="en-US" dirty="0" smtClean="0"/>
              <a:t>의 형태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테스트가 깨지지 않았다면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전체 테스트를 실행하는 시간을 들이지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최대의 속력을 개발을 진행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테스트 중에 하나가 깨졌다면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별도의 노력으로 깨진 테스트를 수정해야 함</a:t>
            </a:r>
            <a:r>
              <a:rPr lang="en-US" altLang="ko-KR" dirty="0" smtClean="0"/>
              <a:t>.</a:t>
            </a:r>
          </a:p>
          <a:p>
            <a:pPr lvl="4"/>
            <a:r>
              <a:rPr lang="ko-KR" altLang="en-US" dirty="0" smtClean="0"/>
              <a:t>다음 단계로 이동할 환경을 이미 잃어버렸음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반복주기 계획 </a:t>
            </a:r>
            <a:r>
              <a:rPr lang="ko-KR" altLang="en-US" smtClean="0"/>
              <a:t>가이드라인</a:t>
            </a:r>
            <a:endParaRPr lang="ko-KR" altLang="en-US"/>
          </a:p>
        </p:txBody>
      </p:sp>
      <p:sp>
        <p:nvSpPr>
          <p:cNvPr id="1101827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반복주기 횟수 결정</a:t>
            </a:r>
          </a:p>
          <a:p>
            <a:pPr lvl="1"/>
            <a:r>
              <a:rPr lang="ko-KR" altLang="en-US"/>
              <a:t>단순한 프로젝트 </a:t>
            </a:r>
            <a:r>
              <a:rPr lang="en-US" altLang="ko-KR"/>
              <a:t>– </a:t>
            </a:r>
            <a:r>
              <a:rPr lang="ko-KR" altLang="en-US"/>
              <a:t>단계별 한 개의 반복주기만을 가짐</a:t>
            </a:r>
          </a:p>
          <a:p>
            <a:pPr lvl="2" fontAlgn="t"/>
            <a:r>
              <a:rPr lang="ko-KR" altLang="en-US"/>
              <a:t>도입단계 </a:t>
            </a:r>
            <a:r>
              <a:rPr lang="en-US" altLang="ko-KR"/>
              <a:t>– Proof-of-concept </a:t>
            </a:r>
            <a:r>
              <a:rPr lang="ko-KR" altLang="en-US"/>
              <a:t>프로토타입</a:t>
            </a:r>
            <a:r>
              <a:rPr lang="en-US" altLang="ko-KR"/>
              <a:t>, </a:t>
            </a:r>
            <a:r>
              <a:rPr lang="ko-KR" altLang="en-US"/>
              <a:t>유저 인터페이스 프로토타입 등</a:t>
            </a:r>
          </a:p>
          <a:p>
            <a:pPr lvl="2" fontAlgn="t"/>
            <a:r>
              <a:rPr lang="ko-KR" altLang="en-US"/>
              <a:t>발단단계 </a:t>
            </a:r>
            <a:r>
              <a:rPr lang="en-US" altLang="ko-KR"/>
              <a:t>– </a:t>
            </a:r>
            <a:r>
              <a:rPr lang="ko-KR" altLang="en-US"/>
              <a:t>아키텍쳐 프로토타입</a:t>
            </a:r>
          </a:p>
          <a:p>
            <a:pPr lvl="2" fontAlgn="t"/>
            <a:r>
              <a:rPr lang="ko-KR" altLang="en-US"/>
              <a:t>구축단계 </a:t>
            </a:r>
            <a:r>
              <a:rPr lang="en-US" altLang="ko-KR"/>
              <a:t>– </a:t>
            </a:r>
            <a:r>
              <a:rPr lang="ko-KR" altLang="en-US"/>
              <a:t>제품 빌드</a:t>
            </a:r>
            <a:r>
              <a:rPr lang="en-US" altLang="ko-KR"/>
              <a:t>(“</a:t>
            </a:r>
            <a:r>
              <a:rPr lang="ko-KR" altLang="en-US"/>
              <a:t>베타 까지”</a:t>
            </a:r>
            <a:r>
              <a:rPr lang="en-US" altLang="ko-KR"/>
              <a:t>);</a:t>
            </a:r>
          </a:p>
          <a:p>
            <a:pPr lvl="2" fontAlgn="t"/>
            <a:r>
              <a:rPr lang="ko-KR" altLang="en-US"/>
              <a:t>이전단계 </a:t>
            </a:r>
            <a:r>
              <a:rPr lang="en-US" altLang="ko-KR"/>
              <a:t>– </a:t>
            </a:r>
            <a:r>
              <a:rPr lang="ko-KR" altLang="en-US"/>
              <a:t>제품 마무리 및 인도</a:t>
            </a:r>
          </a:p>
          <a:p>
            <a:pPr lvl="1" fontAlgn="t"/>
            <a:r>
              <a:rPr lang="ko-KR" altLang="en-US"/>
              <a:t>개발 사이클의 유형</a:t>
            </a:r>
          </a:p>
          <a:p>
            <a:pPr lvl="2" fontAlgn="t"/>
            <a:r>
              <a:rPr lang="ko-KR" altLang="en-US"/>
              <a:t>유형 </a:t>
            </a:r>
            <a:r>
              <a:rPr lang="en-US" altLang="ko-KR"/>
              <a:t>1 :  3 </a:t>
            </a:r>
            <a:r>
              <a:rPr lang="ko-KR" altLang="en-US"/>
              <a:t>개의 반복주기</a:t>
            </a:r>
            <a:r>
              <a:rPr lang="en-US" altLang="ko-KR"/>
              <a:t>[0,1,1,1]</a:t>
            </a:r>
          </a:p>
          <a:p>
            <a:pPr lvl="2" fontAlgn="t"/>
            <a:r>
              <a:rPr lang="ko-KR" altLang="en-US" u="sng"/>
              <a:t>유형 </a:t>
            </a:r>
            <a:r>
              <a:rPr lang="en-US" altLang="ko-KR" u="sng"/>
              <a:t>2</a:t>
            </a:r>
            <a:r>
              <a:rPr lang="en-US" altLang="ko-KR"/>
              <a:t> :  6 </a:t>
            </a:r>
            <a:r>
              <a:rPr lang="ko-KR" altLang="en-US"/>
              <a:t>개의 반복주기</a:t>
            </a:r>
            <a:r>
              <a:rPr lang="en-US" altLang="ko-KR"/>
              <a:t>[1,2,2,1]</a:t>
            </a:r>
          </a:p>
          <a:p>
            <a:pPr lvl="2" fontAlgn="t"/>
            <a:r>
              <a:rPr lang="ko-KR" altLang="en-US" u="sng"/>
              <a:t>유형 </a:t>
            </a:r>
            <a:r>
              <a:rPr lang="en-US" altLang="ko-KR" u="sng"/>
              <a:t>3</a:t>
            </a:r>
            <a:r>
              <a:rPr lang="en-US" altLang="ko-KR"/>
              <a:t> :  9 </a:t>
            </a:r>
            <a:r>
              <a:rPr lang="ko-KR" altLang="en-US"/>
              <a:t>개의 반복주기</a:t>
            </a:r>
            <a:r>
              <a:rPr lang="en-US" altLang="ko-KR"/>
              <a:t>[1,3,3,2]</a:t>
            </a:r>
          </a:p>
          <a:p>
            <a:pPr lvl="2" fontAlgn="t"/>
            <a:r>
              <a:rPr lang="ko-KR" altLang="en-US"/>
              <a:t>유형 </a:t>
            </a:r>
            <a:r>
              <a:rPr lang="en-US" altLang="ko-KR"/>
              <a:t>4 : 10 </a:t>
            </a:r>
            <a:r>
              <a:rPr lang="ko-KR" altLang="en-US"/>
              <a:t>개의 반복주기</a:t>
            </a:r>
            <a:r>
              <a:rPr lang="en-US" altLang="ko-KR"/>
              <a:t>[2,3,3,2]</a:t>
            </a:r>
          </a:p>
          <a:p>
            <a:pPr lvl="1" fontAlgn="t"/>
            <a:r>
              <a:rPr lang="ko-KR" altLang="en-US"/>
              <a:t>변형 </a:t>
            </a:r>
            <a:r>
              <a:rPr lang="en-US" altLang="ko-KR"/>
              <a:t>1 : </a:t>
            </a:r>
            <a:r>
              <a:rPr lang="ko-KR" altLang="en-US"/>
              <a:t>새로운 도메인 </a:t>
            </a:r>
            <a:r>
              <a:rPr lang="en-US" altLang="ko-KR"/>
              <a:t>– </a:t>
            </a:r>
            <a:r>
              <a:rPr lang="ko-KR" altLang="en-US"/>
              <a:t>도입단계에 반복주기 추가</a:t>
            </a:r>
          </a:p>
          <a:p>
            <a:pPr lvl="1" fontAlgn="t"/>
            <a:r>
              <a:rPr lang="ko-KR" altLang="en-US"/>
              <a:t>변형 </a:t>
            </a:r>
            <a:r>
              <a:rPr lang="en-US" altLang="ko-KR"/>
              <a:t>2 : </a:t>
            </a:r>
            <a:r>
              <a:rPr lang="ko-KR" altLang="en-US"/>
              <a:t>새로운 아키텍쳐</a:t>
            </a:r>
            <a:r>
              <a:rPr lang="en-US" altLang="ko-KR"/>
              <a:t>, </a:t>
            </a:r>
            <a:r>
              <a:rPr lang="ko-KR" altLang="en-US"/>
              <a:t>대량 유즈케이스 </a:t>
            </a:r>
            <a:r>
              <a:rPr lang="en-US" altLang="ko-KR"/>
              <a:t>– </a:t>
            </a:r>
            <a:r>
              <a:rPr lang="ko-KR" altLang="en-US"/>
              <a:t>발단단계에 반복주기 추가</a:t>
            </a:r>
          </a:p>
          <a:p>
            <a:pPr lvl="1" fontAlgn="t"/>
            <a:r>
              <a:rPr lang="ko-KR" altLang="en-US"/>
              <a:t>변형 </a:t>
            </a:r>
            <a:r>
              <a:rPr lang="en-US" altLang="ko-KR"/>
              <a:t>3 : </a:t>
            </a:r>
            <a:r>
              <a:rPr lang="ko-KR" altLang="en-US"/>
              <a:t>제품 규모 크고</a:t>
            </a:r>
            <a:r>
              <a:rPr lang="en-US" altLang="ko-KR"/>
              <a:t>, </a:t>
            </a:r>
            <a:r>
              <a:rPr lang="ko-KR" altLang="en-US"/>
              <a:t>복잡함 </a:t>
            </a:r>
            <a:r>
              <a:rPr lang="en-US" altLang="ko-KR"/>
              <a:t>– </a:t>
            </a:r>
            <a:r>
              <a:rPr lang="ko-KR" altLang="en-US"/>
              <a:t>구축단계에 반복주기 추가</a:t>
            </a:r>
          </a:p>
        </p:txBody>
      </p:sp>
    </p:spTree>
  </p:cSld>
  <p:clrMapOvr>
    <a:masterClrMapping/>
  </p:clrMapOvr>
  <p:transition spd="med">
    <p:fade/>
  </p:transition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 도구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JUnit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단위 </a:t>
            </a:r>
            <a:r>
              <a:rPr lang="ko-KR" altLang="en-US" dirty="0" err="1" smtClean="0"/>
              <a:t>테스팅</a:t>
            </a:r>
            <a:r>
              <a:rPr lang="ko-KR" altLang="en-US" dirty="0" smtClean="0"/>
              <a:t> 프레임워크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1997</a:t>
            </a:r>
            <a:r>
              <a:rPr lang="ko-KR" altLang="en-US" dirty="0" smtClean="0"/>
              <a:t>년</a:t>
            </a:r>
            <a:r>
              <a:rPr lang="en-US" altLang="ko-KR" dirty="0" smtClean="0"/>
              <a:t>, Erich Gamma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Kent Beck</a:t>
            </a:r>
            <a:r>
              <a:rPr lang="ko-KR" altLang="en-US" dirty="0" smtClean="0"/>
              <a:t>이 개발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Kent Beck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Smalltalk</a:t>
            </a:r>
            <a:r>
              <a:rPr lang="ko-KR" altLang="en-US" dirty="0" smtClean="0"/>
              <a:t>를 위해 개발한 프레임워크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SUnit</a:t>
            </a:r>
            <a:r>
              <a:rPr lang="ko-KR" altLang="en-US" dirty="0" smtClean="0"/>
              <a:t>의 후속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공개 소스 소프트웨어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상업적인 용도로 사용할 수 있음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IBM</a:t>
            </a:r>
            <a:r>
              <a:rPr lang="ko-KR" altLang="en-US" dirty="0" smtClean="0"/>
              <a:t>의 공개 라이센스 </a:t>
            </a:r>
            <a:r>
              <a:rPr lang="en-US" altLang="ko-KR" dirty="0" smtClean="0"/>
              <a:t>1.0 </a:t>
            </a:r>
            <a:r>
              <a:rPr lang="ko-KR" altLang="en-US" dirty="0" smtClean="0"/>
              <a:t>버전에서 배포되었고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SourceForge</a:t>
            </a:r>
            <a:r>
              <a:rPr lang="ko-KR" altLang="en-US" dirty="0" smtClean="0"/>
              <a:t>가 후원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Java </a:t>
            </a:r>
            <a:r>
              <a:rPr lang="ko-KR" altLang="en-US" dirty="0" smtClean="0"/>
              <a:t>개발에서 단위 테스트의 </a:t>
            </a:r>
            <a:r>
              <a:rPr lang="en-US" altLang="ko-KR" dirty="0" smtClean="0"/>
              <a:t>de facto </a:t>
            </a:r>
            <a:r>
              <a:rPr lang="ko-KR" altLang="en-US" dirty="0" smtClean="0"/>
              <a:t>표준 프레임워크로 빠르게 자리잡음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err="1" smtClean="0"/>
              <a:t>xUnit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언어를 위한 표준 프레임워크로 자리잡고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)ASP, C++, C#, Eiffel, Delphi, Perl, PHP, Python, REBOL, Smalltalk, Visual Basic </a:t>
            </a:r>
            <a:r>
              <a:rPr lang="ko-KR" altLang="en-US" dirty="0" smtClean="0"/>
              <a:t>등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 도구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JUnit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9343" y="1737505"/>
            <a:ext cx="3316130" cy="2519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28280" y="3162304"/>
            <a:ext cx="3834925" cy="2348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 도구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Mock object</a:t>
            </a:r>
          </a:p>
          <a:p>
            <a:pPr lvl="1"/>
            <a:r>
              <a:rPr lang="ko-KR" altLang="en-US" dirty="0" smtClean="0"/>
              <a:t>코드의 나머지 부분과 독립적으로 코드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부분을 </a:t>
            </a:r>
            <a:r>
              <a:rPr lang="ko-KR" altLang="en-US" dirty="0" err="1" smtClean="0"/>
              <a:t>테스팅</a:t>
            </a:r>
            <a:r>
              <a:rPr lang="ko-KR" altLang="en-US" dirty="0" smtClean="0"/>
              <a:t> 하는데 적합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테스트를 수행하는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협업하는 객체를 대신함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독립된 </a:t>
            </a:r>
            <a:r>
              <a:rPr lang="ko-KR" altLang="en-US" dirty="0" err="1" smtClean="0"/>
              <a:t>레이어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스텁</a:t>
            </a:r>
            <a:r>
              <a:rPr lang="en-US" altLang="ko-KR" sz="1200" dirty="0" smtClean="0"/>
              <a:t>stub</a:t>
            </a:r>
            <a:r>
              <a:rPr lang="ko-KR" altLang="en-US" dirty="0" smtClean="0"/>
              <a:t>과 유사하지만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어떠한 </a:t>
            </a:r>
            <a:r>
              <a:rPr lang="ko-KR" altLang="en-US" dirty="0" err="1" smtClean="0"/>
              <a:t>로직도</a:t>
            </a:r>
            <a:r>
              <a:rPr lang="ko-KR" altLang="en-US" dirty="0" smtClean="0"/>
              <a:t> 구현하지 않음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가짜</a:t>
            </a:r>
            <a:r>
              <a:rPr lang="en-US" altLang="ko-KR" sz="1000" dirty="0" smtClean="0"/>
              <a:t>faked</a:t>
            </a:r>
            <a:r>
              <a:rPr lang="ko-KR" altLang="en-US" dirty="0" smtClean="0"/>
              <a:t> 클래스의 모든 비즈니스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행위를 테스트가 통제하도록 하는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제공하는 비어있는 </a:t>
            </a:r>
            <a:r>
              <a:rPr lang="ko-KR" altLang="en-US" dirty="0" err="1" smtClean="0"/>
              <a:t>쉘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 도구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Mock object - </a:t>
            </a:r>
            <a:r>
              <a:rPr lang="en-US" altLang="ko-KR" dirty="0" err="1" smtClean="0"/>
              <a:t>jmock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 bwMode="auto">
          <a:xfrm>
            <a:off x="790567" y="1825599"/>
            <a:ext cx="1253610" cy="43815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Service Interface</a:t>
            </a:r>
            <a:endParaRPr kumimoji="1" lang="ko-KR" altLang="en-US" sz="12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797119" y="3030528"/>
            <a:ext cx="1253610" cy="511182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Service</a:t>
            </a:r>
            <a:b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</a:b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Implementation</a:t>
            </a:r>
            <a:endParaRPr kumimoji="1" lang="ko-KR" altLang="en-US" sz="12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8" name="이등변 삼각형 7"/>
          <p:cNvSpPr/>
          <p:nvPr/>
        </p:nvSpPr>
        <p:spPr bwMode="auto">
          <a:xfrm>
            <a:off x="1321259" y="2263759"/>
            <a:ext cx="191925" cy="182565"/>
          </a:xfrm>
          <a:prstGeom prst="triangle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200" b="1" kern="120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10" name="직선 연결선 9"/>
          <p:cNvCxnSpPr>
            <a:stCxn id="8" idx="3"/>
            <a:endCxn id="6" idx="0"/>
          </p:cNvCxnSpPr>
          <p:nvPr/>
        </p:nvCxnSpPr>
        <p:spPr bwMode="auto">
          <a:xfrm rot="16200000" flipH="1">
            <a:off x="1128468" y="2735073"/>
            <a:ext cx="584208" cy="6702"/>
          </a:xfrm>
          <a:prstGeom prst="line">
            <a:avLst/>
          </a:prstGeom>
          <a:solidFill>
            <a:srgbClr val="EAEAEA"/>
          </a:solidFill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직사각형 10"/>
          <p:cNvSpPr/>
          <p:nvPr/>
        </p:nvSpPr>
        <p:spPr bwMode="auto">
          <a:xfrm>
            <a:off x="2772570" y="1825599"/>
            <a:ext cx="1253610" cy="438156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Repository</a:t>
            </a:r>
            <a:b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</a:b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Interface</a:t>
            </a:r>
            <a:endParaRPr kumimoji="1" lang="ko-KR" altLang="en-US" sz="12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779121" y="3030528"/>
            <a:ext cx="1253610" cy="511182"/>
          </a:xfrm>
          <a:prstGeom prst="rect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Repository</a:t>
            </a:r>
            <a:b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</a:b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Implementation</a:t>
            </a:r>
            <a:endParaRPr kumimoji="1" lang="ko-KR" altLang="en-US" sz="12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 bwMode="auto">
          <a:xfrm>
            <a:off x="3303263" y="2263759"/>
            <a:ext cx="191925" cy="182565"/>
          </a:xfrm>
          <a:prstGeom prst="triangle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200" b="1" kern="120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14" name="직선 연결선 13"/>
          <p:cNvCxnSpPr>
            <a:stCxn id="13" idx="3"/>
            <a:endCxn id="12" idx="0"/>
          </p:cNvCxnSpPr>
          <p:nvPr/>
        </p:nvCxnSpPr>
        <p:spPr bwMode="auto">
          <a:xfrm rot="16200000" flipH="1">
            <a:off x="3110471" y="2735073"/>
            <a:ext cx="584208" cy="6702"/>
          </a:xfrm>
          <a:prstGeom prst="line">
            <a:avLst/>
          </a:prstGeom>
          <a:solidFill>
            <a:srgbClr val="EAEAEA"/>
          </a:solidFill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꺾인 연결선 15"/>
          <p:cNvCxnSpPr>
            <a:stCxn id="6" idx="3"/>
            <a:endCxn id="11" idx="1"/>
          </p:cNvCxnSpPr>
          <p:nvPr/>
        </p:nvCxnSpPr>
        <p:spPr bwMode="auto">
          <a:xfrm flipV="1">
            <a:off x="2050730" y="2044677"/>
            <a:ext cx="721841" cy="1241442"/>
          </a:xfrm>
          <a:prstGeom prst="bentConnector3">
            <a:avLst>
              <a:gd name="adj1" fmla="val 50000"/>
            </a:avLst>
          </a:prstGeom>
          <a:solidFill>
            <a:srgbClr val="EAEAEA"/>
          </a:solidFill>
          <a:ln w="19050" cap="flat" cmpd="sng" algn="ctr">
            <a:solidFill>
              <a:srgbClr val="333333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순서도: 자기 디스크 16"/>
          <p:cNvSpPr/>
          <p:nvPr/>
        </p:nvSpPr>
        <p:spPr bwMode="auto">
          <a:xfrm>
            <a:off x="2010475" y="4294182"/>
            <a:ext cx="775199" cy="803286"/>
          </a:xfrm>
          <a:prstGeom prst="flowChartMagneticDisk">
            <a:avLst/>
          </a:prstGeom>
          <a:solidFill>
            <a:srgbClr val="EAEAEA"/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DB</a:t>
            </a:r>
            <a:endParaRPr kumimoji="1" lang="ko-KR" altLang="en-US" sz="12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19" name="직선 화살표 연결선 18"/>
          <p:cNvCxnSpPr>
            <a:stCxn id="12" idx="2"/>
            <a:endCxn id="17" idx="4"/>
          </p:cNvCxnSpPr>
          <p:nvPr/>
        </p:nvCxnSpPr>
        <p:spPr bwMode="auto">
          <a:xfrm rot="5400000">
            <a:off x="2518744" y="3808640"/>
            <a:ext cx="1154115" cy="620254"/>
          </a:xfrm>
          <a:prstGeom prst="bentConnector2">
            <a:avLst/>
          </a:prstGeom>
          <a:solidFill>
            <a:srgbClr val="EAEAEA"/>
          </a:solidFill>
          <a:ln w="19050" cap="flat" cmpd="sng" algn="ctr">
            <a:solidFill>
              <a:srgbClr val="333333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133846" y="1055659"/>
            <a:ext cx="513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Service Implementation </a:t>
            </a: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의 테스트는 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Repository Implementation </a:t>
            </a: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을 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/>
            </a:r>
            <a:b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</a:b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필요로 함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Mock Object</a:t>
            </a: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는 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Repository Implementation</a:t>
            </a: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을 대체함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endParaRPr kumimoji="1" lang="ko-KR" altLang="en-US" sz="12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67550" y="1931971"/>
            <a:ext cx="4800650" cy="4302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직사각형 26"/>
          <p:cNvSpPr/>
          <p:nvPr/>
        </p:nvSpPr>
        <p:spPr bwMode="auto">
          <a:xfrm>
            <a:off x="4302367" y="2078023"/>
            <a:ext cx="4246743" cy="328617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100" b="1" kern="120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4302367" y="4268803"/>
            <a:ext cx="4583786" cy="83979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100" b="1" kern="120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 도구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테스트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unitils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3415" y="1758940"/>
            <a:ext cx="3975768" cy="4818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4975" y="1236659"/>
            <a:ext cx="3271903" cy="3251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7403693" y="1274733"/>
            <a:ext cx="10583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테스트 데이터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898231" y="3076592"/>
            <a:ext cx="3437839" cy="18256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100" b="1" kern="120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 도구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EJB3 </a:t>
            </a:r>
            <a:r>
              <a:rPr lang="ko-KR" altLang="en-US" dirty="0" smtClean="0"/>
              <a:t>테스트 </a:t>
            </a:r>
            <a:r>
              <a:rPr lang="en-US" altLang="ko-KR" dirty="0" smtClean="0"/>
              <a:t>– ejb3unit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242" y="1874811"/>
            <a:ext cx="3631223" cy="3562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313813" y="4604689"/>
            <a:ext cx="18405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 err="1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엔티티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EJB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 테스트</a:t>
            </a:r>
            <a:endParaRPr kumimoji="1" lang="en-US" altLang="ko-KR" sz="11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 err="1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엔티티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 관계에 대한 테스트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03480" y="1123921"/>
            <a:ext cx="4198637" cy="4968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5549842" y="5877385"/>
            <a:ext cx="17924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 err="1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엔티티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EJB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 테스트</a:t>
            </a:r>
            <a:endParaRPr kumimoji="1" lang="en-US" altLang="ko-KR" sz="11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POJO 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기반의 </a:t>
            </a:r>
            <a:r>
              <a:rPr kumimoji="1" lang="ko-KR" altLang="en-US" sz="1100" b="1" kern="1200" dirty="0" err="1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로직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 테스트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 도구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EJB3 </a:t>
            </a:r>
            <a:r>
              <a:rPr lang="ko-KR" altLang="en-US" dirty="0" smtClean="0"/>
              <a:t>테스트 </a:t>
            </a:r>
            <a:r>
              <a:rPr lang="en-US" altLang="ko-KR" dirty="0" smtClean="0"/>
              <a:t>– ejb3unit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9423" y="1918036"/>
            <a:ext cx="4347856" cy="4163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807070" y="3502026"/>
            <a:ext cx="1353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 err="1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세션빈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 </a:t>
            </a:r>
            <a:r>
              <a: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EJB</a:t>
            </a:r>
            <a:r>
              <a:rPr kumimoji="1" lang="ko-KR" altLang="en-US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 테스트</a:t>
            </a:r>
            <a:endParaRPr kumimoji="1" lang="en-US" altLang="ko-KR" sz="11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통합 </a:t>
            </a:r>
            <a:r>
              <a:rPr lang="ko-KR" altLang="en-US" dirty="0" err="1" smtClean="0"/>
              <a:t>빌드</a:t>
            </a:r>
            <a:r>
              <a:rPr lang="ko-KR" altLang="en-US" dirty="0" smtClean="0"/>
              <a:t> 도구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프로젝트 관리 프레임워크 </a:t>
            </a:r>
            <a:r>
              <a:rPr lang="en-US" altLang="ko-KR" dirty="0" smtClean="0"/>
              <a:t>– Maven</a:t>
            </a:r>
          </a:p>
          <a:p>
            <a:pPr lvl="1"/>
            <a:r>
              <a:rPr lang="ko-KR" altLang="en-US" dirty="0" smtClean="0"/>
              <a:t>소프트웨어 프로젝트에 대해 광범위한 접근방법을 제공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팀 협력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재사용에 대한 촉진 및 프로젝트 </a:t>
            </a:r>
            <a:r>
              <a:rPr lang="ko-KR" altLang="en-US" dirty="0" err="1" smtClean="0"/>
              <a:t>빌드</a:t>
            </a:r>
            <a:r>
              <a:rPr lang="ko-KR" altLang="en-US" dirty="0" smtClean="0"/>
              <a:t> 이외의 많은 업무를 수행하는데 필요한 추상화된 메커니즘을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 산출물을 </a:t>
            </a:r>
            <a:r>
              <a:rPr lang="ko-KR" altLang="en-US" dirty="0" err="1" smtClean="0"/>
              <a:t>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배포하기 위한 표준적인 생명 주기를 정의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메이븐의</a:t>
            </a:r>
            <a:r>
              <a:rPr lang="ko-KR" altLang="en-US" dirty="0" smtClean="0"/>
              <a:t> 표준을 준수하는 모든 프로젝트에 대해서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프로젝트 간 </a:t>
            </a:r>
            <a:r>
              <a:rPr lang="ko-KR" altLang="en-US" dirty="0" err="1" smtClean="0"/>
              <a:t>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로직</a:t>
            </a:r>
            <a:r>
              <a:rPr lang="en-US" altLang="ko-KR" sz="1000" dirty="0" smtClean="0">
                <a:cs typeface="Vrinda" pitchFamily="2" charset="0"/>
              </a:rPr>
              <a:t>cross-cutting build logic</a:t>
            </a:r>
            <a:r>
              <a:rPr lang="ko-KR" altLang="en-US" dirty="0" smtClean="0"/>
              <a:t>을 손쉽게 재사용 가능하게 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표준화된 선언적인 방법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메이븐을</a:t>
            </a:r>
            <a:r>
              <a:rPr lang="ko-KR" altLang="en-US" dirty="0" smtClean="0"/>
              <a:t> 사용하는 프로젝트</a:t>
            </a:r>
            <a:endParaRPr lang="en-US" altLang="ko-KR" sz="1000" dirty="0" smtClean="0"/>
          </a:p>
          <a:p>
            <a:pPr lvl="2"/>
            <a:r>
              <a:rPr lang="ko-KR" altLang="en-US" dirty="0" smtClean="0"/>
              <a:t>투명성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재사용성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유지보수성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이해도가 향상됨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 프로젝트에 대한 동일한 접근방법을 가능하게 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어느 한 </a:t>
            </a:r>
            <a:r>
              <a:rPr lang="ko-KR" altLang="en-US" dirty="0" err="1" smtClean="0"/>
              <a:t>메이븐</a:t>
            </a:r>
            <a:r>
              <a:rPr lang="ko-KR" altLang="en-US" dirty="0" smtClean="0"/>
              <a:t> 프로젝트를 </a:t>
            </a:r>
            <a:r>
              <a:rPr lang="ko-KR" altLang="en-US" dirty="0" err="1" smtClean="0"/>
              <a:t>빌드하면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프로젝트 모두에도 동일하게 적용이 가능함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패턴의 원칙으로부터 영감을 받음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설정에 대한 형식</a:t>
            </a:r>
            <a:r>
              <a:rPr lang="en-US" altLang="ko-KR" sz="1000" dirty="0" smtClean="0">
                <a:cs typeface="Vrinda" pitchFamily="2" charset="0"/>
              </a:rPr>
              <a:t>Convention Over Configuration</a:t>
            </a:r>
          </a:p>
          <a:p>
            <a:pPr lvl="2"/>
            <a:r>
              <a:rPr lang="ko-KR" altLang="en-US" dirty="0" smtClean="0"/>
              <a:t>선언적인 실행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재사용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Dependency</a:t>
            </a:r>
            <a:r>
              <a:rPr lang="ko-KR" altLang="en-US" dirty="0" smtClean="0"/>
              <a:t>의 일관된 구조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통합 </a:t>
            </a:r>
            <a:r>
              <a:rPr lang="ko-KR" altLang="en-US" dirty="0" err="1" smtClean="0"/>
              <a:t>빌드</a:t>
            </a:r>
            <a:r>
              <a:rPr lang="ko-KR" altLang="en-US" dirty="0" smtClean="0"/>
              <a:t> 도구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관리 프레임워크 </a:t>
            </a:r>
            <a:r>
              <a:rPr lang="en-US" altLang="ko-KR" dirty="0" smtClean="0"/>
              <a:t>– Maven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16835" y="847725"/>
            <a:ext cx="2067646" cy="5568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7881" y="1910305"/>
            <a:ext cx="2359302" cy="2173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/>
          <p:cNvSpPr/>
          <p:nvPr/>
        </p:nvSpPr>
        <p:spPr bwMode="auto">
          <a:xfrm>
            <a:off x="5987582" y="4688373"/>
            <a:ext cx="1213355" cy="146052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sz="1100" b="1" kern="120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cxnSp>
        <p:nvCxnSpPr>
          <p:cNvPr id="9" name="구부러진 연결선 8"/>
          <p:cNvCxnSpPr>
            <a:stCxn id="7" idx="1"/>
            <a:endCxn id="7171" idx="3"/>
          </p:cNvCxnSpPr>
          <p:nvPr/>
        </p:nvCxnSpPr>
        <p:spPr bwMode="auto">
          <a:xfrm rot="10800000">
            <a:off x="4437183" y="2997205"/>
            <a:ext cx="1550398" cy="1764199"/>
          </a:xfrm>
          <a:prstGeom prst="curvedConnector3">
            <a:avLst>
              <a:gd name="adj1" fmla="val 50000"/>
            </a:avLst>
          </a:prstGeom>
          <a:solidFill>
            <a:srgbClr val="EAEAEA"/>
          </a:solidFill>
          <a:ln w="19050" cap="flat" cmpd="sng" algn="ctr">
            <a:solidFill>
              <a:srgbClr val="333333"/>
            </a:solidFill>
            <a:prstDash val="dash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통합 </a:t>
            </a:r>
            <a:r>
              <a:rPr lang="ko-KR" altLang="en-US" dirty="0" err="1" smtClean="0"/>
              <a:t>빌드</a:t>
            </a:r>
            <a:r>
              <a:rPr lang="ko-KR" altLang="en-US" dirty="0" smtClean="0"/>
              <a:t> 도구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관리 프레임워크 </a:t>
            </a:r>
            <a:r>
              <a:rPr lang="en-US" altLang="ko-KR" dirty="0" smtClean="0"/>
              <a:t>– Maven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81089" y="1684339"/>
            <a:ext cx="1591405" cy="3507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그룹 10"/>
          <p:cNvGrpSpPr/>
          <p:nvPr/>
        </p:nvGrpSpPr>
        <p:grpSpPr>
          <a:xfrm>
            <a:off x="1000125" y="1819275"/>
            <a:ext cx="7640584" cy="4681559"/>
            <a:chOff x="972739" y="1395405"/>
            <a:chExt cx="7667970" cy="5105429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72739" y="1395405"/>
              <a:ext cx="2834330" cy="51054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3089010" y="4400550"/>
              <a:ext cx="7537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100" b="1" kern="1200" dirty="0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  <a:cs typeface="+mn-cs"/>
                </a:rPr>
                <a:t>pom.xml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41636" y="2224075"/>
              <a:ext cx="92044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00" b="1" kern="1200" dirty="0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  <a:cs typeface="+mn-cs"/>
                </a:rPr>
                <a:t>로컬 </a:t>
              </a:r>
              <a:r>
                <a:rPr kumimoji="1" lang="ko-KR" altLang="en-US" sz="1100" b="1" kern="1200" dirty="0" err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  <a:cs typeface="+mn-cs"/>
                </a:rPr>
                <a:t>메이븐</a:t>
              </a:r>
              <a:r>
                <a:rPr kumimoji="1" lang="en-US" altLang="ko-KR" sz="1100" b="1" kern="1200" dirty="0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  <a:cs typeface="+mn-cs"/>
                </a:rPr>
                <a:t/>
              </a:r>
              <a:br>
                <a:rPr kumimoji="1" lang="en-US" altLang="ko-KR" sz="1100" b="1" kern="1200" dirty="0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  <a:cs typeface="+mn-cs"/>
                </a:rPr>
              </a:br>
              <a:r>
                <a:rPr kumimoji="1" lang="ko-KR" altLang="en-US" sz="1100" b="1" kern="1200" dirty="0" err="1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  <a:cs typeface="+mn-cs"/>
                </a:rPr>
                <a:t>레파지토리</a:t>
              </a:r>
              <a:endPara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endParaRPr>
            </a:p>
          </p:txBody>
        </p:sp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510593" y="3090862"/>
              <a:ext cx="3066757" cy="31146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TextBox 13"/>
            <p:cNvSpPr txBox="1"/>
            <p:nvPr/>
          </p:nvSpPr>
          <p:spPr>
            <a:xfrm>
              <a:off x="7011737" y="2802260"/>
              <a:ext cx="16289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100" b="1" kern="1200" dirty="0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  <a:cs typeface="+mn-cs"/>
                </a:rPr>
                <a:t>Dependency </a:t>
              </a:r>
              <a:r>
                <a:rPr kumimoji="1" lang="ko-KR" altLang="en-US" sz="1100" b="1" kern="1200" dirty="0">
                  <a:solidFill>
                    <a:srgbClr val="000000"/>
                  </a:solidFill>
                  <a:latin typeface="돋움" pitchFamily="50" charset="-127"/>
                  <a:ea typeface="돋움" pitchFamily="50" charset="-127"/>
                  <a:cs typeface="+mn-cs"/>
                </a:rPr>
                <a:t>검색 화면</a:t>
              </a:r>
              <a:endParaRPr kumimoji="1" lang="en-US" altLang="ko-KR" sz="11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반복주기 계획 </a:t>
            </a:r>
            <a:r>
              <a:rPr lang="ko-KR" altLang="en-US" smtClean="0"/>
              <a:t>고려사항</a:t>
            </a:r>
            <a:endParaRPr lang="ko-KR" altLang="en-US"/>
          </a:p>
        </p:txBody>
      </p:sp>
      <p:sp>
        <p:nvSpPr>
          <p:cNvPr id="1016835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UP </a:t>
            </a:r>
            <a:r>
              <a:rPr lang="ko-KR" altLang="en-US"/>
              <a:t>또는 </a:t>
            </a:r>
            <a:r>
              <a:rPr lang="en-US" altLang="ko-KR"/>
              <a:t>RUP </a:t>
            </a:r>
            <a:r>
              <a:rPr lang="ko-KR" altLang="en-US"/>
              <a:t>기반 반복주기의 기준값들 </a:t>
            </a:r>
          </a:p>
          <a:p>
            <a:pPr lvl="1"/>
            <a:r>
              <a:rPr lang="ko-KR" altLang="en-US"/>
              <a:t>단계 구분 </a:t>
            </a:r>
            <a:r>
              <a:rPr lang="en-US" altLang="ko-KR"/>
              <a:t>: </a:t>
            </a:r>
            <a:r>
              <a:rPr lang="ko-KR" altLang="en-US"/>
              <a:t>단계</a:t>
            </a:r>
            <a:r>
              <a:rPr lang="en-US" altLang="ko-KR"/>
              <a:t>(Phase) &gt; </a:t>
            </a:r>
            <a:r>
              <a:rPr lang="ko-KR" altLang="en-US"/>
              <a:t>반복주기</a:t>
            </a:r>
            <a:r>
              <a:rPr lang="en-US" altLang="ko-KR"/>
              <a:t>(iteration)</a:t>
            </a:r>
          </a:p>
          <a:p>
            <a:pPr lvl="1"/>
            <a:r>
              <a:rPr lang="ko-KR" altLang="en-US"/>
              <a:t>반복 주기 </a:t>
            </a:r>
            <a:r>
              <a:rPr lang="en-US" altLang="ko-KR"/>
              <a:t>(iteration)</a:t>
            </a:r>
          </a:p>
          <a:p>
            <a:pPr lvl="2"/>
            <a:r>
              <a:rPr lang="ko-KR" altLang="en-US"/>
              <a:t>기간 </a:t>
            </a:r>
            <a:r>
              <a:rPr lang="en-US" altLang="ko-KR"/>
              <a:t>: 2 </a:t>
            </a:r>
            <a:r>
              <a:rPr lang="ko-KR" altLang="en-US"/>
              <a:t>주 </a:t>
            </a:r>
            <a:r>
              <a:rPr lang="en-US" altLang="ko-KR"/>
              <a:t>~ 6 </a:t>
            </a:r>
            <a:r>
              <a:rPr lang="ko-KR" altLang="en-US"/>
              <a:t>개월</a:t>
            </a:r>
          </a:p>
          <a:p>
            <a:pPr lvl="2"/>
            <a:r>
              <a:rPr lang="ko-KR" altLang="en-US"/>
              <a:t>개수 </a:t>
            </a:r>
            <a:r>
              <a:rPr lang="en-US" altLang="ko-KR"/>
              <a:t>: 3</a:t>
            </a:r>
            <a:r>
              <a:rPr lang="ko-KR" altLang="en-US"/>
              <a:t>에서 </a:t>
            </a:r>
            <a:r>
              <a:rPr lang="en-US" altLang="ko-KR"/>
              <a:t>9</a:t>
            </a:r>
            <a:r>
              <a:rPr lang="ko-KR" altLang="en-US"/>
              <a:t>회</a:t>
            </a:r>
          </a:p>
          <a:p>
            <a:pPr lvl="2"/>
            <a:r>
              <a:rPr lang="ko-KR" altLang="en-US"/>
              <a:t>최소 프로젝트 기간 </a:t>
            </a:r>
            <a:r>
              <a:rPr lang="en-US" altLang="ko-KR"/>
              <a:t>: 6</a:t>
            </a:r>
            <a:r>
              <a:rPr lang="ko-KR" altLang="en-US"/>
              <a:t>주 </a:t>
            </a:r>
            <a:r>
              <a:rPr lang="en-US" altLang="ko-KR"/>
              <a:t>(2</a:t>
            </a:r>
            <a:r>
              <a:rPr lang="ko-KR" altLang="en-US"/>
              <a:t>주짜리 반복주기 </a:t>
            </a:r>
            <a:r>
              <a:rPr lang="en-US" altLang="ko-KR"/>
              <a:t>3</a:t>
            </a:r>
            <a:r>
              <a:rPr lang="ko-KR" altLang="en-US"/>
              <a:t>회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최대 프로젝트 기간 </a:t>
            </a:r>
            <a:r>
              <a:rPr lang="en-US" altLang="ko-KR"/>
              <a:t>: 54</a:t>
            </a:r>
            <a:r>
              <a:rPr lang="ko-KR" altLang="en-US"/>
              <a:t>개월</a:t>
            </a:r>
            <a:r>
              <a:rPr lang="en-US" altLang="ko-KR"/>
              <a:t>(6</a:t>
            </a:r>
            <a:r>
              <a:rPr lang="ko-KR" altLang="en-US"/>
              <a:t>개월짜리 반복주기 </a:t>
            </a:r>
            <a:r>
              <a:rPr lang="en-US" altLang="ko-KR"/>
              <a:t>9</a:t>
            </a:r>
            <a:r>
              <a:rPr lang="ko-KR" altLang="en-US"/>
              <a:t>회</a:t>
            </a:r>
            <a:r>
              <a:rPr lang="en-US" altLang="ko-KR"/>
              <a:t>)</a:t>
            </a:r>
          </a:p>
          <a:p>
            <a:pPr lvl="2">
              <a:buFontTx/>
              <a:buNone/>
            </a:pPr>
            <a:endParaRPr lang="en-US" altLang="ko-KR"/>
          </a:p>
          <a:p>
            <a:r>
              <a:rPr lang="ko-KR" altLang="en-US"/>
              <a:t>참고 </a:t>
            </a:r>
            <a:r>
              <a:rPr lang="en-US" altLang="ko-KR"/>
              <a:t>– XP(eXtreme Programming) </a:t>
            </a:r>
          </a:p>
          <a:p>
            <a:pPr lvl="1"/>
            <a:r>
              <a:rPr lang="ko-KR" altLang="en-US"/>
              <a:t>단계 구분 </a:t>
            </a:r>
            <a:r>
              <a:rPr lang="en-US" altLang="ko-KR"/>
              <a:t>: </a:t>
            </a:r>
            <a:r>
              <a:rPr lang="ko-KR" altLang="en-US"/>
              <a:t>릴리즈 </a:t>
            </a:r>
            <a:r>
              <a:rPr lang="en-US" altLang="ko-KR"/>
              <a:t>&gt; </a:t>
            </a:r>
            <a:r>
              <a:rPr lang="ko-KR" altLang="en-US"/>
              <a:t>반복</a:t>
            </a:r>
            <a:r>
              <a:rPr lang="en-US" altLang="ko-KR"/>
              <a:t>(iteration) </a:t>
            </a:r>
            <a:r>
              <a:rPr lang="ko-KR" altLang="en-US"/>
              <a:t>기간</a:t>
            </a:r>
          </a:p>
          <a:p>
            <a:pPr lvl="1"/>
            <a:r>
              <a:rPr lang="ko-KR" altLang="en-US"/>
              <a:t>릴리즈 기간은 </a:t>
            </a:r>
            <a:r>
              <a:rPr lang="en-US" altLang="ko-KR"/>
              <a:t>2 </a:t>
            </a:r>
            <a:r>
              <a:rPr lang="ko-KR" altLang="en-US"/>
              <a:t>개월 단위</a:t>
            </a:r>
          </a:p>
          <a:p>
            <a:pPr lvl="1"/>
            <a:r>
              <a:rPr lang="ko-KR" altLang="en-US"/>
              <a:t>반복주기 </a:t>
            </a:r>
            <a:r>
              <a:rPr lang="en-US" altLang="ko-KR"/>
              <a:t>(iteration) </a:t>
            </a:r>
            <a:r>
              <a:rPr lang="ko-KR" altLang="en-US"/>
              <a:t>기간 </a:t>
            </a:r>
            <a:r>
              <a:rPr lang="en-US" altLang="ko-KR"/>
              <a:t>: 2</a:t>
            </a:r>
            <a:r>
              <a:rPr lang="ko-KR" altLang="en-US"/>
              <a:t>주</a:t>
            </a:r>
          </a:p>
          <a:p>
            <a:pPr lvl="1"/>
            <a:r>
              <a:rPr lang="ko-KR" altLang="en-US"/>
              <a:t>최대 </a:t>
            </a:r>
            <a:r>
              <a:rPr lang="en-US" altLang="ko-KR"/>
              <a:t>4</a:t>
            </a:r>
            <a:r>
              <a:rPr lang="ko-KR" altLang="en-US"/>
              <a:t>만</a:t>
            </a:r>
            <a:r>
              <a:rPr lang="en-US" altLang="ko-KR"/>
              <a:t>~5</a:t>
            </a:r>
            <a:r>
              <a:rPr lang="ko-KR" altLang="en-US"/>
              <a:t>만 소스라인 프로젝트 수용</a:t>
            </a:r>
          </a:p>
        </p:txBody>
      </p:sp>
    </p:spTree>
  </p:cSld>
  <p:clrMapOvr>
    <a:masterClrMapping/>
  </p:clrMapOvr>
  <p:transition spd="med">
    <p:fade/>
  </p:transition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통합 </a:t>
            </a:r>
            <a:r>
              <a:rPr lang="ko-KR" altLang="en-US" dirty="0" err="1" smtClean="0"/>
              <a:t>빌드</a:t>
            </a:r>
            <a:r>
              <a:rPr lang="ko-KR" altLang="en-US" dirty="0" smtClean="0"/>
              <a:t> 도구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관리 프레임워크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Artifactory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JAR, POM </a:t>
            </a:r>
            <a:r>
              <a:rPr lang="ko-KR" altLang="en-US" dirty="0" smtClean="0"/>
              <a:t>같은 산출물을 저장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JAR, POM </a:t>
            </a:r>
            <a:r>
              <a:rPr lang="ko-KR" altLang="en-US" dirty="0" smtClean="0"/>
              <a:t>버전 관리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JAR, POM </a:t>
            </a:r>
            <a:r>
              <a:rPr lang="ko-KR" altLang="en-US" dirty="0" smtClean="0"/>
              <a:t>배포</a:t>
            </a:r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 bwMode="auto">
          <a:xfrm>
            <a:off x="2000232" y="3143248"/>
            <a:ext cx="1846398" cy="1214446"/>
          </a:xfrm>
          <a:prstGeom prst="rect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ctr" defTabSz="1038225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endParaRPr kumimoji="1" lang="ko-KR" altLang="en-US" sz="1200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0518" y="3429000"/>
            <a:ext cx="51874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 bwMode="auto">
          <a:xfrm>
            <a:off x="2527776" y="3429000"/>
            <a:ext cx="857256" cy="5715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ctr" defTabSz="1038225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Local</a:t>
            </a:r>
          </a:p>
          <a:p>
            <a:pPr marL="360363" indent="-360363" algn="ctr" defTabSz="1038225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Repository</a:t>
            </a:r>
            <a:endParaRPr kumimoji="1" lang="ko-KR" altLang="en-US" sz="12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14" name="직선 연결선 13"/>
          <p:cNvCxnSpPr/>
          <p:nvPr/>
        </p:nvCxnSpPr>
        <p:spPr bwMode="auto">
          <a:xfrm rot="5400000">
            <a:off x="2874484" y="4500064"/>
            <a:ext cx="3001189" cy="1811"/>
          </a:xfrm>
          <a:prstGeom prst="line">
            <a:avLst/>
          </a:prstGeom>
          <a:ln w="38100">
            <a:solidFill>
              <a:schemeClr val="tx2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 bwMode="auto">
          <a:xfrm>
            <a:off x="2000232" y="4643446"/>
            <a:ext cx="1846398" cy="1214446"/>
          </a:xfrm>
          <a:prstGeom prst="rect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ctr" defTabSz="1038225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endParaRPr kumimoji="1" lang="ko-KR" altLang="en-US" sz="1200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0518" y="4929202"/>
            <a:ext cx="51874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직사각형 16"/>
          <p:cNvSpPr/>
          <p:nvPr/>
        </p:nvSpPr>
        <p:spPr bwMode="auto">
          <a:xfrm>
            <a:off x="2527776" y="4929198"/>
            <a:ext cx="857256" cy="5715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ctr" defTabSz="1038225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Local</a:t>
            </a:r>
          </a:p>
          <a:p>
            <a:pPr marL="360363" indent="-360363" algn="ctr" defTabSz="1038225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Repository</a:t>
            </a:r>
            <a:endParaRPr kumimoji="1" lang="ko-KR" altLang="en-US" sz="12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5165484" y="3786190"/>
            <a:ext cx="1846398" cy="1214446"/>
          </a:xfrm>
          <a:prstGeom prst="rect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ctr" defTabSz="1038225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endParaRPr kumimoji="1" lang="ko-KR" altLang="en-US" sz="1200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35772" y="4071946"/>
            <a:ext cx="51874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직사각형 19"/>
          <p:cNvSpPr/>
          <p:nvPr/>
        </p:nvSpPr>
        <p:spPr bwMode="auto">
          <a:xfrm>
            <a:off x="5693027" y="4071942"/>
            <a:ext cx="857256" cy="5715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ctr" defTabSz="1038225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Remote</a:t>
            </a:r>
          </a:p>
          <a:p>
            <a:pPr marL="360363" indent="-360363" algn="ctr" defTabSz="1038225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Repository</a:t>
            </a:r>
            <a:endParaRPr kumimoji="1" lang="ko-KR" altLang="en-US" sz="12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21" name="직선 연결선 59"/>
          <p:cNvCxnSpPr>
            <a:stCxn id="9" idx="3"/>
            <a:endCxn id="19" idx="0"/>
          </p:cNvCxnSpPr>
          <p:nvPr/>
        </p:nvCxnSpPr>
        <p:spPr bwMode="auto">
          <a:xfrm>
            <a:off x="3846630" y="3750475"/>
            <a:ext cx="1248515" cy="321471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직선 연결선 59"/>
          <p:cNvCxnSpPr>
            <a:stCxn id="19" idx="2"/>
            <a:endCxn id="15" idx="3"/>
          </p:cNvCxnSpPr>
          <p:nvPr/>
        </p:nvCxnSpPr>
        <p:spPr bwMode="auto">
          <a:xfrm rot="5400000">
            <a:off x="4162511" y="4318036"/>
            <a:ext cx="616752" cy="1248515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4440114" y="3500438"/>
            <a:ext cx="593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i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배포</a:t>
            </a:r>
            <a:endParaRPr kumimoji="1" lang="en-US" altLang="ko-KR" sz="1200" b="1" i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40115" y="5072078"/>
            <a:ext cx="772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i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다운로드</a:t>
            </a:r>
            <a:endParaRPr kumimoji="1" lang="en-US" altLang="ko-KR" sz="1200" b="1" i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70518" y="3929070"/>
            <a:ext cx="593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개발자</a:t>
            </a:r>
            <a:endParaRPr kumimoji="1" lang="en-US" altLang="ko-KR" sz="10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70518" y="5429268"/>
            <a:ext cx="593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kern="1200" dirty="0">
                <a:solidFill>
                  <a:srgbClr val="000000"/>
                </a:solidFill>
                <a:latin typeface="돋움" pitchFamily="50" charset="-127"/>
                <a:ea typeface="돋움" pitchFamily="50" charset="-127"/>
                <a:cs typeface="+mn-cs"/>
              </a:rPr>
              <a:t>개발자</a:t>
            </a:r>
            <a:endParaRPr kumimoji="1" lang="en-US" altLang="ko-KR" sz="1000" b="1" kern="1200" dirty="0">
              <a:solidFill>
                <a:srgbClr val="000000"/>
              </a:solidFill>
              <a:latin typeface="돋움" pitchFamily="50" charset="-127"/>
              <a:ea typeface="돋움" pitchFamily="50" charset="-127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통합 </a:t>
            </a:r>
            <a:r>
              <a:rPr lang="ko-KR" altLang="en-US" dirty="0" err="1" smtClean="0"/>
              <a:t>빌드</a:t>
            </a:r>
            <a:r>
              <a:rPr lang="ko-KR" altLang="en-US" dirty="0" smtClean="0"/>
              <a:t> 도구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관리 프레임워크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Artifactory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80847" y="1749402"/>
            <a:ext cx="5649674" cy="5108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CI</a:t>
            </a:r>
            <a:r>
              <a:rPr lang="ko-KR" altLang="en-US" dirty="0" smtClean="0"/>
              <a:t> 도구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CI </a:t>
            </a:r>
            <a:r>
              <a:rPr lang="ko-KR" altLang="en-US" dirty="0" smtClean="0"/>
              <a:t>서버 </a:t>
            </a:r>
            <a:r>
              <a:rPr lang="en-US" altLang="ko-KR" dirty="0" smtClean="0"/>
              <a:t>– Continuum</a:t>
            </a:r>
          </a:p>
          <a:p>
            <a:pPr lvl="1"/>
            <a:r>
              <a:rPr lang="ko-KR" altLang="en-US" dirty="0" smtClean="0"/>
              <a:t>지속적인 통합 서버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가능한 빠른 시기에 작은 크기의 코드라도 통합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변경한 것은 즉시 </a:t>
            </a:r>
            <a:r>
              <a:rPr lang="en-US" altLang="ko-KR" dirty="0" smtClean="0"/>
              <a:t>SCM</a:t>
            </a:r>
            <a:r>
              <a:rPr lang="ko-KR" altLang="en-US" dirty="0" smtClean="0"/>
              <a:t>에 체크인함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단 단위 테스트 성공 후</a:t>
            </a:r>
            <a:r>
              <a:rPr lang="en-US" altLang="ko-KR" dirty="0" smtClean="0"/>
              <a:t>!)</a:t>
            </a:r>
          </a:p>
          <a:p>
            <a:pPr lvl="2"/>
            <a:r>
              <a:rPr lang="ko-KR" altLang="en-US" dirty="0" smtClean="0"/>
              <a:t>통합서버는 변경을 인지하고 변경과 관련된 것들을 </a:t>
            </a:r>
            <a:r>
              <a:rPr lang="ko-KR" altLang="en-US" dirty="0" err="1" smtClean="0"/>
              <a:t>빌드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빌드</a:t>
            </a:r>
            <a:r>
              <a:rPr lang="ko-KR" altLang="en-US" dirty="0" smtClean="0"/>
              <a:t> 후 자동화된 테스트를 수행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테스트 성공 후 주기적으로 </a:t>
            </a:r>
            <a:r>
              <a:rPr lang="ko-KR" altLang="en-US" dirty="0" err="1" smtClean="0"/>
              <a:t>릴리즈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테스트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릴리즈</a:t>
            </a:r>
            <a:r>
              <a:rPr lang="ko-KR" altLang="en-US" dirty="0" smtClean="0"/>
              <a:t> 실패 시 즉각적으로 통지함</a:t>
            </a:r>
          </a:p>
        </p:txBody>
      </p:sp>
      <p:sp>
        <p:nvSpPr>
          <p:cNvPr id="6" name="대각선 방향의 모서리가 둥근 사각형 5"/>
          <p:cNvSpPr/>
          <p:nvPr/>
        </p:nvSpPr>
        <p:spPr bwMode="auto">
          <a:xfrm>
            <a:off x="1142977" y="3867153"/>
            <a:ext cx="7055877" cy="2357454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ctr" defTabSz="1038225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endParaRPr kumimoji="1" lang="ko-KR" altLang="en-US" sz="1200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0518" y="4148148"/>
            <a:ext cx="51874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604576" y="4648214"/>
            <a:ext cx="593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개발자</a:t>
            </a:r>
            <a:endParaRPr kumimoji="1" lang="en-US" altLang="ko-KR" sz="12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0518" y="5148280"/>
            <a:ext cx="51874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604576" y="5648346"/>
            <a:ext cx="593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개발자</a:t>
            </a:r>
            <a:endParaRPr kumimoji="1" lang="en-US" altLang="ko-KR" sz="12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989375" y="4648210"/>
            <a:ext cx="857256" cy="5715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ctr" defTabSz="1038225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SCM</a:t>
            </a:r>
            <a:endParaRPr kumimoji="1" lang="ko-KR" altLang="en-US" sz="12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7945" y="4616307"/>
            <a:ext cx="51874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4572000" y="5116373"/>
            <a:ext cx="65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CI </a:t>
            </a: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서버</a:t>
            </a:r>
            <a:endParaRPr kumimoji="1" lang="en-US" altLang="ko-KR" sz="12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14" name="Picture 4" descr="C:\Documents and Settings\stan\Local Settings\Temporary Internet Files\Content.IE5\JF55X89R\MCj0371032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84340" y="3933830"/>
            <a:ext cx="816102" cy="806698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 bwMode="auto">
          <a:xfrm>
            <a:off x="6484342" y="5219714"/>
            <a:ext cx="857256" cy="5715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ctr" defTabSz="1038225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테스트서버</a:t>
            </a:r>
          </a:p>
        </p:txBody>
      </p:sp>
      <p:cxnSp>
        <p:nvCxnSpPr>
          <p:cNvPr id="16" name="직선 화살표 연결선 11"/>
          <p:cNvCxnSpPr>
            <a:stCxn id="7" idx="3"/>
            <a:endCxn id="11" idx="1"/>
          </p:cNvCxnSpPr>
          <p:nvPr/>
        </p:nvCxnSpPr>
        <p:spPr bwMode="auto">
          <a:xfrm>
            <a:off x="2189266" y="4429132"/>
            <a:ext cx="800110" cy="504830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직사각형 16"/>
          <p:cNvSpPr/>
          <p:nvPr/>
        </p:nvSpPr>
        <p:spPr>
          <a:xfrm>
            <a:off x="3912573" y="4649681"/>
            <a:ext cx="7913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감지</a:t>
            </a:r>
            <a:endParaRPr kumimoji="1" lang="en-US" altLang="ko-KR" sz="12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체크아웃</a:t>
            </a:r>
          </a:p>
        </p:txBody>
      </p:sp>
      <p:cxnSp>
        <p:nvCxnSpPr>
          <p:cNvPr id="18" name="직선 화살표 연결선 11"/>
          <p:cNvCxnSpPr>
            <a:stCxn id="9" idx="3"/>
            <a:endCxn id="11" idx="1"/>
          </p:cNvCxnSpPr>
          <p:nvPr/>
        </p:nvCxnSpPr>
        <p:spPr bwMode="auto">
          <a:xfrm flipV="1">
            <a:off x="2189266" y="4933962"/>
            <a:ext cx="800110" cy="495302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직사각형 18"/>
          <p:cNvSpPr/>
          <p:nvPr/>
        </p:nvSpPr>
        <p:spPr>
          <a:xfrm>
            <a:off x="2066175" y="4799843"/>
            <a:ext cx="7913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체크인</a:t>
            </a:r>
          </a:p>
        </p:txBody>
      </p:sp>
      <p:cxnSp>
        <p:nvCxnSpPr>
          <p:cNvPr id="20" name="직선 화살표 연결선 11"/>
          <p:cNvCxnSpPr>
            <a:stCxn id="12" idx="1"/>
            <a:endCxn id="11" idx="3"/>
          </p:cNvCxnSpPr>
          <p:nvPr/>
        </p:nvCxnSpPr>
        <p:spPr bwMode="auto">
          <a:xfrm rot="10800000" flipV="1">
            <a:off x="3846630" y="4897294"/>
            <a:ext cx="791313" cy="36671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직선 화살표 연결선 11"/>
          <p:cNvCxnSpPr>
            <a:stCxn id="12" idx="0"/>
            <a:endCxn id="12" idx="3"/>
          </p:cNvCxnSpPr>
          <p:nvPr/>
        </p:nvCxnSpPr>
        <p:spPr bwMode="auto">
          <a:xfrm rot="16200000" flipH="1">
            <a:off x="4886508" y="4627115"/>
            <a:ext cx="280988" cy="259373"/>
          </a:xfrm>
          <a:prstGeom prst="curvedConnector4">
            <a:avLst>
              <a:gd name="adj1" fmla="val -81356"/>
              <a:gd name="adj2" fmla="val 181356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직사각형 21"/>
          <p:cNvSpPr/>
          <p:nvPr/>
        </p:nvSpPr>
        <p:spPr>
          <a:xfrm>
            <a:off x="5033600" y="3713703"/>
            <a:ext cx="7913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컴파일</a:t>
            </a:r>
            <a:endParaRPr kumimoji="1" lang="en-US" altLang="ko-KR" sz="12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링크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빌드</a:t>
            </a:r>
            <a:r>
              <a:rPr kumimoji="1" lang="en-US" altLang="ko-KR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테스트</a:t>
            </a:r>
            <a:endParaRPr kumimoji="1" lang="en-US" altLang="ko-KR" sz="12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23" name="직선 화살표 연결선 11"/>
          <p:cNvCxnSpPr>
            <a:endCxn id="14" idx="1"/>
          </p:cNvCxnSpPr>
          <p:nvPr/>
        </p:nvCxnSpPr>
        <p:spPr bwMode="auto">
          <a:xfrm flipV="1">
            <a:off x="5363313" y="4337183"/>
            <a:ext cx="1121027" cy="668221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직사각형 23"/>
          <p:cNvSpPr/>
          <p:nvPr/>
        </p:nvSpPr>
        <p:spPr>
          <a:xfrm>
            <a:off x="5824913" y="4505338"/>
            <a:ext cx="7913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릴리즈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758970" y="5085595"/>
            <a:ext cx="7913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배포</a:t>
            </a:r>
          </a:p>
        </p:txBody>
      </p:sp>
      <p:cxnSp>
        <p:nvCxnSpPr>
          <p:cNvPr id="26" name="직선 화살표 연결선 11"/>
          <p:cNvCxnSpPr>
            <a:endCxn id="15" idx="1"/>
          </p:cNvCxnSpPr>
          <p:nvPr/>
        </p:nvCxnSpPr>
        <p:spPr bwMode="auto">
          <a:xfrm>
            <a:off x="5363313" y="5005400"/>
            <a:ext cx="1121027" cy="500066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구름 모양 설명선 26"/>
          <p:cNvSpPr/>
          <p:nvPr/>
        </p:nvSpPr>
        <p:spPr bwMode="auto">
          <a:xfrm>
            <a:off x="2923431" y="3933831"/>
            <a:ext cx="1955545" cy="500065"/>
          </a:xfrm>
          <a:prstGeom prst="cloudCallout">
            <a:avLst>
              <a:gd name="adj1" fmla="val 59388"/>
              <a:gd name="adj2" fmla="val -16902"/>
            </a:avLst>
          </a:prstGeom>
          <a:solidFill>
            <a:srgbClr val="DEEFFE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ctr" defTabSz="1038225" rtl="0" fontAlgn="base" latinLnBrk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하루 또는 수시간 마다</a:t>
            </a:r>
            <a:endParaRPr kumimoji="1" lang="en-US" altLang="ko-KR" sz="1200" b="1" kern="12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28" name="직선 화살표 연결선 11"/>
          <p:cNvCxnSpPr>
            <a:stCxn id="13" idx="2"/>
            <a:endCxn id="10" idx="3"/>
          </p:cNvCxnSpPr>
          <p:nvPr/>
        </p:nvCxnSpPr>
        <p:spPr bwMode="auto">
          <a:xfrm rot="5400000">
            <a:off x="3399318" y="4376782"/>
            <a:ext cx="301141" cy="2703653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직사각형 28"/>
          <p:cNvSpPr/>
          <p:nvPr/>
        </p:nvSpPr>
        <p:spPr>
          <a:xfrm>
            <a:off x="3978515" y="5648346"/>
            <a:ext cx="10550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kern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실패 시 통지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CI</a:t>
            </a:r>
            <a:r>
              <a:rPr lang="ko-KR" altLang="en-US" dirty="0" smtClean="0"/>
              <a:t> 도구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CI </a:t>
            </a:r>
            <a:r>
              <a:rPr lang="ko-KR" altLang="en-US" dirty="0" smtClean="0"/>
              <a:t>서버 </a:t>
            </a:r>
            <a:r>
              <a:rPr lang="en-US" altLang="ko-KR" dirty="0" smtClean="0"/>
              <a:t>– Continuum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9501" y="2070103"/>
            <a:ext cx="3673769" cy="2083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74413" y="3251564"/>
            <a:ext cx="4996980" cy="2938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CI</a:t>
            </a:r>
            <a:r>
              <a:rPr lang="ko-KR" altLang="en-US" dirty="0" smtClean="0"/>
              <a:t> 도구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CI </a:t>
            </a:r>
            <a:r>
              <a:rPr lang="ko-KR" altLang="en-US" dirty="0" smtClean="0"/>
              <a:t>서버 </a:t>
            </a:r>
            <a:r>
              <a:rPr lang="en-US" altLang="ko-KR" dirty="0" smtClean="0"/>
              <a:t>– Continuum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5569" y="1822034"/>
            <a:ext cx="6780378" cy="4737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CI</a:t>
            </a:r>
            <a:r>
              <a:rPr lang="ko-KR" altLang="en-US" dirty="0" smtClean="0"/>
              <a:t> 도구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CI </a:t>
            </a:r>
            <a:r>
              <a:rPr lang="ko-KR" altLang="en-US" dirty="0" smtClean="0"/>
              <a:t>서버 </a:t>
            </a:r>
            <a:r>
              <a:rPr lang="en-US" altLang="ko-KR" dirty="0" smtClean="0"/>
              <a:t>– Continuum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2802" y="1946247"/>
            <a:ext cx="6800904" cy="2672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74874" y="3016293"/>
            <a:ext cx="4524358" cy="3633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참조 문서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서적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Vincent </a:t>
            </a:r>
            <a:r>
              <a:rPr lang="en-US" altLang="ko-KR" dirty="0" err="1" smtClean="0"/>
              <a:t>Massol</a:t>
            </a:r>
            <a:r>
              <a:rPr lang="en-US" altLang="ko-KR" dirty="0" smtClean="0"/>
              <a:t>, Ted Husted, </a:t>
            </a:r>
            <a:r>
              <a:rPr lang="en-US" altLang="ko-KR" dirty="0" err="1" smtClean="0"/>
              <a:t>JUnit</a:t>
            </a:r>
            <a:r>
              <a:rPr lang="en-US" altLang="ko-KR" dirty="0" smtClean="0"/>
              <a:t> in Action, Manning, 2004</a:t>
            </a:r>
          </a:p>
          <a:p>
            <a:pPr lvl="1"/>
            <a:r>
              <a:rPr lang="en-US" altLang="ko-KR" dirty="0" err="1" smtClean="0"/>
              <a:t>Lasse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Koskela</a:t>
            </a:r>
            <a:r>
              <a:rPr lang="en-US" altLang="ko-KR" dirty="0" smtClean="0"/>
              <a:t>, Test Driven : Practical TDD and Acceptance TDD for Java Developers, Manning, 2008</a:t>
            </a:r>
          </a:p>
          <a:p>
            <a:pPr lvl="1"/>
            <a:r>
              <a:rPr lang="en-US" altLang="ko-KR" dirty="0" smtClean="0"/>
              <a:t>Gerard </a:t>
            </a:r>
            <a:r>
              <a:rPr lang="en-US" altLang="ko-KR" dirty="0" err="1" smtClean="0"/>
              <a:t>Meszaros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xUnit</a:t>
            </a:r>
            <a:r>
              <a:rPr lang="en-US" altLang="ko-KR" dirty="0" smtClean="0"/>
              <a:t> Test Patterns : Refactoring Test Code, Addison-Wesley, 2007</a:t>
            </a:r>
          </a:p>
          <a:p>
            <a:pPr lvl="1"/>
            <a:r>
              <a:rPr lang="en-US" altLang="ko-KR" dirty="0" smtClean="0"/>
              <a:t>Vincent </a:t>
            </a:r>
            <a:r>
              <a:rPr lang="en-US" altLang="ko-KR" dirty="0" err="1" smtClean="0"/>
              <a:t>Massol</a:t>
            </a:r>
            <a:r>
              <a:rPr lang="en-US" altLang="ko-KR" dirty="0" smtClean="0"/>
              <a:t>, et al., Better Builds with Maven : How-to Guide for Maven 2.0, </a:t>
            </a:r>
            <a:r>
              <a:rPr lang="en-US" altLang="ko-KR" dirty="0" err="1" smtClean="0"/>
              <a:t>Mergere</a:t>
            </a:r>
            <a:r>
              <a:rPr lang="en-US" altLang="ko-KR" dirty="0" smtClean="0"/>
              <a:t> Library Press, 2006, http://www.devzuz.com/web/guest/products/resources#BBWM</a:t>
            </a:r>
          </a:p>
          <a:p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www.eclipse.org</a:t>
            </a:r>
          </a:p>
          <a:p>
            <a:pPr lvl="1"/>
            <a:r>
              <a:rPr lang="en-US" altLang="ko-KR" dirty="0" smtClean="0"/>
              <a:t>www.junit.org</a:t>
            </a:r>
          </a:p>
          <a:p>
            <a:pPr lvl="1"/>
            <a:r>
              <a:rPr lang="en-US" altLang="ko-KR" dirty="0" smtClean="0"/>
              <a:t>www.jmock.org</a:t>
            </a:r>
          </a:p>
          <a:p>
            <a:pPr lvl="1"/>
            <a:r>
              <a:rPr lang="en-US" altLang="ko-KR" dirty="0" smtClean="0"/>
              <a:t>www.unitils.org</a:t>
            </a:r>
          </a:p>
          <a:p>
            <a:pPr lvl="1"/>
            <a:r>
              <a:rPr lang="en-US" altLang="ko-KR" dirty="0" smtClean="0"/>
              <a:t>ejb3unit.sourceforge.net</a:t>
            </a:r>
          </a:p>
          <a:p>
            <a:pPr lvl="1"/>
            <a:r>
              <a:rPr lang="en-US" altLang="ko-KR" dirty="0" smtClean="0"/>
              <a:t>maven.apache.org</a:t>
            </a:r>
          </a:p>
          <a:p>
            <a:pPr lvl="1"/>
            <a:r>
              <a:rPr lang="en-US" altLang="ko-KR" dirty="0" smtClean="0"/>
              <a:t>www.jfrog.org</a:t>
            </a:r>
          </a:p>
          <a:p>
            <a:pPr lvl="1"/>
            <a:r>
              <a:rPr lang="en-US" altLang="ko-KR" dirty="0" smtClean="0"/>
              <a:t>continuum.apache.org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반복주기 계획 </a:t>
            </a:r>
            <a:r>
              <a:rPr lang="ko-KR" altLang="en-US" smtClean="0"/>
              <a:t>예제</a:t>
            </a:r>
            <a:endParaRPr lang="ko-KR" altLang="en-US"/>
          </a:p>
        </p:txBody>
      </p:sp>
      <p:sp>
        <p:nvSpPr>
          <p:cNvPr id="986145" name="Rectangle 33"/>
          <p:cNvSpPr>
            <a:spLocks noChangeArrowheads="1"/>
          </p:cNvSpPr>
          <p:nvPr/>
        </p:nvSpPr>
        <p:spPr bwMode="auto">
          <a:xfrm>
            <a:off x="1505607" y="2057402"/>
            <a:ext cx="6822528" cy="989597"/>
          </a:xfrm>
          <a:prstGeom prst="rect">
            <a:avLst/>
          </a:prstGeom>
          <a:solidFill>
            <a:srgbClr val="FFFFFF"/>
          </a:solidFill>
          <a:ln w="9525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86146" name="Line 34"/>
          <p:cNvSpPr>
            <a:spLocks noChangeShapeType="1"/>
          </p:cNvSpPr>
          <p:nvPr/>
        </p:nvSpPr>
        <p:spPr bwMode="auto">
          <a:xfrm>
            <a:off x="3474983" y="2057402"/>
            <a:ext cx="0" cy="989597"/>
          </a:xfrm>
          <a:prstGeom prst="line">
            <a:avLst/>
          </a:prstGeom>
          <a:noFill/>
          <a:ln w="9525">
            <a:solidFill>
              <a:srgbClr val="666699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/>
          </a:p>
        </p:txBody>
      </p:sp>
      <p:sp>
        <p:nvSpPr>
          <p:cNvPr id="986147" name="Line 35"/>
          <p:cNvSpPr>
            <a:spLocks noChangeShapeType="1"/>
          </p:cNvSpPr>
          <p:nvPr/>
        </p:nvSpPr>
        <p:spPr bwMode="auto">
          <a:xfrm>
            <a:off x="1505607" y="2331118"/>
            <a:ext cx="6822528" cy="0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/>
          </a:p>
        </p:txBody>
      </p:sp>
      <p:sp>
        <p:nvSpPr>
          <p:cNvPr id="986148" name="Line 36"/>
          <p:cNvSpPr>
            <a:spLocks noChangeShapeType="1"/>
          </p:cNvSpPr>
          <p:nvPr/>
        </p:nvSpPr>
        <p:spPr bwMode="auto">
          <a:xfrm>
            <a:off x="4670535" y="2057402"/>
            <a:ext cx="0" cy="989597"/>
          </a:xfrm>
          <a:prstGeom prst="line">
            <a:avLst/>
          </a:prstGeom>
          <a:noFill/>
          <a:ln w="9525">
            <a:solidFill>
              <a:srgbClr val="666699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/>
          </a:p>
        </p:txBody>
      </p:sp>
      <p:sp>
        <p:nvSpPr>
          <p:cNvPr id="986149" name="Line 37"/>
          <p:cNvSpPr>
            <a:spLocks noChangeShapeType="1"/>
          </p:cNvSpPr>
          <p:nvPr/>
        </p:nvSpPr>
        <p:spPr bwMode="auto">
          <a:xfrm>
            <a:off x="5866087" y="2057402"/>
            <a:ext cx="0" cy="989597"/>
          </a:xfrm>
          <a:prstGeom prst="line">
            <a:avLst/>
          </a:prstGeom>
          <a:noFill/>
          <a:ln w="9525">
            <a:solidFill>
              <a:srgbClr val="666699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/>
          </a:p>
        </p:txBody>
      </p:sp>
      <p:sp>
        <p:nvSpPr>
          <p:cNvPr id="986150" name="Line 38"/>
          <p:cNvSpPr>
            <a:spLocks noChangeShapeType="1"/>
          </p:cNvSpPr>
          <p:nvPr/>
        </p:nvSpPr>
        <p:spPr bwMode="auto">
          <a:xfrm>
            <a:off x="7061638" y="2057402"/>
            <a:ext cx="0" cy="989597"/>
          </a:xfrm>
          <a:prstGeom prst="line">
            <a:avLst/>
          </a:prstGeom>
          <a:noFill/>
          <a:ln w="9525">
            <a:solidFill>
              <a:srgbClr val="666699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/>
          </a:p>
        </p:txBody>
      </p:sp>
      <p:sp>
        <p:nvSpPr>
          <p:cNvPr id="986151" name="Text Box 39"/>
          <p:cNvSpPr txBox="1">
            <a:spLocks noChangeArrowheads="1"/>
          </p:cNvSpPr>
          <p:nvPr/>
        </p:nvSpPr>
        <p:spPr bwMode="auto">
          <a:xfrm>
            <a:off x="5866088" y="2051386"/>
            <a:ext cx="1195552" cy="300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9752" tIns="49876" rIns="99752" bIns="49876" anchor="b">
            <a:spAutoFit/>
          </a:bodyPr>
          <a:lstStyle/>
          <a:p>
            <a:pPr algn="ctr" defTabSz="996950">
              <a:spcBef>
                <a:spcPct val="50000"/>
              </a:spcBef>
              <a:buClrTx/>
              <a:buFontTx/>
              <a:buNone/>
            </a:pPr>
            <a:r>
              <a:rPr lang="ko-KR" altLang="en-US" sz="13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구축</a:t>
            </a:r>
          </a:p>
        </p:txBody>
      </p:sp>
      <p:sp>
        <p:nvSpPr>
          <p:cNvPr id="986152" name="Text Box 40"/>
          <p:cNvSpPr txBox="1">
            <a:spLocks noChangeArrowheads="1"/>
          </p:cNvSpPr>
          <p:nvPr/>
        </p:nvSpPr>
        <p:spPr bwMode="auto">
          <a:xfrm>
            <a:off x="3474984" y="2051386"/>
            <a:ext cx="1195552" cy="300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9752" tIns="49876" rIns="99752" bIns="49876" anchor="b">
            <a:spAutoFit/>
          </a:bodyPr>
          <a:lstStyle/>
          <a:p>
            <a:pPr algn="ctr" defTabSz="996950">
              <a:spcBef>
                <a:spcPct val="50000"/>
              </a:spcBef>
              <a:buClrTx/>
              <a:buFontTx/>
              <a:buNone/>
            </a:pPr>
            <a:r>
              <a:rPr lang="ko-KR" altLang="en-US" sz="13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도입</a:t>
            </a:r>
          </a:p>
        </p:txBody>
      </p:sp>
      <p:sp>
        <p:nvSpPr>
          <p:cNvPr id="986153" name="Text Box 41"/>
          <p:cNvSpPr txBox="1">
            <a:spLocks noChangeArrowheads="1"/>
          </p:cNvSpPr>
          <p:nvPr/>
        </p:nvSpPr>
        <p:spPr bwMode="auto">
          <a:xfrm>
            <a:off x="4670536" y="2051386"/>
            <a:ext cx="1195552" cy="300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9752" tIns="49876" rIns="99752" bIns="49876" anchor="b">
            <a:spAutoFit/>
          </a:bodyPr>
          <a:lstStyle/>
          <a:p>
            <a:pPr algn="ctr" defTabSz="996950">
              <a:spcBef>
                <a:spcPct val="50000"/>
              </a:spcBef>
              <a:buClrTx/>
              <a:buFontTx/>
              <a:buNone/>
            </a:pPr>
            <a:r>
              <a:rPr lang="ko-KR" altLang="en-US" sz="13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발단</a:t>
            </a:r>
          </a:p>
        </p:txBody>
      </p:sp>
      <p:sp>
        <p:nvSpPr>
          <p:cNvPr id="986154" name="Text Box 42"/>
          <p:cNvSpPr txBox="1">
            <a:spLocks noChangeArrowheads="1"/>
          </p:cNvSpPr>
          <p:nvPr/>
        </p:nvSpPr>
        <p:spPr bwMode="auto">
          <a:xfrm>
            <a:off x="7061639" y="2051386"/>
            <a:ext cx="1195552" cy="300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9752" tIns="49876" rIns="99752" bIns="49876" anchor="b">
            <a:spAutoFit/>
          </a:bodyPr>
          <a:lstStyle/>
          <a:p>
            <a:pPr algn="ctr" defTabSz="996950">
              <a:spcBef>
                <a:spcPct val="50000"/>
              </a:spcBef>
              <a:buClrTx/>
              <a:buFontTx/>
              <a:buNone/>
            </a:pPr>
            <a:r>
              <a:rPr lang="ko-KR" altLang="en-US" sz="13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전이</a:t>
            </a:r>
          </a:p>
        </p:txBody>
      </p:sp>
      <p:sp>
        <p:nvSpPr>
          <p:cNvPr id="986155" name="Line 43"/>
          <p:cNvSpPr>
            <a:spLocks noChangeShapeType="1"/>
          </p:cNvSpPr>
          <p:nvPr/>
        </p:nvSpPr>
        <p:spPr bwMode="auto">
          <a:xfrm>
            <a:off x="1505607" y="2580774"/>
            <a:ext cx="6822528" cy="0"/>
          </a:xfrm>
          <a:prstGeom prst="line">
            <a:avLst/>
          </a:prstGeom>
          <a:noFill/>
          <a:ln w="9525">
            <a:solidFill>
              <a:srgbClr val="333333"/>
            </a:solidFill>
            <a:prstDash val="sysDot"/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/>
          </a:p>
        </p:txBody>
      </p:sp>
      <p:sp>
        <p:nvSpPr>
          <p:cNvPr id="986156" name="Line 44"/>
          <p:cNvSpPr>
            <a:spLocks noChangeShapeType="1"/>
          </p:cNvSpPr>
          <p:nvPr/>
        </p:nvSpPr>
        <p:spPr bwMode="auto">
          <a:xfrm>
            <a:off x="1505607" y="2818397"/>
            <a:ext cx="6822528" cy="0"/>
          </a:xfrm>
          <a:prstGeom prst="line">
            <a:avLst/>
          </a:prstGeom>
          <a:noFill/>
          <a:ln w="9525">
            <a:solidFill>
              <a:srgbClr val="333333"/>
            </a:solidFill>
            <a:prstDash val="sysDot"/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/>
          </a:p>
        </p:txBody>
      </p:sp>
      <p:sp>
        <p:nvSpPr>
          <p:cNvPr id="986157" name="Text Box 45"/>
          <p:cNvSpPr txBox="1">
            <a:spLocks noChangeArrowheads="1"/>
          </p:cNvSpPr>
          <p:nvPr/>
        </p:nvSpPr>
        <p:spPr bwMode="auto">
          <a:xfrm>
            <a:off x="1304598" y="1640808"/>
            <a:ext cx="2697217" cy="316170"/>
          </a:xfrm>
          <a:prstGeom prst="rect">
            <a:avLst/>
          </a:prstGeom>
          <a:solidFill>
            <a:srgbClr val="FFFFBD"/>
          </a:solidFill>
          <a:ln w="9525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lIns="99752" tIns="49876" rIns="99752" bIns="49876" anchor="b">
            <a:spAutoFit/>
          </a:bodyPr>
          <a:lstStyle/>
          <a:p>
            <a:pPr defTabSz="996950">
              <a:spcBef>
                <a:spcPct val="50000"/>
              </a:spcBef>
              <a:buClrTx/>
              <a:buFontTx/>
              <a:buNone/>
            </a:pPr>
            <a:r>
              <a:rPr lang="en-US" altLang="ko-KR" sz="14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&gt; 10,000 </a:t>
            </a:r>
            <a:r>
              <a:rPr lang="ko-KR" altLang="en-US" sz="14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라인</a:t>
            </a:r>
            <a:r>
              <a:rPr lang="en-US" altLang="ko-KR" sz="14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,27MM, 8</a:t>
            </a:r>
            <a:r>
              <a:rPr lang="ko-KR" altLang="en-US" sz="14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개월</a:t>
            </a:r>
          </a:p>
        </p:txBody>
      </p:sp>
      <p:sp>
        <p:nvSpPr>
          <p:cNvPr id="986158" name="Text Box 46"/>
          <p:cNvSpPr txBox="1">
            <a:spLocks noChangeArrowheads="1"/>
          </p:cNvSpPr>
          <p:nvPr/>
        </p:nvSpPr>
        <p:spPr bwMode="auto">
          <a:xfrm>
            <a:off x="3474984" y="2355183"/>
            <a:ext cx="1195552" cy="300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9752" tIns="49876" rIns="99752" bIns="49876" anchor="b">
            <a:spAutoFit/>
          </a:bodyPr>
          <a:lstStyle/>
          <a:p>
            <a:pPr algn="ctr" defTabSz="996950">
              <a:spcBef>
                <a:spcPct val="50000"/>
              </a:spcBef>
              <a:buClrTx/>
              <a:buFontTx/>
              <a:buNone/>
            </a:pPr>
            <a:r>
              <a:rPr lang="en-US" altLang="ko-KR" sz="13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1.5</a:t>
            </a:r>
          </a:p>
        </p:txBody>
      </p:sp>
      <p:sp>
        <p:nvSpPr>
          <p:cNvPr id="986159" name="Text Box 47"/>
          <p:cNvSpPr txBox="1">
            <a:spLocks noChangeArrowheads="1"/>
          </p:cNvSpPr>
          <p:nvPr/>
        </p:nvSpPr>
        <p:spPr bwMode="auto">
          <a:xfrm>
            <a:off x="3474984" y="2586791"/>
            <a:ext cx="1195552" cy="300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9752" tIns="49876" rIns="99752" bIns="49876" anchor="b">
            <a:spAutoFit/>
          </a:bodyPr>
          <a:lstStyle/>
          <a:p>
            <a:pPr algn="ctr" defTabSz="996950">
              <a:spcBef>
                <a:spcPct val="50000"/>
              </a:spcBef>
              <a:buClrTx/>
              <a:buFontTx/>
              <a:buNone/>
            </a:pPr>
            <a:r>
              <a:rPr lang="en-US" altLang="ko-KR" sz="13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4</a:t>
            </a:r>
          </a:p>
        </p:txBody>
      </p:sp>
      <p:sp>
        <p:nvSpPr>
          <p:cNvPr id="986160" name="Text Box 48"/>
          <p:cNvSpPr txBox="1">
            <a:spLocks noChangeArrowheads="1"/>
          </p:cNvSpPr>
          <p:nvPr/>
        </p:nvSpPr>
        <p:spPr bwMode="auto">
          <a:xfrm>
            <a:off x="3474984" y="2804863"/>
            <a:ext cx="1195552" cy="300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9752" tIns="49876" rIns="99752" bIns="49876" anchor="b">
            <a:spAutoFit/>
          </a:bodyPr>
          <a:lstStyle/>
          <a:p>
            <a:pPr algn="ctr" defTabSz="996950">
              <a:spcBef>
                <a:spcPct val="50000"/>
              </a:spcBef>
              <a:buClrTx/>
              <a:buFontTx/>
              <a:buNone/>
            </a:pPr>
            <a:r>
              <a:rPr lang="en-US" altLang="ko-KR" sz="13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1(4</a:t>
            </a:r>
            <a:r>
              <a:rPr lang="ko-KR" altLang="en-US" sz="13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주</a:t>
            </a:r>
            <a:r>
              <a:rPr lang="en-US" altLang="ko-KR" sz="13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)</a:t>
            </a:r>
          </a:p>
        </p:txBody>
      </p:sp>
      <p:sp>
        <p:nvSpPr>
          <p:cNvPr id="986161" name="Text Box 49"/>
          <p:cNvSpPr txBox="1">
            <a:spLocks noChangeArrowheads="1"/>
          </p:cNvSpPr>
          <p:nvPr/>
        </p:nvSpPr>
        <p:spPr bwMode="auto">
          <a:xfrm>
            <a:off x="4670536" y="2355183"/>
            <a:ext cx="1195552" cy="300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9752" tIns="49876" rIns="99752" bIns="49876" anchor="b">
            <a:spAutoFit/>
          </a:bodyPr>
          <a:lstStyle/>
          <a:p>
            <a:pPr algn="ctr" defTabSz="996950">
              <a:spcBef>
                <a:spcPct val="50000"/>
              </a:spcBef>
              <a:buClrTx/>
              <a:buFontTx/>
              <a:buNone/>
            </a:pPr>
            <a:r>
              <a:rPr lang="en-US" altLang="ko-KR" sz="13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2.5</a:t>
            </a:r>
          </a:p>
        </p:txBody>
      </p:sp>
      <p:sp>
        <p:nvSpPr>
          <p:cNvPr id="986162" name="Text Box 50"/>
          <p:cNvSpPr txBox="1">
            <a:spLocks noChangeArrowheads="1"/>
          </p:cNvSpPr>
          <p:nvPr/>
        </p:nvSpPr>
        <p:spPr bwMode="auto">
          <a:xfrm>
            <a:off x="4670536" y="2586791"/>
            <a:ext cx="1195552" cy="300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9752" tIns="49876" rIns="99752" bIns="49876" anchor="b">
            <a:spAutoFit/>
          </a:bodyPr>
          <a:lstStyle/>
          <a:p>
            <a:pPr algn="ctr" defTabSz="996950">
              <a:spcBef>
                <a:spcPct val="50000"/>
              </a:spcBef>
              <a:buClrTx/>
              <a:buFontTx/>
              <a:buNone/>
            </a:pPr>
            <a:r>
              <a:rPr lang="en-US" altLang="ko-KR" sz="13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7</a:t>
            </a:r>
          </a:p>
        </p:txBody>
      </p:sp>
      <p:sp>
        <p:nvSpPr>
          <p:cNvPr id="986163" name="Text Box 51"/>
          <p:cNvSpPr txBox="1">
            <a:spLocks noChangeArrowheads="1"/>
          </p:cNvSpPr>
          <p:nvPr/>
        </p:nvSpPr>
        <p:spPr bwMode="auto">
          <a:xfrm>
            <a:off x="4670536" y="2804863"/>
            <a:ext cx="1195552" cy="300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9752" tIns="49876" rIns="99752" bIns="49876" anchor="b">
            <a:spAutoFit/>
          </a:bodyPr>
          <a:lstStyle/>
          <a:p>
            <a:pPr algn="ctr" defTabSz="996950">
              <a:spcBef>
                <a:spcPct val="50000"/>
              </a:spcBef>
              <a:buClrTx/>
              <a:buFontTx/>
              <a:buNone/>
            </a:pPr>
            <a:r>
              <a:rPr lang="en-US" altLang="ko-KR" sz="13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1(7</a:t>
            </a:r>
            <a:r>
              <a:rPr lang="ko-KR" altLang="en-US" sz="13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주</a:t>
            </a:r>
            <a:r>
              <a:rPr lang="en-US" altLang="ko-KR" sz="13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)</a:t>
            </a:r>
          </a:p>
        </p:txBody>
      </p:sp>
      <p:sp>
        <p:nvSpPr>
          <p:cNvPr id="986164" name="Text Box 52"/>
          <p:cNvSpPr txBox="1">
            <a:spLocks noChangeArrowheads="1"/>
          </p:cNvSpPr>
          <p:nvPr/>
        </p:nvSpPr>
        <p:spPr bwMode="auto">
          <a:xfrm>
            <a:off x="5866088" y="2355183"/>
            <a:ext cx="1195552" cy="300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9752" tIns="49876" rIns="99752" bIns="49876" anchor="b">
            <a:spAutoFit/>
          </a:bodyPr>
          <a:lstStyle/>
          <a:p>
            <a:pPr algn="ctr" defTabSz="996950">
              <a:spcBef>
                <a:spcPct val="50000"/>
              </a:spcBef>
              <a:buClrTx/>
              <a:buFontTx/>
              <a:buNone/>
            </a:pPr>
            <a:r>
              <a:rPr lang="en-US" altLang="ko-KR" sz="13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4</a:t>
            </a:r>
          </a:p>
        </p:txBody>
      </p:sp>
      <p:sp>
        <p:nvSpPr>
          <p:cNvPr id="986165" name="Text Box 53"/>
          <p:cNvSpPr txBox="1">
            <a:spLocks noChangeArrowheads="1"/>
          </p:cNvSpPr>
          <p:nvPr/>
        </p:nvSpPr>
        <p:spPr bwMode="auto">
          <a:xfrm>
            <a:off x="5866088" y="2586791"/>
            <a:ext cx="1195552" cy="300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9752" tIns="49876" rIns="99752" bIns="49876" anchor="b">
            <a:spAutoFit/>
          </a:bodyPr>
          <a:lstStyle/>
          <a:p>
            <a:pPr algn="ctr" defTabSz="996950">
              <a:spcBef>
                <a:spcPct val="50000"/>
              </a:spcBef>
              <a:buClrTx/>
              <a:buFontTx/>
              <a:buNone/>
            </a:pPr>
            <a:r>
              <a:rPr lang="en-US" altLang="ko-KR" sz="13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20</a:t>
            </a:r>
          </a:p>
        </p:txBody>
      </p:sp>
      <p:sp>
        <p:nvSpPr>
          <p:cNvPr id="986166" name="Text Box 54"/>
          <p:cNvSpPr txBox="1">
            <a:spLocks noChangeArrowheads="1"/>
          </p:cNvSpPr>
          <p:nvPr/>
        </p:nvSpPr>
        <p:spPr bwMode="auto">
          <a:xfrm>
            <a:off x="5866088" y="2804863"/>
            <a:ext cx="1195552" cy="300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9752" tIns="49876" rIns="99752" bIns="49876" anchor="b">
            <a:spAutoFit/>
          </a:bodyPr>
          <a:lstStyle/>
          <a:p>
            <a:pPr algn="ctr" defTabSz="996950">
              <a:spcBef>
                <a:spcPct val="50000"/>
              </a:spcBef>
              <a:buClrTx/>
              <a:buFontTx/>
              <a:buNone/>
            </a:pPr>
            <a:r>
              <a:rPr lang="en-US" altLang="ko-KR" sz="13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3(7</a:t>
            </a:r>
            <a:r>
              <a:rPr lang="ko-KR" altLang="en-US" sz="13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주</a:t>
            </a:r>
            <a:r>
              <a:rPr lang="en-US" altLang="ko-KR" sz="13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)</a:t>
            </a:r>
          </a:p>
        </p:txBody>
      </p:sp>
      <p:sp>
        <p:nvSpPr>
          <p:cNvPr id="986167" name="Text Box 55"/>
          <p:cNvSpPr txBox="1">
            <a:spLocks noChangeArrowheads="1"/>
          </p:cNvSpPr>
          <p:nvPr/>
        </p:nvSpPr>
        <p:spPr bwMode="auto">
          <a:xfrm>
            <a:off x="7061639" y="2355183"/>
            <a:ext cx="1195552" cy="300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9752" tIns="49876" rIns="99752" bIns="49876" anchor="b">
            <a:spAutoFit/>
          </a:bodyPr>
          <a:lstStyle/>
          <a:p>
            <a:pPr algn="ctr" defTabSz="996950">
              <a:spcBef>
                <a:spcPct val="50000"/>
              </a:spcBef>
              <a:buClrTx/>
              <a:buFontTx/>
              <a:buNone/>
            </a:pPr>
            <a:r>
              <a:rPr lang="en-US" altLang="ko-KR" sz="13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3</a:t>
            </a:r>
          </a:p>
        </p:txBody>
      </p:sp>
      <p:sp>
        <p:nvSpPr>
          <p:cNvPr id="986168" name="Text Box 56"/>
          <p:cNvSpPr txBox="1">
            <a:spLocks noChangeArrowheads="1"/>
          </p:cNvSpPr>
          <p:nvPr/>
        </p:nvSpPr>
        <p:spPr bwMode="auto">
          <a:xfrm>
            <a:off x="7061639" y="2558216"/>
            <a:ext cx="1195552" cy="300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9752" tIns="49876" rIns="99752" bIns="49876" anchor="b">
            <a:spAutoFit/>
          </a:bodyPr>
          <a:lstStyle/>
          <a:p>
            <a:pPr algn="ctr" defTabSz="996950">
              <a:spcBef>
                <a:spcPct val="50000"/>
              </a:spcBef>
              <a:buClrTx/>
              <a:buFontTx/>
              <a:buNone/>
            </a:pPr>
            <a:r>
              <a:rPr lang="en-US" altLang="ko-KR" sz="13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4</a:t>
            </a:r>
          </a:p>
        </p:txBody>
      </p:sp>
      <p:sp>
        <p:nvSpPr>
          <p:cNvPr id="986169" name="Text Box 57"/>
          <p:cNvSpPr txBox="1">
            <a:spLocks noChangeArrowheads="1"/>
          </p:cNvSpPr>
          <p:nvPr/>
        </p:nvSpPr>
        <p:spPr bwMode="auto">
          <a:xfrm>
            <a:off x="7061639" y="2774784"/>
            <a:ext cx="1195552" cy="300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9752" tIns="49876" rIns="99752" bIns="49876" anchor="b">
            <a:spAutoFit/>
          </a:bodyPr>
          <a:lstStyle/>
          <a:p>
            <a:pPr algn="ctr" defTabSz="996950">
              <a:spcBef>
                <a:spcPct val="50000"/>
              </a:spcBef>
              <a:buClrTx/>
              <a:buFontTx/>
              <a:buNone/>
            </a:pPr>
            <a:r>
              <a:rPr lang="en-US" altLang="ko-KR" sz="13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1(4</a:t>
            </a:r>
            <a:r>
              <a:rPr lang="ko-KR" altLang="en-US" sz="13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주</a:t>
            </a:r>
            <a:r>
              <a:rPr lang="en-US" altLang="ko-KR" sz="13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)</a:t>
            </a:r>
          </a:p>
        </p:txBody>
      </p:sp>
      <p:sp>
        <p:nvSpPr>
          <p:cNvPr id="986170" name="Text Box 58"/>
          <p:cNvSpPr txBox="1">
            <a:spLocks noChangeArrowheads="1"/>
          </p:cNvSpPr>
          <p:nvPr/>
        </p:nvSpPr>
        <p:spPr bwMode="auto">
          <a:xfrm>
            <a:off x="1856391" y="2355183"/>
            <a:ext cx="1195552" cy="300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9752" tIns="49876" rIns="99752" bIns="49876" anchor="b">
            <a:spAutoFit/>
          </a:bodyPr>
          <a:lstStyle/>
          <a:p>
            <a:pPr algn="ctr" defTabSz="996950">
              <a:spcBef>
                <a:spcPct val="50000"/>
              </a:spcBef>
              <a:buClrTx/>
              <a:buFontTx/>
              <a:buNone/>
            </a:pPr>
            <a:r>
              <a:rPr lang="ko-KR" altLang="en-US" sz="13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개발자 수</a:t>
            </a:r>
          </a:p>
        </p:txBody>
      </p:sp>
      <p:sp>
        <p:nvSpPr>
          <p:cNvPr id="986171" name="Text Box 59"/>
          <p:cNvSpPr txBox="1">
            <a:spLocks noChangeArrowheads="1"/>
          </p:cNvSpPr>
          <p:nvPr/>
        </p:nvSpPr>
        <p:spPr bwMode="auto">
          <a:xfrm>
            <a:off x="1856391" y="2583783"/>
            <a:ext cx="1195552" cy="300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9752" tIns="49876" rIns="99752" bIns="49876" anchor="b">
            <a:spAutoFit/>
          </a:bodyPr>
          <a:lstStyle/>
          <a:p>
            <a:pPr algn="ctr" defTabSz="996950">
              <a:spcBef>
                <a:spcPct val="50000"/>
              </a:spcBef>
              <a:buClrTx/>
              <a:buFontTx/>
              <a:buNone/>
            </a:pPr>
            <a:r>
              <a:rPr lang="ko-KR" altLang="en-US" sz="13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주</a:t>
            </a:r>
          </a:p>
        </p:txBody>
      </p:sp>
      <p:sp>
        <p:nvSpPr>
          <p:cNvPr id="986172" name="Text Box 60"/>
          <p:cNvSpPr txBox="1">
            <a:spLocks noChangeArrowheads="1"/>
          </p:cNvSpPr>
          <p:nvPr/>
        </p:nvSpPr>
        <p:spPr bwMode="auto">
          <a:xfrm>
            <a:off x="1505608" y="2812383"/>
            <a:ext cx="1969376" cy="500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9752" tIns="49876" rIns="99752" bIns="49876" anchor="b">
            <a:spAutoFit/>
          </a:bodyPr>
          <a:lstStyle/>
          <a:p>
            <a:pPr algn="ctr" defTabSz="996950">
              <a:spcBef>
                <a:spcPct val="50000"/>
              </a:spcBef>
              <a:buClrTx/>
              <a:buFontTx/>
              <a:buNone/>
            </a:pPr>
            <a:r>
              <a:rPr lang="ko-KR" altLang="en-US" sz="13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반복주기개수 </a:t>
            </a:r>
            <a:r>
              <a:rPr lang="en-US" altLang="ko-KR" sz="13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13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각 반복별 주</a:t>
            </a:r>
            <a:r>
              <a:rPr lang="en-US" altLang="ko-KR" sz="13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)</a:t>
            </a:r>
          </a:p>
        </p:txBody>
      </p:sp>
      <p:sp>
        <p:nvSpPr>
          <p:cNvPr id="986175" name="Text Box 63"/>
          <p:cNvSpPr txBox="1">
            <a:spLocks noChangeArrowheads="1"/>
          </p:cNvSpPr>
          <p:nvPr/>
        </p:nvSpPr>
        <p:spPr bwMode="auto">
          <a:xfrm>
            <a:off x="1304597" y="3308685"/>
            <a:ext cx="2764221" cy="523220"/>
          </a:xfrm>
          <a:prstGeom prst="rect">
            <a:avLst/>
          </a:prstGeom>
          <a:solidFill>
            <a:srgbClr val="FFFFBD"/>
          </a:solidFill>
          <a:ln w="9525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ko-KR" sz="14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&gt; 1,500,000 </a:t>
            </a:r>
            <a:r>
              <a:rPr lang="ko-KR" altLang="en-US" sz="14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라인</a:t>
            </a:r>
            <a:r>
              <a:rPr lang="en-US" altLang="ko-KR" sz="14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,4,600MM, 45</a:t>
            </a:r>
            <a:r>
              <a:rPr lang="ko-KR" altLang="en-US" sz="14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개월</a:t>
            </a:r>
          </a:p>
        </p:txBody>
      </p:sp>
      <p:sp>
        <p:nvSpPr>
          <p:cNvPr id="986176" name="Rectangle 64"/>
          <p:cNvSpPr>
            <a:spLocks noChangeArrowheads="1"/>
          </p:cNvSpPr>
          <p:nvPr/>
        </p:nvSpPr>
        <p:spPr bwMode="auto">
          <a:xfrm>
            <a:off x="1567357" y="3732798"/>
            <a:ext cx="6743700" cy="938463"/>
          </a:xfrm>
          <a:prstGeom prst="rect">
            <a:avLst/>
          </a:prstGeom>
          <a:solidFill>
            <a:srgbClr val="FFFFFF"/>
          </a:solidFill>
          <a:ln w="9525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86177" name="Line 65"/>
          <p:cNvSpPr>
            <a:spLocks noChangeShapeType="1"/>
          </p:cNvSpPr>
          <p:nvPr/>
        </p:nvSpPr>
        <p:spPr bwMode="auto">
          <a:xfrm>
            <a:off x="3471041" y="3732798"/>
            <a:ext cx="0" cy="938463"/>
          </a:xfrm>
          <a:prstGeom prst="line">
            <a:avLst/>
          </a:prstGeom>
          <a:noFill/>
          <a:ln w="9525">
            <a:solidFill>
              <a:srgbClr val="666699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/>
          </a:p>
        </p:txBody>
      </p:sp>
      <p:sp>
        <p:nvSpPr>
          <p:cNvPr id="986178" name="Line 66"/>
          <p:cNvSpPr>
            <a:spLocks noChangeShapeType="1"/>
          </p:cNvSpPr>
          <p:nvPr/>
        </p:nvSpPr>
        <p:spPr bwMode="auto">
          <a:xfrm>
            <a:off x="1567357" y="4021555"/>
            <a:ext cx="6733189" cy="0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/>
          </a:p>
        </p:txBody>
      </p:sp>
      <p:sp>
        <p:nvSpPr>
          <p:cNvPr id="986179" name="Line 67"/>
          <p:cNvSpPr>
            <a:spLocks noChangeShapeType="1"/>
          </p:cNvSpPr>
          <p:nvPr/>
        </p:nvSpPr>
        <p:spPr bwMode="auto">
          <a:xfrm>
            <a:off x="4690241" y="3732798"/>
            <a:ext cx="0" cy="938463"/>
          </a:xfrm>
          <a:prstGeom prst="line">
            <a:avLst/>
          </a:prstGeom>
          <a:noFill/>
          <a:ln w="9525">
            <a:solidFill>
              <a:srgbClr val="666699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/>
          </a:p>
        </p:txBody>
      </p:sp>
      <p:sp>
        <p:nvSpPr>
          <p:cNvPr id="986180" name="Line 68"/>
          <p:cNvSpPr>
            <a:spLocks noChangeShapeType="1"/>
          </p:cNvSpPr>
          <p:nvPr/>
        </p:nvSpPr>
        <p:spPr bwMode="auto">
          <a:xfrm>
            <a:off x="5881852" y="3732798"/>
            <a:ext cx="0" cy="938463"/>
          </a:xfrm>
          <a:prstGeom prst="line">
            <a:avLst/>
          </a:prstGeom>
          <a:noFill/>
          <a:ln w="9525">
            <a:solidFill>
              <a:srgbClr val="666699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/>
          </a:p>
        </p:txBody>
      </p:sp>
      <p:sp>
        <p:nvSpPr>
          <p:cNvPr id="986181" name="Line 69"/>
          <p:cNvSpPr>
            <a:spLocks noChangeShapeType="1"/>
          </p:cNvSpPr>
          <p:nvPr/>
        </p:nvSpPr>
        <p:spPr bwMode="auto">
          <a:xfrm>
            <a:off x="7064266" y="3732798"/>
            <a:ext cx="0" cy="938463"/>
          </a:xfrm>
          <a:prstGeom prst="line">
            <a:avLst/>
          </a:prstGeom>
          <a:noFill/>
          <a:ln w="9525">
            <a:solidFill>
              <a:srgbClr val="666699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/>
          </a:p>
        </p:txBody>
      </p:sp>
      <p:sp>
        <p:nvSpPr>
          <p:cNvPr id="986182" name="Text Box 70"/>
          <p:cNvSpPr txBox="1">
            <a:spLocks noChangeArrowheads="1"/>
          </p:cNvSpPr>
          <p:nvPr/>
        </p:nvSpPr>
        <p:spPr bwMode="auto">
          <a:xfrm>
            <a:off x="5881852" y="3732799"/>
            <a:ext cx="10720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ko-KR" sz="12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Construction</a:t>
            </a:r>
          </a:p>
        </p:txBody>
      </p:sp>
      <p:sp>
        <p:nvSpPr>
          <p:cNvPr id="986183" name="Text Box 71"/>
          <p:cNvSpPr txBox="1">
            <a:spLocks noChangeArrowheads="1"/>
          </p:cNvSpPr>
          <p:nvPr/>
        </p:nvSpPr>
        <p:spPr bwMode="auto">
          <a:xfrm>
            <a:off x="3471041" y="3732799"/>
            <a:ext cx="107205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ko-KR" sz="12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Inception</a:t>
            </a:r>
          </a:p>
        </p:txBody>
      </p:sp>
      <p:sp>
        <p:nvSpPr>
          <p:cNvPr id="986184" name="Text Box 72"/>
          <p:cNvSpPr txBox="1">
            <a:spLocks noChangeArrowheads="1"/>
          </p:cNvSpPr>
          <p:nvPr/>
        </p:nvSpPr>
        <p:spPr bwMode="auto">
          <a:xfrm>
            <a:off x="4690241" y="3732799"/>
            <a:ext cx="107205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ko-KR" sz="12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Elaboration</a:t>
            </a:r>
          </a:p>
        </p:txBody>
      </p:sp>
      <p:sp>
        <p:nvSpPr>
          <p:cNvPr id="986185" name="Text Box 73"/>
          <p:cNvSpPr txBox="1">
            <a:spLocks noChangeArrowheads="1"/>
          </p:cNvSpPr>
          <p:nvPr/>
        </p:nvSpPr>
        <p:spPr bwMode="auto">
          <a:xfrm>
            <a:off x="7064266" y="3732799"/>
            <a:ext cx="107205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ko-KR" sz="12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Transition</a:t>
            </a:r>
          </a:p>
        </p:txBody>
      </p:sp>
      <p:sp>
        <p:nvSpPr>
          <p:cNvPr id="986186" name="Line 74"/>
          <p:cNvSpPr>
            <a:spLocks noChangeShapeType="1"/>
          </p:cNvSpPr>
          <p:nvPr/>
        </p:nvSpPr>
        <p:spPr bwMode="auto">
          <a:xfrm>
            <a:off x="1567357" y="4238124"/>
            <a:ext cx="6734503" cy="0"/>
          </a:xfrm>
          <a:prstGeom prst="line">
            <a:avLst/>
          </a:prstGeom>
          <a:noFill/>
          <a:ln w="9525">
            <a:solidFill>
              <a:srgbClr val="333333"/>
            </a:solidFill>
            <a:prstDash val="sysDot"/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/>
          </a:p>
        </p:txBody>
      </p:sp>
      <p:sp>
        <p:nvSpPr>
          <p:cNvPr id="986187" name="Line 75"/>
          <p:cNvSpPr>
            <a:spLocks noChangeShapeType="1"/>
          </p:cNvSpPr>
          <p:nvPr/>
        </p:nvSpPr>
        <p:spPr bwMode="auto">
          <a:xfrm>
            <a:off x="1567357" y="4454692"/>
            <a:ext cx="6734503" cy="0"/>
          </a:xfrm>
          <a:prstGeom prst="line">
            <a:avLst/>
          </a:prstGeom>
          <a:noFill/>
          <a:ln w="9525">
            <a:solidFill>
              <a:srgbClr val="333333"/>
            </a:solidFill>
            <a:prstDash val="sysDot"/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/>
          </a:p>
        </p:txBody>
      </p:sp>
      <p:sp>
        <p:nvSpPr>
          <p:cNvPr id="986188" name="Text Box 76"/>
          <p:cNvSpPr txBox="1">
            <a:spLocks noChangeArrowheads="1"/>
          </p:cNvSpPr>
          <p:nvPr/>
        </p:nvSpPr>
        <p:spPr bwMode="auto">
          <a:xfrm>
            <a:off x="3471041" y="4021556"/>
            <a:ext cx="107205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ko-KR" sz="12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35</a:t>
            </a:r>
          </a:p>
        </p:txBody>
      </p:sp>
      <p:sp>
        <p:nvSpPr>
          <p:cNvPr id="986189" name="Text Box 77"/>
          <p:cNvSpPr txBox="1">
            <a:spLocks noChangeArrowheads="1"/>
          </p:cNvSpPr>
          <p:nvPr/>
        </p:nvSpPr>
        <p:spPr bwMode="auto">
          <a:xfrm>
            <a:off x="3471041" y="4242638"/>
            <a:ext cx="107205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ko-KR" sz="12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20</a:t>
            </a:r>
          </a:p>
        </p:txBody>
      </p:sp>
      <p:sp>
        <p:nvSpPr>
          <p:cNvPr id="986190" name="Text Box 78"/>
          <p:cNvSpPr txBox="1">
            <a:spLocks noChangeArrowheads="1"/>
          </p:cNvSpPr>
          <p:nvPr/>
        </p:nvSpPr>
        <p:spPr bwMode="auto">
          <a:xfrm>
            <a:off x="3471041" y="4447175"/>
            <a:ext cx="107205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ko-KR" sz="12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2(10)</a:t>
            </a:r>
          </a:p>
        </p:txBody>
      </p:sp>
      <p:sp>
        <p:nvSpPr>
          <p:cNvPr id="986191" name="Text Box 79"/>
          <p:cNvSpPr txBox="1">
            <a:spLocks noChangeArrowheads="1"/>
          </p:cNvSpPr>
          <p:nvPr/>
        </p:nvSpPr>
        <p:spPr bwMode="auto">
          <a:xfrm>
            <a:off x="4690241" y="4021556"/>
            <a:ext cx="107205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ko-KR" sz="12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70</a:t>
            </a:r>
          </a:p>
        </p:txBody>
      </p:sp>
      <p:sp>
        <p:nvSpPr>
          <p:cNvPr id="986192" name="Text Box 80"/>
          <p:cNvSpPr txBox="1">
            <a:spLocks noChangeArrowheads="1"/>
          </p:cNvSpPr>
          <p:nvPr/>
        </p:nvSpPr>
        <p:spPr bwMode="auto">
          <a:xfrm>
            <a:off x="4690241" y="4242638"/>
            <a:ext cx="107205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ko-KR" sz="12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50</a:t>
            </a:r>
          </a:p>
        </p:txBody>
      </p:sp>
      <p:sp>
        <p:nvSpPr>
          <p:cNvPr id="986193" name="Text Box 81"/>
          <p:cNvSpPr txBox="1">
            <a:spLocks noChangeArrowheads="1"/>
          </p:cNvSpPr>
          <p:nvPr/>
        </p:nvSpPr>
        <p:spPr bwMode="auto">
          <a:xfrm>
            <a:off x="4690241" y="4447175"/>
            <a:ext cx="107205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ko-KR" sz="12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2(25)</a:t>
            </a:r>
          </a:p>
        </p:txBody>
      </p:sp>
      <p:sp>
        <p:nvSpPr>
          <p:cNvPr id="986194" name="Text Box 82"/>
          <p:cNvSpPr txBox="1">
            <a:spLocks noChangeArrowheads="1"/>
          </p:cNvSpPr>
          <p:nvPr/>
        </p:nvSpPr>
        <p:spPr bwMode="auto">
          <a:xfrm>
            <a:off x="5881852" y="4021556"/>
            <a:ext cx="107205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ko-KR" sz="12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140</a:t>
            </a:r>
          </a:p>
        </p:txBody>
      </p:sp>
      <p:sp>
        <p:nvSpPr>
          <p:cNvPr id="986195" name="Text Box 83"/>
          <p:cNvSpPr txBox="1">
            <a:spLocks noChangeArrowheads="1"/>
          </p:cNvSpPr>
          <p:nvPr/>
        </p:nvSpPr>
        <p:spPr bwMode="auto">
          <a:xfrm>
            <a:off x="5881852" y="4242638"/>
            <a:ext cx="107205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ko-KR" sz="12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100</a:t>
            </a:r>
          </a:p>
        </p:txBody>
      </p:sp>
      <p:sp>
        <p:nvSpPr>
          <p:cNvPr id="986196" name="Text Box 84"/>
          <p:cNvSpPr txBox="1">
            <a:spLocks noChangeArrowheads="1"/>
          </p:cNvSpPr>
          <p:nvPr/>
        </p:nvSpPr>
        <p:spPr bwMode="auto">
          <a:xfrm>
            <a:off x="5881852" y="4447175"/>
            <a:ext cx="107205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ko-KR" sz="12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3(33)</a:t>
            </a:r>
          </a:p>
        </p:txBody>
      </p:sp>
      <p:sp>
        <p:nvSpPr>
          <p:cNvPr id="986197" name="Text Box 85"/>
          <p:cNvSpPr txBox="1">
            <a:spLocks noChangeArrowheads="1"/>
          </p:cNvSpPr>
          <p:nvPr/>
        </p:nvSpPr>
        <p:spPr bwMode="auto">
          <a:xfrm>
            <a:off x="7064266" y="4021556"/>
            <a:ext cx="107205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ko-KR" sz="12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100</a:t>
            </a:r>
          </a:p>
        </p:txBody>
      </p:sp>
      <p:sp>
        <p:nvSpPr>
          <p:cNvPr id="986198" name="Text Box 86"/>
          <p:cNvSpPr txBox="1">
            <a:spLocks noChangeArrowheads="1"/>
          </p:cNvSpPr>
          <p:nvPr/>
        </p:nvSpPr>
        <p:spPr bwMode="auto">
          <a:xfrm>
            <a:off x="7064266" y="4214062"/>
            <a:ext cx="107205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ko-KR" sz="12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20</a:t>
            </a:r>
          </a:p>
        </p:txBody>
      </p:sp>
      <p:sp>
        <p:nvSpPr>
          <p:cNvPr id="986199" name="Text Box 87"/>
          <p:cNvSpPr txBox="1">
            <a:spLocks noChangeArrowheads="1"/>
          </p:cNvSpPr>
          <p:nvPr/>
        </p:nvSpPr>
        <p:spPr bwMode="auto">
          <a:xfrm>
            <a:off x="7064266" y="4418599"/>
            <a:ext cx="107205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ko-KR" sz="12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2(10)</a:t>
            </a:r>
          </a:p>
        </p:txBody>
      </p:sp>
      <p:sp>
        <p:nvSpPr>
          <p:cNvPr id="986200" name="Text Box 88"/>
          <p:cNvSpPr txBox="1">
            <a:spLocks noChangeArrowheads="1"/>
          </p:cNvSpPr>
          <p:nvPr/>
        </p:nvSpPr>
        <p:spPr bwMode="auto">
          <a:xfrm>
            <a:off x="1882666" y="4021556"/>
            <a:ext cx="107205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ko-KR" altLang="en-US" sz="12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개발자 수</a:t>
            </a:r>
          </a:p>
        </p:txBody>
      </p:sp>
      <p:sp>
        <p:nvSpPr>
          <p:cNvPr id="986201" name="Text Box 89"/>
          <p:cNvSpPr txBox="1">
            <a:spLocks noChangeArrowheads="1"/>
          </p:cNvSpPr>
          <p:nvPr/>
        </p:nvSpPr>
        <p:spPr bwMode="auto">
          <a:xfrm>
            <a:off x="1882666" y="4238125"/>
            <a:ext cx="107205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ko-KR" altLang="en-US" sz="12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주</a:t>
            </a:r>
          </a:p>
        </p:txBody>
      </p:sp>
      <p:sp>
        <p:nvSpPr>
          <p:cNvPr id="986202" name="Text Box 90"/>
          <p:cNvSpPr txBox="1">
            <a:spLocks noChangeArrowheads="1"/>
          </p:cNvSpPr>
          <p:nvPr/>
        </p:nvSpPr>
        <p:spPr bwMode="auto">
          <a:xfrm>
            <a:off x="1567356" y="4454693"/>
            <a:ext cx="17657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ko-KR" sz="12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Iteration (</a:t>
            </a:r>
            <a:r>
              <a:rPr lang="ko-KR" altLang="en-US" sz="12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각 </a:t>
            </a:r>
            <a:r>
              <a:rPr lang="en-US" altLang="ko-KR" sz="12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iteration </a:t>
            </a:r>
            <a:r>
              <a:rPr lang="ko-KR" altLang="en-US" sz="12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주</a:t>
            </a:r>
            <a:r>
              <a:rPr lang="en-US" altLang="ko-KR" sz="1200">
                <a:solidFill>
                  <a:srgbClr val="1C1C1C"/>
                </a:solidFill>
                <a:latin typeface="굴림" pitchFamily="50" charset="-127"/>
                <a:ea typeface="굴림" pitchFamily="50" charset="-127"/>
              </a:rPr>
              <a:t>)</a:t>
            </a:r>
          </a:p>
        </p:txBody>
      </p:sp>
      <p:sp>
        <p:nvSpPr>
          <p:cNvPr id="986205" name="Line 93"/>
          <p:cNvSpPr>
            <a:spLocks noChangeShapeType="1"/>
          </p:cNvSpPr>
          <p:nvPr/>
        </p:nvSpPr>
        <p:spPr bwMode="auto">
          <a:xfrm>
            <a:off x="1304597" y="1955132"/>
            <a:ext cx="7350672" cy="0"/>
          </a:xfrm>
          <a:prstGeom prst="line">
            <a:avLst/>
          </a:prstGeom>
          <a:noFill/>
          <a:ln w="19050">
            <a:solidFill>
              <a:srgbClr val="333333"/>
            </a:solidFill>
            <a:round/>
            <a:headEnd/>
            <a:tailEnd/>
          </a:ln>
          <a:effectLst/>
        </p:spPr>
        <p:txBody>
          <a:bodyPr lIns="103843" tIns="51922" rIns="103843" bIns="51922"/>
          <a:lstStyle/>
          <a:p>
            <a:endParaRPr lang="ko-KR" altLang="en-US"/>
          </a:p>
        </p:txBody>
      </p:sp>
      <p:sp>
        <p:nvSpPr>
          <p:cNvPr id="986206" name="Line 94"/>
          <p:cNvSpPr>
            <a:spLocks noChangeShapeType="1"/>
          </p:cNvSpPr>
          <p:nvPr/>
        </p:nvSpPr>
        <p:spPr bwMode="auto">
          <a:xfrm>
            <a:off x="1304597" y="3615489"/>
            <a:ext cx="7350672" cy="0"/>
          </a:xfrm>
          <a:prstGeom prst="line">
            <a:avLst/>
          </a:prstGeom>
          <a:noFill/>
          <a:ln w="19050">
            <a:solidFill>
              <a:srgbClr val="333333"/>
            </a:solidFill>
            <a:round/>
            <a:headEnd/>
            <a:tailEnd/>
          </a:ln>
          <a:effectLst/>
        </p:spPr>
        <p:txBody>
          <a:bodyPr lIns="103843" tIns="51922" rIns="103843" bIns="51922"/>
          <a:lstStyle/>
          <a:p>
            <a:endParaRPr lang="ko-KR" altLang="en-US"/>
          </a:p>
        </p:txBody>
      </p:sp>
      <p:sp>
        <p:nvSpPr>
          <p:cNvPr id="986208" name="Line 96"/>
          <p:cNvSpPr>
            <a:spLocks noChangeShapeType="1"/>
          </p:cNvSpPr>
          <p:nvPr/>
        </p:nvSpPr>
        <p:spPr bwMode="auto">
          <a:xfrm>
            <a:off x="1304597" y="1628775"/>
            <a:ext cx="0" cy="1532522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/>
          </a:ln>
          <a:effectLst/>
        </p:spPr>
        <p:txBody>
          <a:bodyPr lIns="103843" tIns="51922" rIns="103843" bIns="51922"/>
          <a:lstStyle/>
          <a:p>
            <a:endParaRPr lang="ko-KR" altLang="en-US"/>
          </a:p>
        </p:txBody>
      </p:sp>
      <p:sp>
        <p:nvSpPr>
          <p:cNvPr id="986209" name="Line 97"/>
          <p:cNvSpPr>
            <a:spLocks noChangeShapeType="1"/>
          </p:cNvSpPr>
          <p:nvPr/>
        </p:nvSpPr>
        <p:spPr bwMode="auto">
          <a:xfrm>
            <a:off x="1304597" y="3301165"/>
            <a:ext cx="0" cy="1532522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/>
          </a:ln>
          <a:effectLst/>
        </p:spPr>
        <p:txBody>
          <a:bodyPr lIns="103843" tIns="51922" rIns="103843" bIns="51922"/>
          <a:lstStyle/>
          <a:p>
            <a:endParaRPr lang="ko-KR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1.4 Agile </a:t>
            </a:r>
            <a:r>
              <a:rPr lang="ko-KR" altLang="en-US" smtClean="0"/>
              <a:t>이해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개요</a:t>
            </a:r>
            <a:endParaRPr lang="en-US" altLang="ko-KR" smtClean="0"/>
          </a:p>
          <a:p>
            <a:r>
              <a:rPr lang="en-US" altLang="ko-KR" smtClean="0"/>
              <a:t>Agile </a:t>
            </a:r>
            <a:r>
              <a:rPr lang="ko-KR" altLang="en-US" smtClean="0"/>
              <a:t>열두가지 원칙</a:t>
            </a:r>
            <a:endParaRPr lang="en-US" altLang="ko-KR" smtClean="0"/>
          </a:p>
          <a:p>
            <a:r>
              <a:rPr lang="ko-KR" altLang="en-US" smtClean="0"/>
              <a:t>패러다임</a:t>
            </a:r>
            <a:endParaRPr lang="en-US" altLang="ko-KR" smtClean="0"/>
          </a:p>
          <a:p>
            <a:r>
              <a:rPr lang="en-US" altLang="ko-KR" smtClean="0"/>
              <a:t>Agile </a:t>
            </a:r>
            <a:r>
              <a:rPr lang="ko-KR" altLang="en-US" smtClean="0"/>
              <a:t>효과 </a:t>
            </a:r>
            <a:endParaRPr lang="en-US" altLang="ko-KR" smtClean="0"/>
          </a:p>
          <a:p>
            <a:r>
              <a:rPr lang="ko-KR" altLang="en-US" smtClean="0"/>
              <a:t>기업과 개발팀</a:t>
            </a:r>
            <a:endParaRPr lang="en-US" altLang="ko-KR" smtClean="0"/>
          </a:p>
          <a:p>
            <a:r>
              <a:rPr lang="en-US" altLang="ko-KR" smtClean="0"/>
              <a:t>Agile</a:t>
            </a:r>
            <a:r>
              <a:rPr lang="ko-KR" altLang="en-US" smtClean="0"/>
              <a:t>로의 이행</a:t>
            </a:r>
            <a:endParaRPr lang="en-US" altLang="ko-KR" smtClean="0"/>
          </a:p>
          <a:p>
            <a:r>
              <a:rPr lang="en-US" altLang="ko-KR" smtClean="0"/>
              <a:t>Agile </a:t>
            </a:r>
            <a:r>
              <a:rPr lang="ko-KR" altLang="en-US" smtClean="0"/>
              <a:t>핵심 포인트 </a:t>
            </a:r>
            <a:endParaRPr lang="ko-KR" altLang="en-US"/>
          </a:p>
        </p:txBody>
      </p:sp>
    </p:spTree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개요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smtClean="0"/>
              <a:t>Agile </a:t>
            </a:r>
            <a:r>
              <a:rPr lang="ko-KR" altLang="en-US" smtClean="0"/>
              <a:t>은 단지 </a:t>
            </a:r>
            <a:r>
              <a:rPr lang="en-US" altLang="ko-KR" smtClean="0"/>
              <a:t>“</a:t>
            </a:r>
            <a:r>
              <a:rPr lang="ko-KR" altLang="en-US" smtClean="0"/>
              <a:t>또 하나의</a:t>
            </a:r>
            <a:r>
              <a:rPr lang="en-US" altLang="ko-KR" smtClean="0"/>
              <a:t>” </a:t>
            </a:r>
            <a:r>
              <a:rPr lang="ko-KR" altLang="en-US" smtClean="0"/>
              <a:t>프로세스인가</a:t>
            </a:r>
            <a:r>
              <a:rPr lang="en-US" altLang="ko-KR" smtClean="0"/>
              <a:t>?</a:t>
            </a:r>
          </a:p>
          <a:p>
            <a:pPr lvl="1"/>
            <a:r>
              <a:rPr lang="en-US" altLang="ko-KR" smtClean="0"/>
              <a:t>Agile</a:t>
            </a:r>
            <a:r>
              <a:rPr lang="ko-KR" altLang="en-US" smtClean="0"/>
              <a:t>은 또 하나의 프로세스 일 수 있음 </a:t>
            </a:r>
            <a:endParaRPr lang="en-US" altLang="ko-KR" smtClean="0"/>
          </a:p>
          <a:p>
            <a:pPr lvl="1"/>
            <a:r>
              <a:rPr lang="en-US" altLang="ko-KR" smtClean="0"/>
              <a:t>Agile</a:t>
            </a:r>
            <a:r>
              <a:rPr lang="ko-KR" altLang="en-US" smtClean="0"/>
              <a:t>은 프로세스</a:t>
            </a:r>
            <a:r>
              <a:rPr lang="en-US" altLang="ko-KR" smtClean="0"/>
              <a:t>, </a:t>
            </a:r>
            <a:r>
              <a:rPr lang="ko-KR" altLang="en-US" smtClean="0"/>
              <a:t>실행지침의 집합을 넘어서 마음가짐 </a:t>
            </a:r>
            <a:r>
              <a:rPr lang="en-US" altLang="ko-KR" smtClean="0"/>
              <a:t>(mindset)</a:t>
            </a:r>
            <a:r>
              <a:rPr lang="ko-KR" altLang="en-US" smtClean="0"/>
              <a:t>으로</a:t>
            </a:r>
            <a:r>
              <a:rPr lang="en-US" altLang="ko-KR" smtClean="0"/>
              <a:t>, </a:t>
            </a:r>
            <a:r>
              <a:rPr lang="ko-KR" altLang="en-US" smtClean="0"/>
              <a:t>즉 소프트웨어 개발에 대한 새로운 사고방식임</a:t>
            </a:r>
            <a:endParaRPr lang="en-US" altLang="ko-KR" smtClean="0"/>
          </a:p>
        </p:txBody>
      </p:sp>
      <p:sp>
        <p:nvSpPr>
          <p:cNvPr id="5" name="직사각형 4"/>
          <p:cNvSpPr/>
          <p:nvPr/>
        </p:nvSpPr>
        <p:spPr bwMode="auto">
          <a:xfrm>
            <a:off x="2236717" y="2786058"/>
            <a:ext cx="4404522" cy="314327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Agile </a:t>
            </a: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실행지침</a:t>
            </a: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(Practices)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2602283" y="3214686"/>
            <a:ext cx="3684230" cy="228601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Agile </a:t>
            </a: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원칙</a:t>
            </a: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(Priciples)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975732" y="3643314"/>
            <a:ext cx="2956054" cy="142876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Agile </a:t>
            </a: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가치</a:t>
            </a: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(values)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330457" y="4071942"/>
            <a:ext cx="2246602" cy="5715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지속적인 변화에 </a:t>
            </a:r>
            <a:endParaRPr lang="en-US" altLang="ko-KR" sz="1400" b="1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대응하는 역량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포인트가 16개인 별 8"/>
          <p:cNvSpPr/>
          <p:nvPr/>
        </p:nvSpPr>
        <p:spPr bwMode="auto">
          <a:xfrm>
            <a:off x="161597" y="3786190"/>
            <a:ext cx="1986438" cy="1143008"/>
          </a:xfrm>
          <a:prstGeom prst="star16">
            <a:avLst/>
          </a:prstGeom>
          <a:solidFill>
            <a:schemeClr val="tx1">
              <a:lumMod val="60000"/>
              <a:lumOff val="40000"/>
            </a:schemeClr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시장은 매우 빠른 속도로 변화하고 있음</a:t>
            </a:r>
            <a:endParaRPr lang="ko-KR" altLang="en-US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직선 화살표 연결선 10"/>
          <p:cNvCxnSpPr>
            <a:stCxn id="9" idx="2"/>
            <a:endCxn id="8" idx="1"/>
          </p:cNvCxnSpPr>
          <p:nvPr/>
        </p:nvCxnSpPr>
        <p:spPr bwMode="auto">
          <a:xfrm>
            <a:off x="2148035" y="4357694"/>
            <a:ext cx="1182422" cy="1588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14" name="모서리가 둥근 직사각형 13"/>
          <p:cNvSpPr/>
          <p:nvPr/>
        </p:nvSpPr>
        <p:spPr bwMode="auto">
          <a:xfrm>
            <a:off x="6995965" y="3357562"/>
            <a:ext cx="1064180" cy="42862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XP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6995965" y="3857628"/>
            <a:ext cx="1064180" cy="42862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SCRUM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6995965" y="4357694"/>
            <a:ext cx="1064180" cy="42862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Lean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6995965" y="4857760"/>
            <a:ext cx="1064180" cy="42862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FDD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/>
          <p:cNvCxnSpPr>
            <a:stCxn id="5" idx="3"/>
            <a:endCxn id="14" idx="1"/>
          </p:cNvCxnSpPr>
          <p:nvPr/>
        </p:nvCxnSpPr>
        <p:spPr bwMode="auto">
          <a:xfrm flipV="1">
            <a:off x="6641238" y="3571876"/>
            <a:ext cx="354727" cy="78581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직선 연결선 18"/>
          <p:cNvCxnSpPr>
            <a:stCxn id="5" idx="3"/>
            <a:endCxn id="15" idx="1"/>
          </p:cNvCxnSpPr>
          <p:nvPr/>
        </p:nvCxnSpPr>
        <p:spPr bwMode="auto">
          <a:xfrm flipV="1">
            <a:off x="6641238" y="4071942"/>
            <a:ext cx="354727" cy="285752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직선 연결선 18"/>
          <p:cNvCxnSpPr>
            <a:stCxn id="5" idx="3"/>
            <a:endCxn id="16" idx="1"/>
          </p:cNvCxnSpPr>
          <p:nvPr/>
        </p:nvCxnSpPr>
        <p:spPr bwMode="auto">
          <a:xfrm>
            <a:off x="6641238" y="4357694"/>
            <a:ext cx="354727" cy="21431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직선 연결선 18"/>
          <p:cNvCxnSpPr>
            <a:stCxn id="5" idx="3"/>
            <a:endCxn id="17" idx="1"/>
          </p:cNvCxnSpPr>
          <p:nvPr/>
        </p:nvCxnSpPr>
        <p:spPr bwMode="auto">
          <a:xfrm>
            <a:off x="6641238" y="4357694"/>
            <a:ext cx="354727" cy="71438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타원 33"/>
          <p:cNvSpPr/>
          <p:nvPr/>
        </p:nvSpPr>
        <p:spPr bwMode="auto">
          <a:xfrm>
            <a:off x="8271637" y="3786190"/>
            <a:ext cx="591211" cy="7143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PM</a:t>
            </a: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지향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 bwMode="auto">
          <a:xfrm>
            <a:off x="8296630" y="3071810"/>
            <a:ext cx="591211" cy="7143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Tech</a:t>
            </a: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지향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7" name="직선 연결선 36"/>
          <p:cNvCxnSpPr>
            <a:stCxn id="34" idx="2"/>
            <a:endCxn id="15" idx="3"/>
          </p:cNvCxnSpPr>
          <p:nvPr/>
        </p:nvCxnSpPr>
        <p:spPr bwMode="auto">
          <a:xfrm rot="10800000">
            <a:off x="8060146" y="4071942"/>
            <a:ext cx="211492" cy="71438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 cap="flat" cmpd="sng" algn="ctr">
            <a:solidFill>
              <a:schemeClr val="accent4">
                <a:lumMod val="90000"/>
                <a:lumOff val="10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38" name="직선 연결선 37"/>
          <p:cNvCxnSpPr>
            <a:stCxn id="35" idx="2"/>
            <a:endCxn id="14" idx="3"/>
          </p:cNvCxnSpPr>
          <p:nvPr/>
        </p:nvCxnSpPr>
        <p:spPr bwMode="auto">
          <a:xfrm rot="10800000" flipV="1">
            <a:off x="8060145" y="3429000"/>
            <a:ext cx="236484" cy="142876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 cap="flat" cmpd="sng" algn="ctr">
            <a:solidFill>
              <a:schemeClr val="accent4">
                <a:lumMod val="90000"/>
                <a:lumOff val="10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</p:spTree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Agile </a:t>
            </a:r>
            <a:r>
              <a:rPr lang="ko-KR" altLang="en-US" smtClean="0"/>
              <a:t>원칙 열두가지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265113" indent="-265113">
              <a:buNone/>
            </a:pPr>
            <a:r>
              <a:rPr lang="en-US" altLang="ko-KR" sz="180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가장 높은 우선순위는 가치있는 소프트웨어를 초기에 그리고 지속적으로 인도함으로써 고객을 만족시키는 것임  </a:t>
            </a:r>
            <a:endParaRPr lang="en-US" altLang="ko-KR" sz="1800" smtClean="0">
              <a:latin typeface="맑은 고딕" pitchFamily="50" charset="-127"/>
              <a:ea typeface="맑은 고딕" pitchFamily="50" charset="-127"/>
            </a:endParaRPr>
          </a:p>
          <a:p>
            <a:pPr>
              <a:buNone/>
            </a:pPr>
            <a:r>
              <a:rPr lang="en-US" altLang="ko-KR" sz="180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요구사항 변경은 언제든지 환영함</a:t>
            </a:r>
            <a:r>
              <a:rPr lang="en-US" altLang="ko-KR" sz="180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개발 후반에서도 마찬가지임</a:t>
            </a:r>
            <a:endParaRPr lang="en-US" altLang="ko-KR" sz="1800" smtClean="0">
              <a:latin typeface="맑은 고딕" pitchFamily="50" charset="-127"/>
              <a:ea typeface="맑은 고딕" pitchFamily="50" charset="-127"/>
            </a:endParaRPr>
          </a:p>
          <a:p>
            <a:pPr>
              <a:buNone/>
            </a:pPr>
            <a:r>
              <a:rPr lang="en-US" altLang="ko-KR" sz="180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실행가능한 소프트웨어를 자주</a:t>
            </a:r>
            <a:r>
              <a:rPr lang="en-US" altLang="ko-KR" sz="1800" smtClean="0">
                <a:latin typeface="맑은 고딕" pitchFamily="50" charset="-127"/>
                <a:ea typeface="맑은 고딕" pitchFamily="50" charset="-127"/>
              </a:rPr>
              <a:t>(2,3</a:t>
            </a:r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주 또는 </a:t>
            </a:r>
            <a:r>
              <a:rPr lang="en-US" altLang="ko-KR" sz="1800" smtClean="0">
                <a:latin typeface="맑은 고딕" pitchFamily="50" charset="-127"/>
                <a:ea typeface="맑은 고딕" pitchFamily="50" charset="-127"/>
              </a:rPr>
              <a:t>2,3</a:t>
            </a:r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개월</a:t>
            </a:r>
            <a:r>
              <a:rPr lang="en-US" altLang="ko-KR" sz="180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 인도함</a:t>
            </a:r>
            <a:r>
              <a:rPr lang="en-US" altLang="ko-KR" sz="180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>
              <a:buNone/>
            </a:pPr>
            <a:r>
              <a:rPr lang="en-US" altLang="ko-KR" sz="180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프로젝트 내내 업무담당자와 개발자는 매일 함께 일을함</a:t>
            </a:r>
            <a:endParaRPr lang="en-US" altLang="ko-KR" sz="1800" smtClean="0">
              <a:latin typeface="맑은 고딕" pitchFamily="50" charset="-127"/>
              <a:ea typeface="맑은 고딕" pitchFamily="50" charset="-127"/>
            </a:endParaRPr>
          </a:p>
          <a:p>
            <a:pPr>
              <a:buNone/>
            </a:pPr>
            <a:r>
              <a:rPr lang="en-US" altLang="ko-KR" sz="1800" smtClean="0">
                <a:latin typeface="맑은 고딕" pitchFamily="50" charset="-127"/>
                <a:ea typeface="맑은 고딕" pitchFamily="50" charset="-127"/>
              </a:rPr>
              <a:t>5. motivated </a:t>
            </a:r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사람들과 프로젝트를 수행함 </a:t>
            </a:r>
            <a:endParaRPr lang="en-US" altLang="ko-KR" sz="1800" smtClean="0">
              <a:latin typeface="맑은 고딕" pitchFamily="50" charset="-127"/>
              <a:ea typeface="맑은 고딕" pitchFamily="50" charset="-127"/>
            </a:endParaRPr>
          </a:p>
          <a:p>
            <a:pPr>
              <a:buNone/>
            </a:pPr>
            <a:r>
              <a:rPr lang="en-US" altLang="ko-KR" sz="1800" smtClean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팀 대내외적으로 가장 효율적이고 효과적인 정보 전달 방법은 대면임</a:t>
            </a:r>
            <a:endParaRPr lang="en-US" altLang="ko-KR" sz="1800" smtClean="0">
              <a:latin typeface="맑은 고딕" pitchFamily="50" charset="-127"/>
              <a:ea typeface="맑은 고딕" pitchFamily="50" charset="-127"/>
            </a:endParaRPr>
          </a:p>
          <a:p>
            <a:pPr>
              <a:buNone/>
            </a:pPr>
            <a:r>
              <a:rPr lang="en-US" altLang="ko-KR" sz="1800" smtClean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실행가능한 소프트웨어가 진척도를 가늠하는 첫번째 수단임</a:t>
            </a:r>
            <a:endParaRPr lang="en-US" altLang="ko-KR" sz="1800" smtClean="0">
              <a:latin typeface="맑은 고딕" pitchFamily="50" charset="-127"/>
              <a:ea typeface="맑은 고딕" pitchFamily="50" charset="-127"/>
            </a:endParaRPr>
          </a:p>
          <a:p>
            <a:pPr>
              <a:buNone/>
            </a:pPr>
            <a:r>
              <a:rPr lang="en-US" altLang="ko-KR" sz="1800" smtClean="0">
                <a:latin typeface="맑은 고딕" pitchFamily="50" charset="-127"/>
                <a:ea typeface="맑은 고딕" pitchFamily="50" charset="-127"/>
              </a:rPr>
              <a:t>8. Agile </a:t>
            </a:r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프로세스는 일관성있는 개발을 촉진함 </a:t>
            </a:r>
            <a:endParaRPr lang="en-US" altLang="ko-KR" sz="1800" smtClean="0">
              <a:latin typeface="맑은 고딕" pitchFamily="50" charset="-127"/>
              <a:ea typeface="맑은 고딕" pitchFamily="50" charset="-127"/>
            </a:endParaRPr>
          </a:p>
          <a:p>
            <a:pPr>
              <a:buNone/>
            </a:pPr>
            <a:r>
              <a:rPr lang="en-US" altLang="ko-KR" sz="1800" smtClean="0">
                <a:latin typeface="맑은 고딕" pitchFamily="50" charset="-127"/>
                <a:ea typeface="맑은 고딕" pitchFamily="50" charset="-127"/>
              </a:rPr>
              <a:t>9. </a:t>
            </a:r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기술적인 우수성과 훌륭한 설계에 대한 지속적인 관심은 민첩성을 확장하여 줌 </a:t>
            </a:r>
            <a:endParaRPr lang="en-US" altLang="ko-KR" sz="1800" smtClean="0">
              <a:latin typeface="맑은 고딕" pitchFamily="50" charset="-127"/>
              <a:ea typeface="맑은 고딕" pitchFamily="50" charset="-127"/>
            </a:endParaRPr>
          </a:p>
          <a:p>
            <a:pPr>
              <a:buNone/>
            </a:pPr>
            <a:r>
              <a:rPr lang="en-US" altLang="ko-KR" sz="1800" smtClean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단순함</a:t>
            </a:r>
            <a:r>
              <a:rPr lang="en-US" altLang="ko-KR" sz="180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완료되지 않은 작업의 양을 늘리는 예술</a:t>
            </a:r>
            <a:r>
              <a:rPr lang="en-US" altLang="ko-KR" sz="180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이 핵심임</a:t>
            </a:r>
            <a:endParaRPr lang="en-US" altLang="ko-KR" sz="1800" smtClean="0">
              <a:latin typeface="맑은 고딕" pitchFamily="50" charset="-127"/>
              <a:ea typeface="맑은 고딕" pitchFamily="50" charset="-127"/>
            </a:endParaRPr>
          </a:p>
          <a:p>
            <a:pPr>
              <a:buNone/>
            </a:pPr>
            <a:r>
              <a:rPr lang="en-US" altLang="ko-KR" sz="1800" smtClean="0">
                <a:latin typeface="맑은 고딕" pitchFamily="50" charset="-127"/>
                <a:ea typeface="맑은 고딕" pitchFamily="50" charset="-127"/>
              </a:rPr>
              <a:t>11. </a:t>
            </a:r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최상의 아키텍처</a:t>
            </a:r>
            <a:r>
              <a:rPr lang="en-US" altLang="ko-KR" sz="180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요구사항</a:t>
            </a:r>
            <a:r>
              <a:rPr lang="en-US" altLang="ko-KR" sz="180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설계는 자지조직화</a:t>
            </a:r>
            <a:r>
              <a:rPr lang="en-US" altLang="ko-KR" sz="1800" smtClean="0">
                <a:latin typeface="맑은 고딕" pitchFamily="50" charset="-127"/>
                <a:ea typeface="맑은 고딕" pitchFamily="50" charset="-127"/>
              </a:rPr>
              <a:t>(self-organization) </a:t>
            </a:r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팀으로터 나옴</a:t>
            </a:r>
            <a:endParaRPr lang="en-US" altLang="ko-KR" sz="1800" smtClean="0">
              <a:latin typeface="맑은 고딕" pitchFamily="50" charset="-127"/>
              <a:ea typeface="맑은 고딕" pitchFamily="50" charset="-127"/>
            </a:endParaRPr>
          </a:p>
          <a:p>
            <a:pPr>
              <a:buNone/>
            </a:pPr>
            <a:r>
              <a:rPr lang="en-US" altLang="ko-KR" sz="1800" smtClean="0">
                <a:latin typeface="맑은 고딕" pitchFamily="50" charset="-127"/>
                <a:ea typeface="맑은 고딕" pitchFamily="50" charset="-127"/>
              </a:rPr>
              <a:t>12. </a:t>
            </a:r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정기적으로</a:t>
            </a:r>
            <a:r>
              <a:rPr lang="en-US" altLang="ko-KR" sz="180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팀은 보다 더 효율적이 되는 방법을 생각하고</a:t>
            </a:r>
            <a:r>
              <a:rPr lang="en-US" altLang="ko-KR" sz="180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smtClean="0">
                <a:latin typeface="맑은 고딕" pitchFamily="50" charset="-127"/>
                <a:ea typeface="맑은 고딕" pitchFamily="50" charset="-127"/>
              </a:rPr>
              <a:t>행위를 적절히 맞추고 조정함</a:t>
            </a:r>
            <a:endParaRPr lang="ko-KR" altLang="en-US" sz="180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패러다임 </a:t>
            </a:r>
            <a:r>
              <a:rPr lang="en-US" altLang="ko-KR" smtClean="0"/>
              <a:t>(1/2)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전통적인 계획</a:t>
            </a:r>
            <a:r>
              <a:rPr lang="en-US" altLang="ko-KR" smtClean="0"/>
              <a:t>-</a:t>
            </a:r>
            <a:r>
              <a:rPr lang="ko-KR" altLang="en-US" smtClean="0"/>
              <a:t>주도 패러다임</a:t>
            </a:r>
            <a:endParaRPr lang="en-US" altLang="ko-KR" smtClean="0"/>
          </a:p>
          <a:p>
            <a:pPr lvl="1"/>
            <a:r>
              <a:rPr lang="ko-KR" altLang="en-US" smtClean="0"/>
              <a:t>사인한 요구사항은 더 이상 변경되지 않는다는 가정하에 진행  </a:t>
            </a:r>
            <a:endParaRPr lang="en-US" altLang="ko-KR" smtClean="0"/>
          </a:p>
          <a:p>
            <a:pPr lvl="1"/>
            <a:r>
              <a:rPr lang="ko-KR" altLang="en-US" smtClean="0"/>
              <a:t>이 요구사항을 근거로 계획을 수립하고</a:t>
            </a:r>
            <a:r>
              <a:rPr lang="en-US" altLang="ko-KR" smtClean="0"/>
              <a:t>, </a:t>
            </a:r>
            <a:r>
              <a:rPr lang="ko-KR" altLang="en-US" smtClean="0"/>
              <a:t>인력을 배정하며</a:t>
            </a:r>
            <a:r>
              <a:rPr lang="en-US" altLang="ko-KR" smtClean="0"/>
              <a:t>, </a:t>
            </a:r>
            <a:r>
              <a:rPr lang="ko-KR" altLang="en-US" smtClean="0"/>
              <a:t>예산을 책정함 </a:t>
            </a:r>
            <a:endParaRPr lang="en-US" altLang="ko-KR" smtClean="0"/>
          </a:p>
          <a:p>
            <a:pPr lvl="1"/>
            <a:r>
              <a:rPr lang="ko-KR" altLang="en-US" smtClean="0"/>
              <a:t>우리의 경험은 요구사항이란 곧</a:t>
            </a:r>
            <a:r>
              <a:rPr lang="en-US" altLang="ko-KR" smtClean="0"/>
              <a:t> </a:t>
            </a:r>
            <a:r>
              <a:rPr lang="ko-KR" altLang="en-US" smtClean="0"/>
              <a:t>변하는 것임을 말해 줌 </a:t>
            </a:r>
            <a:endParaRPr lang="en-US" altLang="ko-KR" smtClean="0"/>
          </a:p>
          <a:p>
            <a:r>
              <a:rPr lang="ko-KR" altLang="en-US" smtClean="0"/>
              <a:t>가치</a:t>
            </a:r>
            <a:r>
              <a:rPr lang="en-US" altLang="ko-KR" smtClean="0"/>
              <a:t>-</a:t>
            </a:r>
            <a:r>
              <a:rPr lang="ko-KR" altLang="en-US" smtClean="0"/>
              <a:t>주도 패러다임 </a:t>
            </a:r>
            <a:endParaRPr lang="en-US" altLang="ko-KR" smtClean="0"/>
          </a:p>
          <a:p>
            <a:pPr lvl="1"/>
            <a:r>
              <a:rPr lang="ko-KR" altLang="en-US" smtClean="0"/>
              <a:t>기본 가정 </a:t>
            </a:r>
            <a:endParaRPr lang="en-US" altLang="ko-KR" smtClean="0"/>
          </a:p>
          <a:p>
            <a:pPr lvl="2"/>
            <a:r>
              <a:rPr lang="ko-KR" altLang="en-US" smtClean="0"/>
              <a:t>요구사항은 어제든 변경될 수 있다는 가정하에 진행 </a:t>
            </a:r>
            <a:endParaRPr lang="en-US" altLang="ko-KR" smtClean="0"/>
          </a:p>
          <a:p>
            <a:pPr lvl="2"/>
            <a:r>
              <a:rPr lang="ko-KR" altLang="en-US" smtClean="0"/>
              <a:t>지정 일자에 인도해야 함 </a:t>
            </a:r>
            <a:endParaRPr lang="en-US" altLang="ko-KR" smtClean="0"/>
          </a:p>
          <a:p>
            <a:pPr lvl="2"/>
            <a:r>
              <a:rPr lang="ko-KR" altLang="en-US" smtClean="0"/>
              <a:t>즉</a:t>
            </a:r>
            <a:r>
              <a:rPr lang="en-US" altLang="ko-KR" smtClean="0"/>
              <a:t>, </a:t>
            </a:r>
            <a:r>
              <a:rPr lang="ko-KR" altLang="en-US" smtClean="0"/>
              <a:t>시간과 자원은 고정시키고 요구사항은 결정되지 않은 채 남겨둠</a:t>
            </a:r>
            <a:endParaRPr lang="en-US" altLang="ko-KR" smtClean="0"/>
          </a:p>
          <a:p>
            <a:pPr lvl="1"/>
            <a:r>
              <a:rPr lang="ko-KR" altLang="en-US" smtClean="0"/>
              <a:t>정해진 시간에 요구사항은 유동적이므로 </a:t>
            </a:r>
            <a:r>
              <a:rPr lang="en-US" altLang="ko-KR" smtClean="0"/>
              <a:t>“</a:t>
            </a:r>
            <a:r>
              <a:rPr lang="ko-KR" altLang="en-US" smtClean="0"/>
              <a:t>우선순위</a:t>
            </a:r>
            <a:r>
              <a:rPr lang="en-US" altLang="ko-KR" smtClean="0"/>
              <a:t>”</a:t>
            </a:r>
            <a:r>
              <a:rPr lang="ko-KR" altLang="en-US" smtClean="0"/>
              <a:t>를 정함 </a:t>
            </a:r>
            <a:endParaRPr lang="en-US" altLang="ko-KR" smtClean="0"/>
          </a:p>
          <a:p>
            <a:pPr lvl="1"/>
            <a:r>
              <a:rPr lang="ko-KR" altLang="en-US" smtClean="0"/>
              <a:t>우선순위 기준</a:t>
            </a:r>
            <a:r>
              <a:rPr lang="en-US" altLang="ko-KR" smtClean="0"/>
              <a:t>: </a:t>
            </a:r>
            <a:r>
              <a:rPr lang="ko-KR" altLang="en-US" smtClean="0"/>
              <a:t>고객에게 가장 높은 가치를 부여하는 것</a:t>
            </a:r>
            <a:endParaRPr lang="en-US" altLang="ko-KR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271336" y="4814888"/>
          <a:ext cx="2423966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6831"/>
                <a:gridCol w="577135"/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smtClean="0"/>
                        <a:t>항상 사용</a:t>
                      </a:r>
                      <a:endParaRPr lang="ko-KR" altLang="en-US" sz="1400"/>
                    </a:p>
                  </a:txBody>
                  <a:tcPr marL="75674" marR="7567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7%</a:t>
                      </a:r>
                      <a:endParaRPr lang="ko-KR" altLang="en-US" sz="1400"/>
                    </a:p>
                  </a:txBody>
                  <a:tcPr marL="75674" marR="75674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smtClean="0"/>
                        <a:t>자주 사용</a:t>
                      </a:r>
                      <a:endParaRPr lang="ko-KR" altLang="en-US" sz="1400"/>
                    </a:p>
                  </a:txBody>
                  <a:tcPr marL="75674" marR="7567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13%</a:t>
                      </a:r>
                      <a:endParaRPr lang="ko-KR" altLang="en-US" sz="1400"/>
                    </a:p>
                  </a:txBody>
                  <a:tcPr marL="75674" marR="75674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smtClean="0"/>
                        <a:t>가끔 사용</a:t>
                      </a:r>
                      <a:endParaRPr lang="ko-KR" altLang="en-US" sz="1400"/>
                    </a:p>
                  </a:txBody>
                  <a:tcPr marL="75674" marR="7567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16%</a:t>
                      </a:r>
                      <a:endParaRPr lang="ko-KR" altLang="en-US" sz="1400"/>
                    </a:p>
                  </a:txBody>
                  <a:tcPr marL="75674" marR="75674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smtClean="0"/>
                        <a:t>거의 사용하지 않음</a:t>
                      </a:r>
                      <a:endParaRPr lang="ko-KR" altLang="en-US" sz="1400"/>
                    </a:p>
                  </a:txBody>
                  <a:tcPr marL="75674" marR="7567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19%</a:t>
                      </a:r>
                      <a:endParaRPr lang="ko-KR" altLang="en-US" sz="1400"/>
                    </a:p>
                  </a:txBody>
                  <a:tcPr marL="75674" marR="75674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smtClean="0"/>
                        <a:t>사용하지 않음</a:t>
                      </a:r>
                      <a:endParaRPr lang="ko-KR" altLang="en-US" sz="1400"/>
                    </a:p>
                  </a:txBody>
                  <a:tcPr marL="75674" marR="7567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45%</a:t>
                      </a:r>
                      <a:endParaRPr lang="ko-KR" altLang="en-US" sz="1400"/>
                    </a:p>
                  </a:txBody>
                  <a:tcPr marL="75674" marR="75674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088914" y="4786323"/>
            <a:ext cx="11824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애플리케이션 사용 빈도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(Standish Group)</a:t>
            </a:r>
            <a:endParaRPr lang="ko-KR" altLang="en-US" sz="120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패러다임</a:t>
            </a:r>
            <a:r>
              <a:rPr lang="en-US" altLang="ko-KR" smtClean="0"/>
              <a:t>(2/2)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계획</a:t>
            </a:r>
            <a:r>
              <a:rPr lang="en-US" altLang="ko-KR" smtClean="0"/>
              <a:t>-</a:t>
            </a:r>
            <a:r>
              <a:rPr lang="ko-KR" altLang="en-US" smtClean="0"/>
              <a:t>주도형 패러다임은 </a:t>
            </a:r>
            <a:endParaRPr lang="en-US" altLang="ko-KR" smtClean="0"/>
          </a:p>
          <a:p>
            <a:pPr lvl="1"/>
            <a:r>
              <a:rPr lang="ko-KR" altLang="en-US" smtClean="0"/>
              <a:t>건설 또는 제조업에 적절함</a:t>
            </a:r>
            <a:endParaRPr lang="en-US" altLang="ko-KR" smtClean="0"/>
          </a:p>
          <a:p>
            <a:pPr lvl="1"/>
            <a:r>
              <a:rPr lang="ko-KR" altLang="en-US" smtClean="0"/>
              <a:t>소프트웨어와 같이 경험적</a:t>
            </a:r>
            <a:r>
              <a:rPr lang="en-US" altLang="ko-KR" smtClean="0"/>
              <a:t>(empirical)</a:t>
            </a:r>
            <a:r>
              <a:rPr lang="ko-KR" altLang="en-US" smtClean="0"/>
              <a:t> 시스템에는 적절하지 않음 </a:t>
            </a:r>
            <a:endParaRPr lang="en-US" altLang="ko-KR" smtClean="0"/>
          </a:p>
        </p:txBody>
      </p:sp>
      <p:sp>
        <p:nvSpPr>
          <p:cNvPr id="5" name="직사각형 4"/>
          <p:cNvSpPr/>
          <p:nvPr/>
        </p:nvSpPr>
        <p:spPr bwMode="auto">
          <a:xfrm>
            <a:off x="1202097" y="2428868"/>
            <a:ext cx="3369903" cy="5715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예측가능한 제조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정의된 프로세스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572000" y="2428868"/>
            <a:ext cx="3369903" cy="5715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새로운 제품 개발 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경험적인 프로세스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202097" y="3000372"/>
            <a:ext cx="3369903" cy="35719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완전히 명세하고 생산하는 것이 가능함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4572000" y="3000372"/>
            <a:ext cx="3369903" cy="35719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변경이 없는 상세한 명세 작성이 불가능함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202097" y="3357562"/>
            <a:ext cx="3369903" cy="50006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시작 지점에서 신뢰성있는 공수와 비용 예측이 가능함 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4572000" y="3357562"/>
            <a:ext cx="3369903" cy="50006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초기에는 불가능함</a:t>
            </a: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경험치가 나옴에 따라 점차적으로 계획 및 계획이 가능해짐 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1202097" y="3857628"/>
            <a:ext cx="3369903" cy="50006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상세 활동 식별</a:t>
            </a: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정의</a:t>
            </a: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계획수립</a:t>
            </a: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작업지시가 가능함 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572000" y="3857628"/>
            <a:ext cx="3369903" cy="50006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초기에는 불가능함</a:t>
            </a: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빌드</a:t>
            </a: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피드백 주기에 의해 진행되는 적응단계가 필요함 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1202097" y="4357694"/>
            <a:ext cx="3369903" cy="50006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예측불가능한 상황에 대한 적응이 일상적이지 않으며 변경율은 상대적으로 낮음 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4572000" y="4357694"/>
            <a:ext cx="3369903" cy="50006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예측불가능한 상황에 대한 창의적인 적음</a:t>
            </a: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(adaptation)</a:t>
            </a: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이 일상적이며</a:t>
            </a: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변경율은 매우 높음 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Agile</a:t>
            </a:r>
            <a:r>
              <a:rPr lang="ko-KR" altLang="en-US" smtClean="0"/>
              <a:t>의 효과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smtClean="0"/>
              <a:t>Agile</a:t>
            </a:r>
            <a:r>
              <a:rPr lang="ko-KR" altLang="en-US" smtClean="0"/>
              <a:t>이 실질적인 가치를 가져다 줄 수 있는가가 기업의 관건 </a:t>
            </a:r>
            <a:endParaRPr lang="en-US" altLang="ko-KR" smtClean="0"/>
          </a:p>
          <a:p>
            <a:r>
              <a:rPr lang="en-US" altLang="ko-KR" smtClean="0"/>
              <a:t>2007</a:t>
            </a:r>
            <a:r>
              <a:rPr lang="ko-KR" altLang="en-US" smtClean="0"/>
              <a:t>년 </a:t>
            </a:r>
            <a:r>
              <a:rPr lang="en-US" altLang="ko-KR" smtClean="0"/>
              <a:t>VersionOne</a:t>
            </a:r>
            <a:r>
              <a:rPr lang="ko-KR" altLang="en-US" smtClean="0"/>
              <a:t>은 </a:t>
            </a:r>
            <a:r>
              <a:rPr lang="en-US" altLang="ko-KR" smtClean="0"/>
              <a:t>71</a:t>
            </a:r>
            <a:r>
              <a:rPr lang="ko-KR" altLang="en-US" smtClean="0"/>
              <a:t>개국 </a:t>
            </a:r>
            <a:r>
              <a:rPr lang="en-US" altLang="ko-KR" smtClean="0"/>
              <a:t>1700</a:t>
            </a:r>
            <a:r>
              <a:rPr lang="ko-KR" altLang="en-US" smtClean="0"/>
              <a:t>명을 대상으로 조사를 함 </a:t>
            </a:r>
            <a:endParaRPr lang="ko-KR" altLang="en-US"/>
          </a:p>
        </p:txBody>
      </p:sp>
      <p:graphicFrame>
        <p:nvGraphicFramePr>
          <p:cNvPr id="5" name="차트 4"/>
          <p:cNvGraphicFramePr/>
          <p:nvPr/>
        </p:nvGraphicFramePr>
        <p:xfrm>
          <a:off x="1524000" y="2428869"/>
          <a:ext cx="6096000" cy="3455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 프로세스 개요</a:t>
            </a:r>
          </a:p>
        </p:txBody>
      </p:sp>
      <p:sp>
        <p:nvSpPr>
          <p:cNvPr id="598019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/>
              <a:t>초기 리스크 해결</a:t>
            </a:r>
          </a:p>
          <a:p>
            <a:r>
              <a:rPr lang="ko-KR" altLang="en-US"/>
              <a:t>반복</a:t>
            </a:r>
            <a:r>
              <a:rPr lang="en-US" altLang="ko-KR"/>
              <a:t>(iterative)</a:t>
            </a:r>
            <a:r>
              <a:rPr lang="ko-KR" altLang="en-US"/>
              <a:t>적이고 점증</a:t>
            </a:r>
            <a:r>
              <a:rPr lang="en-US" altLang="ko-KR"/>
              <a:t>(encremental)</a:t>
            </a:r>
            <a:r>
              <a:rPr lang="ko-KR" altLang="en-US"/>
              <a:t>적인 접근</a:t>
            </a:r>
          </a:p>
        </p:txBody>
      </p:sp>
      <p:pic>
        <p:nvPicPr>
          <p:cNvPr id="53" name="Picture 38" descr="1-iterative_incrementa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9777" y="2214554"/>
            <a:ext cx="7357732" cy="414340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 bwMode="auto">
          <a:xfrm>
            <a:off x="4926727" y="3143248"/>
            <a:ext cx="2246602" cy="314327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2029793" y="3143248"/>
            <a:ext cx="2246602" cy="314327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기업과 개발팀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기업은 이윤을 추구함</a:t>
            </a:r>
            <a:endParaRPr lang="en-US" altLang="ko-KR" smtClean="0"/>
          </a:p>
          <a:p>
            <a:r>
              <a:rPr lang="ko-KR" altLang="en-US" smtClean="0"/>
              <a:t>기업의 목표를 달성하기 위한 다양한 전략이 존재함</a:t>
            </a:r>
            <a:endParaRPr lang="en-US" altLang="ko-KR" smtClean="0"/>
          </a:p>
          <a:p>
            <a:r>
              <a:rPr lang="ko-KR" altLang="en-US" smtClean="0"/>
              <a:t> 전략수행을 위해 </a:t>
            </a:r>
            <a:r>
              <a:rPr lang="en-US" altLang="ko-KR" smtClean="0"/>
              <a:t>[</a:t>
            </a:r>
            <a:r>
              <a:rPr lang="ko-KR" altLang="en-US" smtClean="0"/>
              <a:t>특정한</a:t>
            </a:r>
            <a:r>
              <a:rPr lang="en-US" altLang="ko-KR" smtClean="0"/>
              <a:t>]</a:t>
            </a:r>
            <a:r>
              <a:rPr lang="ko-KR" altLang="en-US" smtClean="0"/>
              <a:t>역량이 있는 팀이 필요함   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 bwMode="auto">
          <a:xfrm>
            <a:off x="2148035" y="3286124"/>
            <a:ext cx="2010118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고객 유지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2148035" y="3857628"/>
            <a:ext cx="2010118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정확한 인도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148035" y="4500570"/>
            <a:ext cx="2010118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혁신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148035" y="5143512"/>
            <a:ext cx="2010118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적기 인도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2148035" y="5715016"/>
            <a:ext cx="2010118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성취지향적인 팀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4985847" y="3286124"/>
            <a:ext cx="2010118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변화적응력 확보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4985847" y="3786190"/>
            <a:ext cx="2010118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충분한 피드백 확보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985847" y="4286256"/>
            <a:ext cx="2010118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자주</a:t>
            </a: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우선순위에 따른 인도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4985847" y="4786322"/>
            <a:ext cx="2010118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품질과 기술을 보장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4985847" y="5286388"/>
            <a:ext cx="2010118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팀의 참여와 주인의식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4985847" y="5786454"/>
            <a:ext cx="2010118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실시간 의사소통과 의사결정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오른쪽 화살표 15"/>
          <p:cNvSpPr/>
          <p:nvPr/>
        </p:nvSpPr>
        <p:spPr bwMode="auto">
          <a:xfrm>
            <a:off x="4335516" y="3286124"/>
            <a:ext cx="532090" cy="2857520"/>
          </a:xfrm>
          <a:prstGeom prst="rightArrow">
            <a:avLst>
              <a:gd name="adj1" fmla="val 50000"/>
              <a:gd name="adj2" fmla="val 65644"/>
            </a:avLst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2029793" y="2714620"/>
            <a:ext cx="2246602" cy="428628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기업의 다양한 전략</a:t>
            </a:r>
            <a:endParaRPr lang="ko-KR" altLang="en-US" sz="14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4926727" y="2714620"/>
            <a:ext cx="2246602" cy="428628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팀의 역량 </a:t>
            </a:r>
            <a:endParaRPr lang="ko-KR" altLang="en-US" sz="14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Agile</a:t>
            </a:r>
            <a:r>
              <a:rPr lang="ko-KR" altLang="en-US" smtClean="0"/>
              <a:t>로의 이행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기업은 기업문화</a:t>
            </a:r>
            <a:r>
              <a:rPr lang="en-US" altLang="ko-KR" smtClean="0"/>
              <a:t>, </a:t>
            </a:r>
            <a:r>
              <a:rPr lang="ko-KR" altLang="en-US" smtClean="0"/>
              <a:t>프로세스</a:t>
            </a:r>
            <a:r>
              <a:rPr lang="en-US" altLang="ko-KR" smtClean="0"/>
              <a:t>, </a:t>
            </a:r>
            <a:r>
              <a:rPr lang="ko-KR" altLang="en-US" smtClean="0"/>
              <a:t>조직 등에 있어서 다양성을 가짐</a:t>
            </a:r>
            <a:endParaRPr lang="en-US" altLang="ko-KR" smtClean="0"/>
          </a:p>
          <a:p>
            <a:r>
              <a:rPr lang="en-US" altLang="ko-KR" smtClean="0"/>
              <a:t>Agile</a:t>
            </a:r>
            <a:r>
              <a:rPr lang="ko-KR" altLang="en-US" smtClean="0"/>
              <a:t>로의 이행</a:t>
            </a:r>
            <a:r>
              <a:rPr lang="en-US" altLang="ko-KR" smtClean="0"/>
              <a:t>(migration)  </a:t>
            </a:r>
            <a:r>
              <a:rPr lang="ko-KR" altLang="en-US" smtClean="0"/>
              <a:t>또한 다양한 접근이 필요함 </a:t>
            </a:r>
            <a:endParaRPr lang="en-US" altLang="ko-KR" smtClean="0"/>
          </a:p>
          <a:p>
            <a:r>
              <a:rPr lang="en-US" altLang="ko-KR" smtClean="0"/>
              <a:t>Agile</a:t>
            </a:r>
            <a:r>
              <a:rPr lang="ko-KR" altLang="en-US" smtClean="0"/>
              <a:t>로 가는 다섯단계 </a:t>
            </a:r>
            <a:endParaRPr lang="en-US" altLang="ko-KR" smtClean="0"/>
          </a:p>
          <a:p>
            <a:pPr lvl="1">
              <a:buAutoNum type="arabicPeriod"/>
            </a:pPr>
            <a:r>
              <a:rPr lang="en-US" altLang="ko-KR" smtClean="0"/>
              <a:t>Agile</a:t>
            </a:r>
            <a:r>
              <a:rPr lang="ko-KR" altLang="en-US" smtClean="0"/>
              <a:t>이 되기위한 잠재역량 평가</a:t>
            </a:r>
            <a:endParaRPr lang="en-US" altLang="ko-KR" smtClean="0"/>
          </a:p>
          <a:p>
            <a:pPr lvl="1">
              <a:buAutoNum type="arabicPeriod"/>
            </a:pPr>
            <a:r>
              <a:rPr lang="ko-KR" altLang="en-US" smtClean="0"/>
              <a:t>기업의 의지 확인</a:t>
            </a:r>
            <a:endParaRPr lang="en-US" altLang="ko-KR" smtClean="0"/>
          </a:p>
          <a:p>
            <a:pPr lvl="1">
              <a:buAutoNum type="arabicPeriod"/>
            </a:pPr>
            <a:r>
              <a:rPr lang="ko-KR" altLang="en-US" smtClean="0"/>
              <a:t>현재 프로세스 이해</a:t>
            </a:r>
            <a:endParaRPr lang="en-US" altLang="ko-KR" smtClean="0"/>
          </a:p>
          <a:p>
            <a:pPr lvl="1">
              <a:buAutoNum type="arabicPeriod"/>
            </a:pPr>
            <a:r>
              <a:rPr lang="en-US" altLang="ko-KR" smtClean="0"/>
              <a:t>Agile </a:t>
            </a:r>
            <a:r>
              <a:rPr lang="ko-KR" altLang="en-US" smtClean="0"/>
              <a:t>프로세스 파일럿 수행</a:t>
            </a:r>
            <a:endParaRPr lang="en-US" altLang="ko-KR" smtClean="0"/>
          </a:p>
          <a:p>
            <a:pPr lvl="1">
              <a:buAutoNum type="arabicPeriod"/>
            </a:pPr>
            <a:r>
              <a:rPr lang="ko-KR" altLang="en-US" smtClean="0"/>
              <a:t>뒤를 돌아봄</a:t>
            </a:r>
            <a:r>
              <a:rPr lang="en-US" altLang="ko-KR" smtClean="0"/>
              <a:t>(retrospective)</a:t>
            </a:r>
            <a:endParaRPr lang="ko-KR" altLang="en-US"/>
          </a:p>
        </p:txBody>
      </p:sp>
    </p:spTree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Agile </a:t>
            </a:r>
            <a:r>
              <a:rPr lang="ko-KR" altLang="en-US" smtClean="0"/>
              <a:t>핵심 포인트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smtClean="0"/>
              <a:t>Agile</a:t>
            </a:r>
            <a:r>
              <a:rPr lang="ko-KR" altLang="en-US" smtClean="0"/>
              <a:t>을 위해 기억해야 할 것들 </a:t>
            </a:r>
            <a:endParaRPr lang="en-US" altLang="ko-KR" smtClean="0"/>
          </a:p>
          <a:p>
            <a:pPr lvl="1"/>
            <a:r>
              <a:rPr lang="en-US" altLang="ko-KR" smtClean="0"/>
              <a:t>Agile</a:t>
            </a:r>
            <a:r>
              <a:rPr lang="ko-KR" altLang="en-US" smtClean="0"/>
              <a:t>은 대부분의 기업에 확고한 비즈니스 가치를 제공함 </a:t>
            </a:r>
            <a:endParaRPr lang="en-US" altLang="ko-KR" smtClean="0"/>
          </a:p>
          <a:p>
            <a:pPr lvl="1"/>
            <a:r>
              <a:rPr lang="en-US" altLang="ko-KR" smtClean="0"/>
              <a:t>Agile</a:t>
            </a:r>
            <a:r>
              <a:rPr lang="ko-KR" altLang="en-US" smtClean="0"/>
              <a:t>은 단순한 트랜드가 아님</a:t>
            </a:r>
            <a:endParaRPr lang="en-US" altLang="ko-KR" smtClean="0"/>
          </a:p>
          <a:p>
            <a:pPr lvl="1"/>
            <a:r>
              <a:rPr lang="en-US" altLang="ko-KR" smtClean="0"/>
              <a:t>Agile </a:t>
            </a:r>
            <a:r>
              <a:rPr lang="ko-KR" altLang="en-US" smtClean="0"/>
              <a:t>실행지침을 따르는 것 만으로 충분하지 않음</a:t>
            </a:r>
            <a:r>
              <a:rPr lang="en-US" altLang="ko-KR" smtClean="0"/>
              <a:t>, </a:t>
            </a:r>
            <a:r>
              <a:rPr lang="ko-KR" altLang="en-US" smtClean="0"/>
              <a:t>그 뒤의 원칙을 이해해야 함</a:t>
            </a:r>
            <a:endParaRPr lang="en-US" altLang="ko-KR" smtClean="0"/>
          </a:p>
          <a:p>
            <a:pPr lvl="1"/>
            <a:r>
              <a:rPr lang="ko-KR" altLang="en-US" smtClean="0"/>
              <a:t>소프트웨어 제품 개발은 예측불가능하므로 성공을 위해서 창의적인 적응이 필요함 </a:t>
            </a:r>
            <a:endParaRPr lang="en-US" altLang="ko-KR" smtClean="0"/>
          </a:p>
          <a:p>
            <a:pPr lvl="1"/>
            <a:r>
              <a:rPr lang="en-US" altLang="ko-KR" smtClean="0"/>
              <a:t>Agile </a:t>
            </a:r>
            <a:r>
              <a:rPr lang="ko-KR" altLang="en-US" smtClean="0"/>
              <a:t>메소드는 대부분 기업의 핵심 목표와 바로 연결됨 </a:t>
            </a:r>
            <a:endParaRPr lang="en-US" altLang="ko-KR" smtClean="0"/>
          </a:p>
          <a:p>
            <a:pPr lvl="1"/>
            <a:r>
              <a:rPr lang="en-US" altLang="ko-KR" smtClean="0"/>
              <a:t>Agile</a:t>
            </a:r>
            <a:r>
              <a:rPr lang="ko-KR" altLang="en-US" smtClean="0"/>
              <a:t>로의 이행은 각 기업별로 서로 다름 </a:t>
            </a:r>
            <a:endParaRPr lang="en-US" altLang="ko-KR" smtClean="0"/>
          </a:p>
        </p:txBody>
      </p:sp>
    </p:spTree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1.5 Agile </a:t>
            </a:r>
            <a:r>
              <a:rPr lang="ko-KR" altLang="en-US" smtClean="0"/>
              <a:t>프로세스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개요</a:t>
            </a:r>
            <a:endParaRPr lang="en-US" altLang="ko-KR" smtClean="0"/>
          </a:p>
          <a:p>
            <a:r>
              <a:rPr lang="en-US" altLang="ko-KR" smtClean="0"/>
              <a:t>Agile </a:t>
            </a:r>
            <a:r>
              <a:rPr lang="ko-KR" altLang="en-US" smtClean="0"/>
              <a:t>프로세스</a:t>
            </a:r>
            <a:endParaRPr lang="en-US" altLang="ko-KR" smtClean="0"/>
          </a:p>
          <a:p>
            <a:r>
              <a:rPr lang="ko-KR" altLang="en-US" smtClean="0"/>
              <a:t>타당성조사</a:t>
            </a:r>
            <a:r>
              <a:rPr lang="en-US" altLang="ko-KR" smtClean="0"/>
              <a:t>(feasibility)</a:t>
            </a:r>
            <a:r>
              <a:rPr lang="ko-KR" altLang="en-US" smtClean="0"/>
              <a:t> 단계</a:t>
            </a:r>
            <a:endParaRPr lang="en-US" altLang="ko-KR" smtClean="0"/>
          </a:p>
          <a:p>
            <a:r>
              <a:rPr lang="ko-KR" altLang="en-US" smtClean="0"/>
              <a:t>계획수립</a:t>
            </a:r>
            <a:r>
              <a:rPr lang="en-US" altLang="ko-KR" smtClean="0"/>
              <a:t>(planning)</a:t>
            </a:r>
            <a:r>
              <a:rPr lang="ko-KR" altLang="en-US" smtClean="0"/>
              <a:t> 단계 </a:t>
            </a:r>
            <a:endParaRPr lang="en-US" altLang="ko-KR" smtClean="0"/>
          </a:p>
          <a:p>
            <a:r>
              <a:rPr lang="ko-KR" altLang="en-US" smtClean="0"/>
              <a:t>개발</a:t>
            </a:r>
            <a:r>
              <a:rPr lang="en-US" altLang="ko-KR" smtClean="0"/>
              <a:t>(development)</a:t>
            </a:r>
            <a:r>
              <a:rPr lang="ko-KR" altLang="en-US" smtClean="0"/>
              <a:t> 단계 </a:t>
            </a:r>
            <a:endParaRPr lang="en-US" altLang="ko-KR" smtClean="0"/>
          </a:p>
          <a:p>
            <a:r>
              <a:rPr lang="ko-KR" altLang="en-US" smtClean="0"/>
              <a:t>적응</a:t>
            </a:r>
            <a:r>
              <a:rPr lang="en-US" altLang="ko-KR" smtClean="0"/>
              <a:t>(adapting)</a:t>
            </a:r>
            <a:r>
              <a:rPr lang="ko-KR" altLang="en-US" smtClean="0"/>
              <a:t> 단계 </a:t>
            </a:r>
            <a:endParaRPr lang="en-US" altLang="ko-KR" smtClean="0"/>
          </a:p>
          <a:p>
            <a:r>
              <a:rPr lang="ko-KR" altLang="en-US" smtClean="0"/>
              <a:t>인도</a:t>
            </a:r>
            <a:r>
              <a:rPr lang="en-US" altLang="ko-KR" smtClean="0"/>
              <a:t>(delivery)</a:t>
            </a:r>
            <a:r>
              <a:rPr lang="ko-KR" altLang="en-US" smtClean="0"/>
              <a:t> 단계</a:t>
            </a:r>
            <a:endParaRPr lang="en-US" altLang="ko-KR" smtClean="0"/>
          </a:p>
          <a:p>
            <a:r>
              <a:rPr lang="ko-KR" altLang="en-US" smtClean="0"/>
              <a:t>요약 </a:t>
            </a:r>
            <a:endParaRPr lang="ko-KR" altLang="en-US"/>
          </a:p>
        </p:txBody>
      </p:sp>
    </p:spTree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개요</a:t>
            </a:r>
            <a:r>
              <a:rPr lang="en-US" altLang="ko-KR" smtClean="0"/>
              <a:t>(1/3)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smtClean="0"/>
              <a:t>RUP </a:t>
            </a:r>
            <a:r>
              <a:rPr lang="ko-KR" altLang="en-US" smtClean="0"/>
              <a:t>프로세스에서 단계 </a:t>
            </a:r>
            <a:endParaRPr lang="en-US" altLang="ko-KR" smtClean="0"/>
          </a:p>
          <a:p>
            <a:r>
              <a:rPr lang="ko-KR" altLang="en-US" smtClean="0"/>
              <a:t>단계</a:t>
            </a:r>
            <a:r>
              <a:rPr lang="en-US" altLang="ko-KR" smtClean="0"/>
              <a:t>(phase) </a:t>
            </a:r>
            <a:r>
              <a:rPr lang="ko-KR" altLang="en-US" smtClean="0"/>
              <a:t>관점</a:t>
            </a:r>
            <a:endParaRPr lang="en-US" altLang="ko-KR" smtClean="0"/>
          </a:p>
          <a:p>
            <a:pPr lvl="1"/>
            <a:r>
              <a:rPr lang="ko-KR" altLang="en-US" smtClean="0"/>
              <a:t>대규모 개발 프로세스의 예</a:t>
            </a:r>
            <a:r>
              <a:rPr lang="en-US" altLang="ko-KR" smtClean="0"/>
              <a:t>, RUP</a:t>
            </a:r>
            <a:endParaRPr lang="ko-KR" altLang="en-US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860332" y="5552574"/>
            <a:ext cx="1552903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형상관리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변경요구관리</a:t>
            </a: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3400097" y="2693571"/>
            <a:ext cx="0" cy="38170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V="1">
            <a:off x="1924709" y="6128586"/>
            <a:ext cx="611833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1929964" y="3066549"/>
            <a:ext cx="611307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4315812" y="2705603"/>
            <a:ext cx="7883" cy="3800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5270938" y="2705603"/>
            <a:ext cx="0" cy="38110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H="1">
            <a:off x="7051129" y="2705603"/>
            <a:ext cx="1313" cy="3804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8060121" y="2705603"/>
            <a:ext cx="0" cy="38110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3397470" y="6191752"/>
            <a:ext cx="913087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200" b="1">
                <a:latin typeface="맑은 고딕" pitchFamily="50" charset="-127"/>
                <a:ea typeface="맑은 고딕" pitchFamily="50" charset="-127"/>
              </a:rPr>
              <a:t>Iteration #1</a:t>
            </a:r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4323693" y="6191752"/>
            <a:ext cx="913086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200" b="1">
                <a:latin typeface="맑은 고딕" pitchFamily="50" charset="-127"/>
                <a:ea typeface="맑은 고딕" pitchFamily="50" charset="-127"/>
              </a:rPr>
              <a:t>Iteration #2</a:t>
            </a:r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5270939" y="6191752"/>
            <a:ext cx="913087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200" b="1">
                <a:latin typeface="맑은 고딕" pitchFamily="50" charset="-127"/>
                <a:ea typeface="맑은 고딕" pitchFamily="50" charset="-127"/>
              </a:rPr>
              <a:t>Iteration #3</a:t>
            </a:r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6184025" y="3066551"/>
            <a:ext cx="0" cy="3444039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3507829" y="2782304"/>
            <a:ext cx="802728" cy="52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400" b="1">
                <a:latin typeface="맑은 고딕" pitchFamily="50" charset="-127"/>
                <a:ea typeface="맑은 고딕" pitchFamily="50" charset="-127"/>
              </a:rPr>
              <a:t>Inception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4246179" y="2777791"/>
            <a:ext cx="1098331" cy="52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400" b="1">
                <a:latin typeface="맑은 고딕" pitchFamily="50" charset="-127"/>
                <a:ea typeface="맑은 고딕" pitchFamily="50" charset="-127"/>
              </a:rPr>
              <a:t>Elaboration</a:t>
            </a:r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5516617" y="2764255"/>
            <a:ext cx="1298028" cy="30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400" b="1">
                <a:latin typeface="맑은 고딕" pitchFamily="50" charset="-127"/>
                <a:ea typeface="맑은 고딕" pitchFamily="50" charset="-127"/>
              </a:rPr>
              <a:t>Construction</a:t>
            </a:r>
          </a:p>
        </p:txBody>
      </p:sp>
      <p:sp>
        <p:nvSpPr>
          <p:cNvPr id="20" name="Text Box 22"/>
          <p:cNvSpPr txBox="1">
            <a:spLocks noChangeArrowheads="1"/>
          </p:cNvSpPr>
          <p:nvPr/>
        </p:nvSpPr>
        <p:spPr bwMode="auto">
          <a:xfrm>
            <a:off x="7078717" y="2782303"/>
            <a:ext cx="947245" cy="52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400" b="1">
                <a:latin typeface="맑은 고딕" pitchFamily="50" charset="-127"/>
                <a:ea typeface="맑은 고딕" pitchFamily="50" charset="-127"/>
              </a:rPr>
              <a:t>Transition</a:t>
            </a:r>
          </a:p>
        </p:txBody>
      </p:sp>
      <p:sp>
        <p:nvSpPr>
          <p:cNvPr id="21" name="Line 26"/>
          <p:cNvSpPr>
            <a:spLocks noChangeShapeType="1"/>
          </p:cNvSpPr>
          <p:nvPr/>
        </p:nvSpPr>
        <p:spPr bwMode="auto">
          <a:xfrm>
            <a:off x="3400096" y="3439528"/>
            <a:ext cx="465214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Line 27"/>
          <p:cNvSpPr>
            <a:spLocks noChangeShapeType="1"/>
          </p:cNvSpPr>
          <p:nvPr/>
        </p:nvSpPr>
        <p:spPr bwMode="auto">
          <a:xfrm>
            <a:off x="3397469" y="3817018"/>
            <a:ext cx="465214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Line 28"/>
          <p:cNvSpPr>
            <a:spLocks noChangeShapeType="1"/>
          </p:cNvSpPr>
          <p:nvPr/>
        </p:nvSpPr>
        <p:spPr bwMode="auto">
          <a:xfrm>
            <a:off x="3405352" y="4189997"/>
            <a:ext cx="465214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Line 29"/>
          <p:cNvSpPr>
            <a:spLocks noChangeShapeType="1"/>
          </p:cNvSpPr>
          <p:nvPr/>
        </p:nvSpPr>
        <p:spPr bwMode="auto">
          <a:xfrm>
            <a:off x="3413235" y="4562976"/>
            <a:ext cx="4635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Line 30"/>
          <p:cNvSpPr>
            <a:spLocks noChangeShapeType="1"/>
          </p:cNvSpPr>
          <p:nvPr/>
        </p:nvSpPr>
        <p:spPr bwMode="auto">
          <a:xfrm>
            <a:off x="3421117" y="4935955"/>
            <a:ext cx="465214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2075795" y="3231984"/>
            <a:ext cx="1337441" cy="279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비즈니스 모델링</a:t>
            </a:r>
          </a:p>
        </p:txBody>
      </p:sp>
      <p:sp>
        <p:nvSpPr>
          <p:cNvPr id="27" name="Text Box 32"/>
          <p:cNvSpPr txBox="1">
            <a:spLocks noChangeArrowheads="1"/>
          </p:cNvSpPr>
          <p:nvPr/>
        </p:nvSpPr>
        <p:spPr bwMode="auto">
          <a:xfrm>
            <a:off x="2075795" y="3623010"/>
            <a:ext cx="1337441" cy="279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요구사항 분석</a:t>
            </a:r>
          </a:p>
        </p:txBody>
      </p:sp>
      <p:sp>
        <p:nvSpPr>
          <p:cNvPr id="28" name="Text Box 33"/>
          <p:cNvSpPr txBox="1">
            <a:spLocks noChangeArrowheads="1"/>
          </p:cNvSpPr>
          <p:nvPr/>
        </p:nvSpPr>
        <p:spPr bwMode="auto">
          <a:xfrm>
            <a:off x="2075795" y="3968918"/>
            <a:ext cx="1337441" cy="279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분석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설계</a:t>
            </a:r>
          </a:p>
        </p:txBody>
      </p:sp>
      <p:sp>
        <p:nvSpPr>
          <p:cNvPr id="29" name="Text Box 34"/>
          <p:cNvSpPr txBox="1">
            <a:spLocks noChangeArrowheads="1"/>
          </p:cNvSpPr>
          <p:nvPr/>
        </p:nvSpPr>
        <p:spPr bwMode="auto">
          <a:xfrm>
            <a:off x="2075795" y="4355432"/>
            <a:ext cx="1337441" cy="279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구현</a:t>
            </a:r>
          </a:p>
        </p:txBody>
      </p:sp>
      <p:sp>
        <p:nvSpPr>
          <p:cNvPr id="30" name="Text Box 35"/>
          <p:cNvSpPr txBox="1">
            <a:spLocks noChangeArrowheads="1"/>
          </p:cNvSpPr>
          <p:nvPr/>
        </p:nvSpPr>
        <p:spPr bwMode="auto">
          <a:xfrm>
            <a:off x="2075795" y="4740442"/>
            <a:ext cx="1337441" cy="279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테스트</a:t>
            </a:r>
          </a:p>
        </p:txBody>
      </p:sp>
      <p:sp>
        <p:nvSpPr>
          <p:cNvPr id="31" name="Line 36"/>
          <p:cNvSpPr>
            <a:spLocks noChangeShapeType="1"/>
          </p:cNvSpPr>
          <p:nvPr/>
        </p:nvSpPr>
        <p:spPr bwMode="auto">
          <a:xfrm>
            <a:off x="3410608" y="5339013"/>
            <a:ext cx="464294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 Box 37"/>
          <p:cNvSpPr txBox="1">
            <a:spLocks noChangeArrowheads="1"/>
          </p:cNvSpPr>
          <p:nvPr/>
        </p:nvSpPr>
        <p:spPr bwMode="auto">
          <a:xfrm>
            <a:off x="2075795" y="5119437"/>
            <a:ext cx="1337441" cy="279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프로젝트 관리</a:t>
            </a:r>
          </a:p>
        </p:txBody>
      </p:sp>
      <p:sp>
        <p:nvSpPr>
          <p:cNvPr id="33" name="Line 38"/>
          <p:cNvSpPr>
            <a:spLocks noChangeShapeType="1"/>
          </p:cNvSpPr>
          <p:nvPr/>
        </p:nvSpPr>
        <p:spPr bwMode="auto">
          <a:xfrm>
            <a:off x="3400096" y="5742071"/>
            <a:ext cx="465214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 Box 39"/>
          <p:cNvSpPr txBox="1">
            <a:spLocks noChangeArrowheads="1"/>
          </p:cNvSpPr>
          <p:nvPr/>
        </p:nvSpPr>
        <p:spPr bwMode="auto">
          <a:xfrm>
            <a:off x="2075795" y="5827797"/>
            <a:ext cx="1337441" cy="279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환경</a:t>
            </a:r>
          </a:p>
        </p:txBody>
      </p:sp>
      <p:sp>
        <p:nvSpPr>
          <p:cNvPr id="35" name="Text Box 46"/>
          <p:cNvSpPr txBox="1">
            <a:spLocks noChangeArrowheads="1"/>
          </p:cNvSpPr>
          <p:nvPr/>
        </p:nvSpPr>
        <p:spPr bwMode="auto">
          <a:xfrm>
            <a:off x="6184024" y="6191752"/>
            <a:ext cx="881555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200" b="1">
                <a:latin typeface="맑은 고딕" pitchFamily="50" charset="-127"/>
                <a:ea typeface="맑은 고딕" pitchFamily="50" charset="-127"/>
              </a:rPr>
              <a:t>Iteration #4</a:t>
            </a:r>
          </a:p>
        </p:txBody>
      </p:sp>
      <p:sp>
        <p:nvSpPr>
          <p:cNvPr id="36" name="Line 47"/>
          <p:cNvSpPr>
            <a:spLocks noChangeShapeType="1"/>
          </p:cNvSpPr>
          <p:nvPr/>
        </p:nvSpPr>
        <p:spPr bwMode="auto">
          <a:xfrm>
            <a:off x="3404040" y="2705602"/>
            <a:ext cx="465214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 Box 49"/>
          <p:cNvSpPr txBox="1">
            <a:spLocks noChangeArrowheads="1"/>
          </p:cNvSpPr>
          <p:nvPr/>
        </p:nvSpPr>
        <p:spPr bwMode="auto">
          <a:xfrm>
            <a:off x="7065581" y="6191752"/>
            <a:ext cx="928852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0" latinLnBrk="0" hangingPunct="0"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200" b="1">
                <a:latin typeface="맑은 고딕" pitchFamily="50" charset="-127"/>
                <a:ea typeface="맑은 고딕" pitchFamily="50" charset="-127"/>
              </a:rPr>
              <a:t>Iteration #5</a:t>
            </a:r>
          </a:p>
        </p:txBody>
      </p:sp>
      <p:sp>
        <p:nvSpPr>
          <p:cNvPr id="38" name="Line 61"/>
          <p:cNvSpPr>
            <a:spLocks noChangeShapeType="1"/>
          </p:cNvSpPr>
          <p:nvPr/>
        </p:nvSpPr>
        <p:spPr bwMode="auto">
          <a:xfrm>
            <a:off x="1929962" y="3063542"/>
            <a:ext cx="0" cy="3062037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Line 62"/>
          <p:cNvSpPr>
            <a:spLocks noChangeShapeType="1"/>
          </p:cNvSpPr>
          <p:nvPr/>
        </p:nvSpPr>
        <p:spPr bwMode="auto">
          <a:xfrm flipV="1">
            <a:off x="3400096" y="6525628"/>
            <a:ext cx="465608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 Box 63"/>
          <p:cNvSpPr txBox="1">
            <a:spLocks noChangeArrowheads="1"/>
          </p:cNvSpPr>
          <p:nvPr/>
        </p:nvSpPr>
        <p:spPr bwMode="auto">
          <a:xfrm>
            <a:off x="471652" y="4399048"/>
            <a:ext cx="1112782" cy="351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marL="360363" indent="-360363" algn="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작업영역</a:t>
            </a:r>
          </a:p>
        </p:txBody>
      </p:sp>
      <p:sp>
        <p:nvSpPr>
          <p:cNvPr id="41" name="AutoShape 64"/>
          <p:cNvSpPr>
            <a:spLocks/>
          </p:cNvSpPr>
          <p:nvPr/>
        </p:nvSpPr>
        <p:spPr bwMode="auto">
          <a:xfrm>
            <a:off x="1530571" y="3054519"/>
            <a:ext cx="321879" cy="3048501"/>
          </a:xfrm>
          <a:prstGeom prst="leftBrace">
            <a:avLst>
              <a:gd name="adj1" fmla="val 25701"/>
              <a:gd name="adj2" fmla="val 50000"/>
            </a:avLst>
          </a:prstGeom>
          <a:noFill/>
          <a:ln w="12700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AutoShape 65"/>
          <p:cNvSpPr>
            <a:spLocks/>
          </p:cNvSpPr>
          <p:nvPr/>
        </p:nvSpPr>
        <p:spPr bwMode="auto">
          <a:xfrm rot="5400000">
            <a:off x="5538650" y="117196"/>
            <a:ext cx="368468" cy="4663966"/>
          </a:xfrm>
          <a:prstGeom prst="leftBrace">
            <a:avLst>
              <a:gd name="adj1" fmla="val 20796"/>
              <a:gd name="adj2" fmla="val 50000"/>
            </a:avLst>
          </a:prstGeom>
          <a:noFill/>
          <a:ln w="12700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lIns="103843" tIns="51922" rIns="103843" bIns="51922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 Box 66"/>
          <p:cNvSpPr txBox="1">
            <a:spLocks noChangeArrowheads="1"/>
          </p:cNvSpPr>
          <p:nvPr/>
        </p:nvSpPr>
        <p:spPr bwMode="auto">
          <a:xfrm>
            <a:off x="4808485" y="1988220"/>
            <a:ext cx="1832754" cy="351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843" tIns="51922" rIns="103843" bIns="51922">
            <a:spAutoFit/>
          </a:bodyPr>
          <a:lstStyle/>
          <a:p>
            <a:pPr marL="360363" indent="-360363"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작업 </a:t>
            </a:r>
            <a:r>
              <a:rPr lang="ko-KR" altLang="en-US" sz="1600" b="1" smtClean="0">
                <a:latin typeface="맑은 고딕" pitchFamily="50" charset="-127"/>
                <a:ea typeface="맑은 고딕" pitchFamily="50" charset="-127"/>
              </a:rPr>
              <a:t>단계</a:t>
            </a:r>
            <a:r>
              <a:rPr lang="en-US" altLang="ko-KR" sz="1600" b="1" smtClean="0">
                <a:latin typeface="맑은 고딕" pitchFamily="50" charset="-127"/>
                <a:ea typeface="맑은 고딕" pitchFamily="50" charset="-127"/>
              </a:rPr>
              <a:t>(phase)</a:t>
            </a:r>
            <a:endParaRPr lang="ko-KR" altLang="en-US" sz="16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Line 67"/>
          <p:cNvSpPr>
            <a:spLocks noChangeShapeType="1"/>
          </p:cNvSpPr>
          <p:nvPr/>
        </p:nvSpPr>
        <p:spPr bwMode="auto">
          <a:xfrm>
            <a:off x="3384331" y="3037974"/>
            <a:ext cx="920969" cy="1890462"/>
          </a:xfrm>
          <a:prstGeom prst="line">
            <a:avLst/>
          </a:prstGeom>
          <a:noFill/>
          <a:ln w="12700">
            <a:solidFill>
              <a:srgbClr val="333333"/>
            </a:solidFill>
            <a:prstDash val="dash"/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Line 68"/>
          <p:cNvSpPr>
            <a:spLocks noChangeShapeType="1"/>
          </p:cNvSpPr>
          <p:nvPr/>
        </p:nvSpPr>
        <p:spPr bwMode="auto">
          <a:xfrm>
            <a:off x="4328950" y="3062037"/>
            <a:ext cx="920969" cy="1890462"/>
          </a:xfrm>
          <a:prstGeom prst="line">
            <a:avLst/>
          </a:prstGeom>
          <a:noFill/>
          <a:ln w="12700">
            <a:solidFill>
              <a:srgbClr val="333333"/>
            </a:solidFill>
            <a:prstDash val="dash"/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Line 69"/>
          <p:cNvSpPr>
            <a:spLocks noChangeShapeType="1"/>
          </p:cNvSpPr>
          <p:nvPr/>
        </p:nvSpPr>
        <p:spPr bwMode="auto">
          <a:xfrm>
            <a:off x="5264370" y="3048503"/>
            <a:ext cx="920969" cy="1890461"/>
          </a:xfrm>
          <a:prstGeom prst="line">
            <a:avLst/>
          </a:prstGeom>
          <a:noFill/>
          <a:ln w="12700">
            <a:solidFill>
              <a:srgbClr val="333333"/>
            </a:solidFill>
            <a:prstDash val="dash"/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Line 70"/>
          <p:cNvSpPr>
            <a:spLocks noChangeShapeType="1"/>
          </p:cNvSpPr>
          <p:nvPr/>
        </p:nvSpPr>
        <p:spPr bwMode="auto">
          <a:xfrm>
            <a:off x="6173515" y="3083093"/>
            <a:ext cx="859221" cy="1879934"/>
          </a:xfrm>
          <a:prstGeom prst="line">
            <a:avLst/>
          </a:prstGeom>
          <a:noFill/>
          <a:ln w="12700">
            <a:solidFill>
              <a:srgbClr val="333333"/>
            </a:solidFill>
            <a:prstDash val="dash"/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Line 71"/>
          <p:cNvSpPr>
            <a:spLocks noChangeShapeType="1"/>
          </p:cNvSpPr>
          <p:nvPr/>
        </p:nvSpPr>
        <p:spPr bwMode="auto">
          <a:xfrm>
            <a:off x="7056383" y="3068053"/>
            <a:ext cx="998483" cy="1879934"/>
          </a:xfrm>
          <a:prstGeom prst="line">
            <a:avLst/>
          </a:prstGeom>
          <a:noFill/>
          <a:ln w="12700">
            <a:solidFill>
              <a:srgbClr val="333333"/>
            </a:solidFill>
            <a:prstDash val="dash"/>
            <a:round/>
            <a:headEnd/>
            <a:tailEnd type="triangle" w="med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 Box 72"/>
          <p:cNvSpPr txBox="1">
            <a:spLocks noChangeArrowheads="1"/>
          </p:cNvSpPr>
          <p:nvPr/>
        </p:nvSpPr>
        <p:spPr bwMode="auto">
          <a:xfrm>
            <a:off x="3522280" y="3856122"/>
            <a:ext cx="651641" cy="412635"/>
          </a:xfrm>
          <a:prstGeom prst="rect">
            <a:avLst/>
          </a:prstGeom>
          <a:solidFill>
            <a:srgbClr val="FFFFFF">
              <a:alpha val="37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marL="360363" indent="-360363"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00">
                <a:latin typeface="맑은 고딕" pitchFamily="50" charset="-127"/>
                <a:ea typeface="맑은 고딕" pitchFamily="50" charset="-127"/>
              </a:rPr>
              <a:t>waterfall</a:t>
            </a:r>
          </a:p>
        </p:txBody>
      </p:sp>
      <p:sp>
        <p:nvSpPr>
          <p:cNvPr id="50" name="Text Box 73"/>
          <p:cNvSpPr txBox="1">
            <a:spLocks noChangeArrowheads="1"/>
          </p:cNvSpPr>
          <p:nvPr/>
        </p:nvSpPr>
        <p:spPr bwMode="auto">
          <a:xfrm>
            <a:off x="4464269" y="3856122"/>
            <a:ext cx="651641" cy="412635"/>
          </a:xfrm>
          <a:prstGeom prst="rect">
            <a:avLst/>
          </a:prstGeom>
          <a:solidFill>
            <a:srgbClr val="FFFFFF">
              <a:alpha val="37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marL="360363" indent="-360363"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00">
                <a:latin typeface="맑은 고딕" pitchFamily="50" charset="-127"/>
                <a:ea typeface="맑은 고딕" pitchFamily="50" charset="-127"/>
              </a:rPr>
              <a:t>waterfall</a:t>
            </a:r>
          </a:p>
        </p:txBody>
      </p:sp>
      <p:sp>
        <p:nvSpPr>
          <p:cNvPr id="51" name="Text Box 74"/>
          <p:cNvSpPr txBox="1">
            <a:spLocks noChangeArrowheads="1"/>
          </p:cNvSpPr>
          <p:nvPr/>
        </p:nvSpPr>
        <p:spPr bwMode="auto">
          <a:xfrm>
            <a:off x="5391807" y="3856122"/>
            <a:ext cx="651641" cy="412635"/>
          </a:xfrm>
          <a:prstGeom prst="rect">
            <a:avLst/>
          </a:prstGeom>
          <a:solidFill>
            <a:srgbClr val="FFFFFF">
              <a:alpha val="37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marL="360363" indent="-360363"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00">
                <a:latin typeface="맑은 고딕" pitchFamily="50" charset="-127"/>
                <a:ea typeface="맑은 고딕" pitchFamily="50" charset="-127"/>
              </a:rPr>
              <a:t>waterfall</a:t>
            </a:r>
          </a:p>
        </p:txBody>
      </p:sp>
      <p:sp>
        <p:nvSpPr>
          <p:cNvPr id="52" name="Text Box 75"/>
          <p:cNvSpPr txBox="1">
            <a:spLocks noChangeArrowheads="1"/>
          </p:cNvSpPr>
          <p:nvPr/>
        </p:nvSpPr>
        <p:spPr bwMode="auto">
          <a:xfrm>
            <a:off x="6310149" y="3856122"/>
            <a:ext cx="651641" cy="412635"/>
          </a:xfrm>
          <a:prstGeom prst="rect">
            <a:avLst/>
          </a:prstGeom>
          <a:solidFill>
            <a:srgbClr val="FFFFFF">
              <a:alpha val="37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marL="360363" indent="-360363"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00">
                <a:latin typeface="맑은 고딕" pitchFamily="50" charset="-127"/>
                <a:ea typeface="맑은 고딕" pitchFamily="50" charset="-127"/>
              </a:rPr>
              <a:t>waterfall</a:t>
            </a:r>
          </a:p>
        </p:txBody>
      </p:sp>
      <p:sp>
        <p:nvSpPr>
          <p:cNvPr id="53" name="Text Box 76"/>
          <p:cNvSpPr txBox="1">
            <a:spLocks noChangeArrowheads="1"/>
          </p:cNvSpPr>
          <p:nvPr/>
        </p:nvSpPr>
        <p:spPr bwMode="auto">
          <a:xfrm>
            <a:off x="7245570" y="3856122"/>
            <a:ext cx="651641" cy="412635"/>
          </a:xfrm>
          <a:prstGeom prst="rect">
            <a:avLst/>
          </a:prstGeom>
          <a:solidFill>
            <a:srgbClr val="FFFFFF">
              <a:alpha val="37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lIns="103843" tIns="51922" rIns="103843" bIns="51922">
            <a:spAutoFit/>
          </a:bodyPr>
          <a:lstStyle/>
          <a:p>
            <a:pPr marL="360363" indent="-360363" algn="ctr" defTabSz="1038225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000">
                <a:latin typeface="맑은 고딕" pitchFamily="50" charset="-127"/>
                <a:ea typeface="맑은 고딕" pitchFamily="50" charset="-127"/>
              </a:rPr>
              <a:t>waterfall</a:t>
            </a:r>
          </a:p>
        </p:txBody>
      </p:sp>
      <p:sp>
        <p:nvSpPr>
          <p:cNvPr id="54" name="Freeform 77"/>
          <p:cNvSpPr>
            <a:spLocks/>
          </p:cNvSpPr>
          <p:nvPr/>
        </p:nvSpPr>
        <p:spPr bwMode="auto">
          <a:xfrm>
            <a:off x="3383018" y="3472615"/>
            <a:ext cx="3662855" cy="341396"/>
          </a:xfrm>
          <a:custGeom>
            <a:avLst/>
            <a:gdLst/>
            <a:ahLst/>
            <a:cxnLst>
              <a:cxn ang="0">
                <a:pos x="0" y="227"/>
              </a:cxn>
              <a:cxn ang="0">
                <a:pos x="252" y="42"/>
              </a:cxn>
              <a:cxn ang="0">
                <a:pos x="404" y="9"/>
              </a:cxn>
              <a:cxn ang="0">
                <a:pos x="583" y="22"/>
              </a:cxn>
              <a:cxn ang="0">
                <a:pos x="881" y="141"/>
              </a:cxn>
              <a:cxn ang="0">
                <a:pos x="1126" y="181"/>
              </a:cxn>
              <a:cxn ang="0">
                <a:pos x="1457" y="187"/>
              </a:cxn>
              <a:cxn ang="0">
                <a:pos x="1934" y="194"/>
              </a:cxn>
              <a:cxn ang="0">
                <a:pos x="2510" y="214"/>
              </a:cxn>
              <a:cxn ang="0">
                <a:pos x="2788" y="227"/>
              </a:cxn>
            </a:cxnLst>
            <a:rect l="0" t="0" r="r" b="b"/>
            <a:pathLst>
              <a:path w="2788" h="227">
                <a:moveTo>
                  <a:pt x="0" y="227"/>
                </a:moveTo>
                <a:cubicBezTo>
                  <a:pt x="92" y="152"/>
                  <a:pt x="185" y="78"/>
                  <a:pt x="252" y="42"/>
                </a:cubicBezTo>
                <a:cubicBezTo>
                  <a:pt x="319" y="6"/>
                  <a:pt x="349" y="12"/>
                  <a:pt x="404" y="9"/>
                </a:cubicBezTo>
                <a:cubicBezTo>
                  <a:pt x="459" y="6"/>
                  <a:pt x="504" y="0"/>
                  <a:pt x="583" y="22"/>
                </a:cubicBezTo>
                <a:cubicBezTo>
                  <a:pt x="662" y="44"/>
                  <a:pt x="791" y="115"/>
                  <a:pt x="881" y="141"/>
                </a:cubicBezTo>
                <a:cubicBezTo>
                  <a:pt x="971" y="167"/>
                  <a:pt x="1030" y="173"/>
                  <a:pt x="1126" y="181"/>
                </a:cubicBezTo>
                <a:cubicBezTo>
                  <a:pt x="1222" y="189"/>
                  <a:pt x="1322" y="185"/>
                  <a:pt x="1457" y="187"/>
                </a:cubicBezTo>
                <a:cubicBezTo>
                  <a:pt x="1592" y="189"/>
                  <a:pt x="1759" y="190"/>
                  <a:pt x="1934" y="194"/>
                </a:cubicBezTo>
                <a:cubicBezTo>
                  <a:pt x="2109" y="198"/>
                  <a:pt x="2368" y="208"/>
                  <a:pt x="2510" y="214"/>
                </a:cubicBezTo>
                <a:cubicBezTo>
                  <a:pt x="2652" y="220"/>
                  <a:pt x="2720" y="223"/>
                  <a:pt x="2788" y="227"/>
                </a:cubicBezTo>
              </a:path>
            </a:pathLst>
          </a:custGeom>
          <a:solidFill>
            <a:srgbClr val="DDDDDD"/>
          </a:solidFill>
          <a:ln w="12700" cap="flat" cmpd="sng">
            <a:solidFill>
              <a:srgbClr val="333333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lIns="103843" tIns="51922" rIns="103843" bIns="51922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개요</a:t>
            </a:r>
            <a:r>
              <a:rPr lang="en-US" altLang="ko-KR" smtClean="0"/>
              <a:t>(2/3)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단계</a:t>
            </a:r>
            <a:r>
              <a:rPr lang="en-US" altLang="ko-KR" smtClean="0"/>
              <a:t>(phase) </a:t>
            </a:r>
            <a:r>
              <a:rPr lang="ko-KR" altLang="en-US" smtClean="0"/>
              <a:t>관점</a:t>
            </a:r>
            <a:r>
              <a:rPr lang="en-US" altLang="ko-KR" smtClean="0"/>
              <a:t>(</a:t>
            </a:r>
            <a:r>
              <a:rPr lang="ko-KR" altLang="en-US" smtClean="0"/>
              <a:t>계속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 smtClean="0"/>
              <a:t>eXtremeProgramming</a:t>
            </a:r>
            <a:r>
              <a:rPr lang="ko-KR" altLang="en-US" smtClean="0"/>
              <a:t>의 예 </a:t>
            </a:r>
            <a:endParaRPr lang="ko-KR" altLang="en-US"/>
          </a:p>
        </p:txBody>
      </p:sp>
      <p:pic>
        <p:nvPicPr>
          <p:cNvPr id="453634" name="Picture 2" descr="http://www.extremeprogramming.org/map/images/project.gif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597" y="3000372"/>
            <a:ext cx="4410403" cy="2786082"/>
          </a:xfrm>
          <a:prstGeom prst="rect">
            <a:avLst/>
          </a:prstGeom>
          <a:noFill/>
          <a:ln w="12700">
            <a:solidFill>
              <a:schemeClr val="tx1">
                <a:lumMod val="60000"/>
                <a:lumOff val="40000"/>
              </a:schemeClr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453636" name="Picture 4" descr="http://www.extremeprogramming.org/map/images/iteration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90242" y="3000372"/>
            <a:ext cx="4315807" cy="2786082"/>
          </a:xfrm>
          <a:prstGeom prst="rect">
            <a:avLst/>
          </a:prstGeom>
          <a:noFill/>
          <a:ln w="12700">
            <a:solidFill>
              <a:schemeClr val="tx1">
                <a:lumMod val="60000"/>
                <a:lumOff val="40000"/>
              </a:schemeClr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개요</a:t>
            </a:r>
            <a:r>
              <a:rPr lang="en-US" altLang="ko-KR" smtClean="0"/>
              <a:t>(3/3)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모든 실행지침</a:t>
            </a:r>
            <a:r>
              <a:rPr lang="en-US" altLang="ko-KR" smtClean="0"/>
              <a:t>(practice)</a:t>
            </a:r>
            <a:r>
              <a:rPr lang="ko-KR" altLang="en-US" smtClean="0"/>
              <a:t>을 맹목적으로 따라가서는 안됨 </a:t>
            </a:r>
            <a:endParaRPr lang="en-US" altLang="ko-KR" smtClean="0"/>
          </a:p>
          <a:p>
            <a:pPr lvl="1"/>
            <a:r>
              <a:rPr lang="ko-KR" altLang="en-US" smtClean="0"/>
              <a:t>예</a:t>
            </a:r>
            <a:r>
              <a:rPr lang="en-US" altLang="ko-KR" smtClean="0"/>
              <a:t>, XP</a:t>
            </a:r>
            <a:r>
              <a:rPr lang="ko-KR" altLang="en-US" smtClean="0"/>
              <a:t>의 </a:t>
            </a:r>
            <a:r>
              <a:rPr lang="en-US" altLang="ko-KR" smtClean="0"/>
              <a:t>TDD</a:t>
            </a:r>
            <a:r>
              <a:rPr lang="ko-KR" altLang="en-US" smtClean="0"/>
              <a:t>는 버그를 추적하고 제거하는 매우 훌륭한 실행지침이나 복잡함</a:t>
            </a:r>
            <a:endParaRPr lang="en-US" altLang="ko-KR" smtClean="0"/>
          </a:p>
          <a:p>
            <a:pPr lvl="1"/>
            <a:r>
              <a:rPr lang="ko-KR" altLang="en-US" smtClean="0"/>
              <a:t>실행지침을 각 단계별로 지정하거나 선택적으로 사용함 </a:t>
            </a:r>
            <a:endParaRPr lang="en-US" altLang="ko-KR" smtClean="0"/>
          </a:p>
          <a:p>
            <a:pPr lvl="1"/>
            <a:r>
              <a:rPr lang="ko-KR" altLang="en-US" smtClean="0"/>
              <a:t>아래의 예는 선택적으로 실행지침을 적용하는 예임 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auto">
          <a:xfrm>
            <a:off x="1202097" y="2643182"/>
            <a:ext cx="3369903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필수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4572000" y="2643182"/>
            <a:ext cx="3369903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선택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202097" y="3071810"/>
            <a:ext cx="3369903" cy="300039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§"/>
              <a:tabLst/>
            </a:pP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Project worksheet</a:t>
            </a: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§"/>
              <a:tabLst/>
            </a:pP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Operational worksheet</a:t>
            </a: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§"/>
              <a:tabLst/>
            </a:pP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Feature card/User story</a:t>
            </a: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4572000" y="3071810"/>
            <a:ext cx="3369903" cy="300039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§"/>
              <a:tabLst/>
            </a:pP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Elevator statement</a:t>
            </a:r>
          </a:p>
          <a:p>
            <a:pPr marR="0" algn="l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§"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타당성 토의 가이드에 대한 응답 문서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lvl="1" algn="l" defTabSz="1038225">
              <a:spcBef>
                <a:spcPts val="0"/>
              </a:spcBef>
            </a:pP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비용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효과 분석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algn="l" defTabSz="1038225"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문서화된 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Feature 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카드 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algn="l" defTabSz="1038225"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사용자 시나리오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algn="l" defTabSz="1038225"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유스케이스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algn="l" defTabSz="1038225"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프로토타입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목업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algn="l" defTabSz="1038225"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서서하는 회의 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algn="l" defTabSz="1038225"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반복주기 계획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algn="l" defTabSz="1038225"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유지보수 계획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algn="l" defTabSz="1038225"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테스트 계획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algn="l" defTabSz="1038225"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짝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(pair) 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프로그래밍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algn="l" defTabSz="1038225">
              <a:spcBef>
                <a:spcPts val="0"/>
              </a:spcBef>
              <a:buFont typeface="Wingdings" pitchFamily="2" charset="2"/>
              <a:buChar char="§"/>
            </a:pP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…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Agile </a:t>
            </a:r>
            <a:r>
              <a:rPr lang="ko-KR" altLang="en-US" smtClean="0"/>
              <a:t>프로세스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타당성검토</a:t>
            </a:r>
            <a:r>
              <a:rPr lang="en-US" altLang="ko-KR" smtClean="0"/>
              <a:t>(feasibility), </a:t>
            </a:r>
            <a:r>
              <a:rPr lang="ko-KR" altLang="en-US" smtClean="0"/>
              <a:t>계획수립</a:t>
            </a:r>
            <a:r>
              <a:rPr lang="en-US" altLang="ko-KR" smtClean="0"/>
              <a:t>(planning), </a:t>
            </a:r>
            <a:r>
              <a:rPr lang="ko-KR" altLang="en-US" smtClean="0"/>
              <a:t>개발</a:t>
            </a:r>
            <a:r>
              <a:rPr lang="en-US" altLang="ko-KR" smtClean="0"/>
              <a:t>, </a:t>
            </a:r>
            <a:r>
              <a:rPr lang="ko-KR" altLang="en-US" smtClean="0"/>
              <a:t>적응</a:t>
            </a:r>
            <a:r>
              <a:rPr lang="en-US" altLang="ko-KR" smtClean="0"/>
              <a:t>(adapting), </a:t>
            </a:r>
            <a:r>
              <a:rPr lang="ko-KR" altLang="en-US" smtClean="0"/>
              <a:t>배치</a:t>
            </a:r>
            <a:r>
              <a:rPr lang="en-US" altLang="ko-KR" smtClean="0"/>
              <a:t>(deployment) </a:t>
            </a:r>
            <a:r>
              <a:rPr lang="ko-KR" altLang="en-US" smtClean="0"/>
              <a:t>다섯 단계로 나눔</a:t>
            </a:r>
            <a:endParaRPr lang="ko-KR" altLang="en-US"/>
          </a:p>
        </p:txBody>
      </p:sp>
      <p:sp>
        <p:nvSpPr>
          <p:cNvPr id="5" name="순서도: 대체 처리 4"/>
          <p:cNvSpPr/>
          <p:nvPr/>
        </p:nvSpPr>
        <p:spPr bwMode="auto">
          <a:xfrm>
            <a:off x="847371" y="2285992"/>
            <a:ext cx="1359785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시작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순서도: 대체 처리 5"/>
          <p:cNvSpPr/>
          <p:nvPr/>
        </p:nvSpPr>
        <p:spPr bwMode="auto">
          <a:xfrm>
            <a:off x="2798367" y="2285992"/>
            <a:ext cx="1359785" cy="500066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타당성을 위한 </a:t>
            </a:r>
            <a:endParaRPr lang="en-US" altLang="ko-KR" sz="1400" b="1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아이디어 검토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순서도: 판단 6"/>
          <p:cNvSpPr/>
          <p:nvPr/>
        </p:nvSpPr>
        <p:spPr bwMode="auto">
          <a:xfrm>
            <a:off x="2916609" y="3071810"/>
            <a:ext cx="1123301" cy="1214446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실행가능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아이디어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인가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직선 연결선 8"/>
          <p:cNvCxnSpPr>
            <a:stCxn id="6" idx="2"/>
            <a:endCxn id="7" idx="0"/>
          </p:cNvCxnSpPr>
          <p:nvPr/>
        </p:nvCxnSpPr>
        <p:spPr bwMode="auto">
          <a:xfrm rot="5400000">
            <a:off x="3335384" y="2929071"/>
            <a:ext cx="285752" cy="1314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순서도: 처리 14"/>
          <p:cNvSpPr/>
          <p:nvPr/>
        </p:nvSpPr>
        <p:spPr bwMode="auto">
          <a:xfrm>
            <a:off x="847371" y="3357562"/>
            <a:ext cx="1359785" cy="64294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백로그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직선 연결선 15"/>
          <p:cNvCxnSpPr>
            <a:stCxn id="7" idx="1"/>
            <a:endCxn id="15" idx="3"/>
          </p:cNvCxnSpPr>
          <p:nvPr/>
        </p:nvCxnSpPr>
        <p:spPr bwMode="auto">
          <a:xfrm rot="10800000">
            <a:off x="2207156" y="3679033"/>
            <a:ext cx="709453" cy="1588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순서도: 대체 처리 21"/>
          <p:cNvSpPr/>
          <p:nvPr/>
        </p:nvSpPr>
        <p:spPr bwMode="auto">
          <a:xfrm>
            <a:off x="2798367" y="4572008"/>
            <a:ext cx="1359785" cy="500066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반복주기</a:t>
            </a:r>
            <a:endParaRPr lang="en-US" altLang="ko-KR" sz="1400" b="1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계획작성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3" name="직선 연결선 22"/>
          <p:cNvCxnSpPr>
            <a:stCxn id="7" idx="2"/>
            <a:endCxn id="22" idx="0"/>
          </p:cNvCxnSpPr>
          <p:nvPr/>
        </p:nvCxnSpPr>
        <p:spPr bwMode="auto">
          <a:xfrm rot="5400000">
            <a:off x="3335384" y="4429269"/>
            <a:ext cx="285752" cy="1314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순서도: 판단 25"/>
          <p:cNvSpPr/>
          <p:nvPr/>
        </p:nvSpPr>
        <p:spPr bwMode="auto">
          <a:xfrm>
            <a:off x="2916610" y="5357826"/>
            <a:ext cx="1123301" cy="1214446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아이디어가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여전히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타당한가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7" name="직선 연결선 26"/>
          <p:cNvCxnSpPr>
            <a:stCxn id="22" idx="2"/>
            <a:endCxn id="26" idx="0"/>
          </p:cNvCxnSpPr>
          <p:nvPr/>
        </p:nvCxnSpPr>
        <p:spPr bwMode="auto">
          <a:xfrm rot="16200000" flipH="1">
            <a:off x="3335384" y="5214950"/>
            <a:ext cx="285752" cy="1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직선 연결선 27"/>
          <p:cNvCxnSpPr>
            <a:endCxn id="15" idx="2"/>
          </p:cNvCxnSpPr>
          <p:nvPr/>
        </p:nvCxnSpPr>
        <p:spPr bwMode="auto">
          <a:xfrm rot="10800000">
            <a:off x="1527263" y="4000506"/>
            <a:ext cx="1389347" cy="1964545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직선 연결선 30"/>
          <p:cNvCxnSpPr>
            <a:stCxn id="5" idx="3"/>
            <a:endCxn id="6" idx="1"/>
          </p:cNvCxnSpPr>
          <p:nvPr/>
        </p:nvCxnSpPr>
        <p:spPr bwMode="auto">
          <a:xfrm>
            <a:off x="2207156" y="2536025"/>
            <a:ext cx="591211" cy="1588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순서도: 대체 처리 36"/>
          <p:cNvSpPr/>
          <p:nvPr/>
        </p:nvSpPr>
        <p:spPr bwMode="auto">
          <a:xfrm>
            <a:off x="4867606" y="2285992"/>
            <a:ext cx="1359785" cy="500066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반복주기</a:t>
            </a:r>
            <a:endParaRPr lang="en-US" altLang="ko-KR" sz="1400" b="1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수행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8" name="직선 연결선 27"/>
          <p:cNvCxnSpPr>
            <a:endCxn id="37" idx="1"/>
          </p:cNvCxnSpPr>
          <p:nvPr/>
        </p:nvCxnSpPr>
        <p:spPr bwMode="auto">
          <a:xfrm flipV="1">
            <a:off x="4039911" y="2536025"/>
            <a:ext cx="827695" cy="342902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순서도: 대체 처리 40"/>
          <p:cNvSpPr/>
          <p:nvPr/>
        </p:nvSpPr>
        <p:spPr bwMode="auto">
          <a:xfrm>
            <a:off x="6641239" y="2285992"/>
            <a:ext cx="1359785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고객 시연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순서도: 대체 처리 41"/>
          <p:cNvSpPr/>
          <p:nvPr/>
        </p:nvSpPr>
        <p:spPr bwMode="auto">
          <a:xfrm>
            <a:off x="6641239" y="3357562"/>
            <a:ext cx="1359785" cy="500066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적응 및 적용</a:t>
            </a:r>
            <a:endParaRPr lang="en-US" altLang="ko-KR" sz="1400" b="1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(adapt/adjust)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순서도: 판단 42"/>
          <p:cNvSpPr/>
          <p:nvPr/>
        </p:nvSpPr>
        <p:spPr bwMode="auto">
          <a:xfrm>
            <a:off x="4985848" y="3000372"/>
            <a:ext cx="1123301" cy="1214446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마지막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반복주기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인가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순서도: 대체 처리 43"/>
          <p:cNvSpPr/>
          <p:nvPr/>
        </p:nvSpPr>
        <p:spPr bwMode="auto">
          <a:xfrm>
            <a:off x="4867606" y="4572008"/>
            <a:ext cx="1359785" cy="500066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배치</a:t>
            </a: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(deploy)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순서도: 대체 처리 44"/>
          <p:cNvSpPr/>
          <p:nvPr/>
        </p:nvSpPr>
        <p:spPr bwMode="auto">
          <a:xfrm>
            <a:off x="6759481" y="4572008"/>
            <a:ext cx="1359785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회고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(retrospective)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순서도: 대체 처리 45"/>
          <p:cNvSpPr/>
          <p:nvPr/>
        </p:nvSpPr>
        <p:spPr bwMode="auto">
          <a:xfrm>
            <a:off x="6759481" y="5643578"/>
            <a:ext cx="1359785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종료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7" name="직선 연결선 27"/>
          <p:cNvCxnSpPr>
            <a:stCxn id="37" idx="3"/>
            <a:endCxn id="41" idx="1"/>
          </p:cNvCxnSpPr>
          <p:nvPr/>
        </p:nvCxnSpPr>
        <p:spPr bwMode="auto">
          <a:xfrm>
            <a:off x="6227391" y="2536025"/>
            <a:ext cx="41384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직선 연결선 27"/>
          <p:cNvCxnSpPr>
            <a:stCxn id="41" idx="2"/>
            <a:endCxn id="42" idx="0"/>
          </p:cNvCxnSpPr>
          <p:nvPr/>
        </p:nvCxnSpPr>
        <p:spPr bwMode="auto">
          <a:xfrm rot="5400000">
            <a:off x="7035379" y="3071947"/>
            <a:ext cx="571504" cy="131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직선 연결선 27"/>
          <p:cNvCxnSpPr>
            <a:stCxn id="42" idx="1"/>
            <a:endCxn id="43" idx="3"/>
          </p:cNvCxnSpPr>
          <p:nvPr/>
        </p:nvCxnSpPr>
        <p:spPr bwMode="auto">
          <a:xfrm rot="10800000">
            <a:off x="6109149" y="3607595"/>
            <a:ext cx="53209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직선 연결선 27"/>
          <p:cNvCxnSpPr>
            <a:stCxn id="43" idx="0"/>
            <a:endCxn id="37" idx="2"/>
          </p:cNvCxnSpPr>
          <p:nvPr/>
        </p:nvCxnSpPr>
        <p:spPr bwMode="auto">
          <a:xfrm rot="5400000" flipH="1" flipV="1">
            <a:off x="5440341" y="2893352"/>
            <a:ext cx="214314" cy="131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직선 연결선 27"/>
          <p:cNvCxnSpPr>
            <a:stCxn id="43" idx="2"/>
            <a:endCxn id="44" idx="0"/>
          </p:cNvCxnSpPr>
          <p:nvPr/>
        </p:nvCxnSpPr>
        <p:spPr bwMode="auto">
          <a:xfrm rot="5400000">
            <a:off x="5368903" y="4393550"/>
            <a:ext cx="357190" cy="131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직선 연결선 27"/>
          <p:cNvCxnSpPr>
            <a:stCxn id="44" idx="3"/>
            <a:endCxn id="45" idx="1"/>
          </p:cNvCxnSpPr>
          <p:nvPr/>
        </p:nvCxnSpPr>
        <p:spPr bwMode="auto">
          <a:xfrm>
            <a:off x="6227391" y="4822041"/>
            <a:ext cx="53209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직선 연결선 27"/>
          <p:cNvCxnSpPr>
            <a:stCxn id="45" idx="2"/>
            <a:endCxn id="46" idx="0"/>
          </p:cNvCxnSpPr>
          <p:nvPr/>
        </p:nvCxnSpPr>
        <p:spPr bwMode="auto">
          <a:xfrm rot="5400000">
            <a:off x="7153622" y="5357963"/>
            <a:ext cx="571504" cy="131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타당성 조사</a:t>
            </a:r>
            <a:r>
              <a:rPr lang="en-US" altLang="ko-KR" smtClean="0"/>
              <a:t>(Feasibility) </a:t>
            </a:r>
            <a:r>
              <a:rPr lang="ko-KR" altLang="en-US" smtClean="0"/>
              <a:t>단계</a:t>
            </a:r>
            <a:r>
              <a:rPr lang="en-US" altLang="ko-KR" smtClean="0"/>
              <a:t>(1/2)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많은 기업들이 프로젝트의 가치와 목표에 대한 정량적인 평가를 하지 않음 </a:t>
            </a:r>
            <a:endParaRPr lang="en-US" altLang="ko-KR" smtClean="0"/>
          </a:p>
          <a:p>
            <a:r>
              <a:rPr lang="en-US" altLang="ko-KR" smtClean="0"/>
              <a:t>Feasibility </a:t>
            </a:r>
            <a:r>
              <a:rPr lang="ko-KR" altLang="en-US" smtClean="0"/>
              <a:t>단계를 통해 프로젝트에 대한 가치를 평가함 </a:t>
            </a:r>
            <a:endParaRPr lang="ko-KR" altLang="en-US"/>
          </a:p>
        </p:txBody>
      </p:sp>
      <p:sp>
        <p:nvSpPr>
          <p:cNvPr id="5" name="순서도: 처리 4"/>
          <p:cNvSpPr/>
          <p:nvPr/>
        </p:nvSpPr>
        <p:spPr bwMode="auto">
          <a:xfrm>
            <a:off x="1734187" y="2786058"/>
            <a:ext cx="1359785" cy="64294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프로젝트 아이디어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확장 아이디어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순서도: 판단 5"/>
          <p:cNvSpPr/>
          <p:nvPr/>
        </p:nvSpPr>
        <p:spPr bwMode="auto">
          <a:xfrm>
            <a:off x="1852429" y="3714752"/>
            <a:ext cx="1123301" cy="857256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추가분석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승인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직선 연결선 6"/>
          <p:cNvCxnSpPr>
            <a:stCxn id="6" idx="2"/>
            <a:endCxn id="12" idx="0"/>
          </p:cNvCxnSpPr>
          <p:nvPr/>
        </p:nvCxnSpPr>
        <p:spPr bwMode="auto">
          <a:xfrm rot="5400000">
            <a:off x="2271204" y="4715021"/>
            <a:ext cx="285752" cy="1314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순서도: 대체 처리 7"/>
          <p:cNvSpPr/>
          <p:nvPr/>
        </p:nvSpPr>
        <p:spPr bwMode="auto">
          <a:xfrm>
            <a:off x="3034852" y="5929330"/>
            <a:ext cx="1359785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타당성 지원을 위한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팀원 참여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직선 연결선 8"/>
          <p:cNvCxnSpPr>
            <a:stCxn id="5" idx="2"/>
            <a:endCxn id="6" idx="0"/>
          </p:cNvCxnSpPr>
          <p:nvPr/>
        </p:nvCxnSpPr>
        <p:spPr bwMode="auto">
          <a:xfrm rot="5400000">
            <a:off x="2271204" y="3572013"/>
            <a:ext cx="285752" cy="1314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순서도: 판단 11"/>
          <p:cNvSpPr/>
          <p:nvPr/>
        </p:nvSpPr>
        <p:spPr bwMode="auto">
          <a:xfrm>
            <a:off x="1852429" y="4857760"/>
            <a:ext cx="1123301" cy="92869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연구팀이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필요한가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직선 연결선 13"/>
          <p:cNvCxnSpPr>
            <a:stCxn id="12" idx="2"/>
            <a:endCxn id="8" idx="1"/>
          </p:cNvCxnSpPr>
          <p:nvPr/>
        </p:nvCxnSpPr>
        <p:spPr bwMode="auto">
          <a:xfrm rot="16200000" flipH="1">
            <a:off x="2528011" y="5672522"/>
            <a:ext cx="392909" cy="620772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타원 16"/>
          <p:cNvSpPr/>
          <p:nvPr/>
        </p:nvSpPr>
        <p:spPr bwMode="auto">
          <a:xfrm>
            <a:off x="3093972" y="2000240"/>
            <a:ext cx="591211" cy="7143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고객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1261218" y="2000240"/>
            <a:ext cx="591211" cy="7143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상품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관리자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729128" y="2714620"/>
            <a:ext cx="650332" cy="78581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프로젝트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팀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3507820" y="2714620"/>
            <a:ext cx="650332" cy="78581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중역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그룹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직선 연결선 21"/>
          <p:cNvCxnSpPr>
            <a:stCxn id="18" idx="6"/>
            <a:endCxn id="5" idx="0"/>
          </p:cNvCxnSpPr>
          <p:nvPr/>
        </p:nvCxnSpPr>
        <p:spPr bwMode="auto">
          <a:xfrm>
            <a:off x="1852430" y="2357430"/>
            <a:ext cx="561650" cy="428628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ash"/>
            <a:round/>
            <a:headEnd type="none" w="med" len="med"/>
            <a:tailEnd type="none"/>
          </a:ln>
          <a:effectLst/>
        </p:spPr>
      </p:cxnSp>
      <p:cxnSp>
        <p:nvCxnSpPr>
          <p:cNvPr id="23" name="직선 연결선 22"/>
          <p:cNvCxnSpPr>
            <a:stCxn id="17" idx="2"/>
            <a:endCxn id="5" idx="0"/>
          </p:cNvCxnSpPr>
          <p:nvPr/>
        </p:nvCxnSpPr>
        <p:spPr bwMode="auto">
          <a:xfrm rot="10800000" flipV="1">
            <a:off x="2414081" y="2357430"/>
            <a:ext cx="679893" cy="428628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ash"/>
            <a:round/>
            <a:headEnd type="none" w="med" len="med"/>
            <a:tailEnd type="none"/>
          </a:ln>
          <a:effectLst/>
        </p:spPr>
      </p:cxnSp>
      <p:cxnSp>
        <p:nvCxnSpPr>
          <p:cNvPr id="26" name="직선 연결선 25"/>
          <p:cNvCxnSpPr>
            <a:stCxn id="20" idx="2"/>
            <a:endCxn id="5" idx="3"/>
          </p:cNvCxnSpPr>
          <p:nvPr/>
        </p:nvCxnSpPr>
        <p:spPr bwMode="auto">
          <a:xfrm rot="10800000">
            <a:off x="3093972" y="3107529"/>
            <a:ext cx="413848" cy="1588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ash"/>
            <a:round/>
            <a:headEnd type="none" w="med" len="med"/>
            <a:tailEnd type="none"/>
          </a:ln>
          <a:effectLst/>
        </p:spPr>
      </p:cxnSp>
      <p:cxnSp>
        <p:nvCxnSpPr>
          <p:cNvPr id="30" name="직선 연결선 29"/>
          <p:cNvCxnSpPr>
            <a:stCxn id="5" idx="1"/>
            <a:endCxn id="19" idx="6"/>
          </p:cNvCxnSpPr>
          <p:nvPr/>
        </p:nvCxnSpPr>
        <p:spPr bwMode="auto">
          <a:xfrm rot="10800000">
            <a:off x="1379460" y="3107529"/>
            <a:ext cx="354727" cy="1588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ash"/>
            <a:round/>
            <a:headEnd type="none" w="med" len="med"/>
            <a:tailEnd type="none"/>
          </a:ln>
          <a:effectLst/>
        </p:spPr>
      </p:cxnSp>
      <p:sp>
        <p:nvSpPr>
          <p:cNvPr id="34" name="순서도: 대체 처리 33"/>
          <p:cNvSpPr/>
          <p:nvPr/>
        </p:nvSpPr>
        <p:spPr bwMode="auto">
          <a:xfrm>
            <a:off x="4394637" y="5072074"/>
            <a:ext cx="1359785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타당성 조사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직선 연결선 34"/>
          <p:cNvCxnSpPr>
            <a:stCxn id="12" idx="3"/>
            <a:endCxn id="34" idx="1"/>
          </p:cNvCxnSpPr>
          <p:nvPr/>
        </p:nvCxnSpPr>
        <p:spPr bwMode="auto">
          <a:xfrm>
            <a:off x="2975730" y="5322107"/>
            <a:ext cx="141890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직선 연결선 38"/>
          <p:cNvCxnSpPr>
            <a:stCxn id="8" idx="3"/>
            <a:endCxn id="34" idx="2"/>
          </p:cNvCxnSpPr>
          <p:nvPr/>
        </p:nvCxnSpPr>
        <p:spPr bwMode="auto">
          <a:xfrm flipV="1">
            <a:off x="4394637" y="5572141"/>
            <a:ext cx="679893" cy="607223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순서도: 판단 41"/>
          <p:cNvSpPr/>
          <p:nvPr/>
        </p:nvSpPr>
        <p:spPr bwMode="auto">
          <a:xfrm>
            <a:off x="6050028" y="4857760"/>
            <a:ext cx="1123301" cy="92869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계획수립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관문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3" name="직선 연결선 42"/>
          <p:cNvCxnSpPr>
            <a:stCxn id="34" idx="3"/>
            <a:endCxn id="42" idx="1"/>
          </p:cNvCxnSpPr>
          <p:nvPr/>
        </p:nvCxnSpPr>
        <p:spPr bwMode="auto">
          <a:xfrm>
            <a:off x="5754422" y="5322107"/>
            <a:ext cx="295606" cy="1588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8" name="순서도: 대체 처리 57"/>
          <p:cNvSpPr/>
          <p:nvPr/>
        </p:nvSpPr>
        <p:spPr bwMode="auto">
          <a:xfrm>
            <a:off x="7503063" y="5072074"/>
            <a:ext cx="1359785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프로젝트 승인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9" name="직선 연결선 58"/>
          <p:cNvCxnSpPr>
            <a:stCxn id="42" idx="3"/>
            <a:endCxn id="58" idx="1"/>
          </p:cNvCxnSpPr>
          <p:nvPr/>
        </p:nvCxnSpPr>
        <p:spPr bwMode="auto">
          <a:xfrm>
            <a:off x="7173329" y="5322107"/>
            <a:ext cx="329734" cy="1588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순서도: 대체 처리 61"/>
          <p:cNvSpPr/>
          <p:nvPr/>
        </p:nvSpPr>
        <p:spPr bwMode="auto">
          <a:xfrm>
            <a:off x="5931786" y="6143644"/>
            <a:ext cx="1359785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종료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0" name="직선 연결선 69"/>
          <p:cNvCxnSpPr>
            <a:stCxn id="42" idx="2"/>
            <a:endCxn id="62" idx="0"/>
          </p:cNvCxnSpPr>
          <p:nvPr/>
        </p:nvCxnSpPr>
        <p:spPr bwMode="auto">
          <a:xfrm rot="5400000">
            <a:off x="6433083" y="5965186"/>
            <a:ext cx="357190" cy="1314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3" name="순서도: 처리 72"/>
          <p:cNvSpPr/>
          <p:nvPr/>
        </p:nvSpPr>
        <p:spPr bwMode="auto">
          <a:xfrm>
            <a:off x="6759481" y="4000504"/>
            <a:ext cx="1359785" cy="428628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Project worksheet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순서도: 처리 73"/>
          <p:cNvSpPr/>
          <p:nvPr/>
        </p:nvSpPr>
        <p:spPr bwMode="auto">
          <a:xfrm>
            <a:off x="5104090" y="3500438"/>
            <a:ext cx="1359785" cy="928694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비용편익분석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위험분석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유스케이스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프로토타입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목업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5" name="직선 연결선 74"/>
          <p:cNvCxnSpPr>
            <a:stCxn id="42" idx="0"/>
            <a:endCxn id="73" idx="2"/>
          </p:cNvCxnSpPr>
          <p:nvPr/>
        </p:nvCxnSpPr>
        <p:spPr bwMode="auto">
          <a:xfrm rot="5400000" flipH="1" flipV="1">
            <a:off x="6811212" y="4229599"/>
            <a:ext cx="428628" cy="827695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79" name="직선 연결선 74"/>
          <p:cNvCxnSpPr>
            <a:stCxn id="42" idx="0"/>
            <a:endCxn id="74" idx="2"/>
          </p:cNvCxnSpPr>
          <p:nvPr/>
        </p:nvCxnSpPr>
        <p:spPr bwMode="auto">
          <a:xfrm rot="16200000" flipV="1">
            <a:off x="5983516" y="4229599"/>
            <a:ext cx="428628" cy="827695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타당성 조사</a:t>
            </a:r>
            <a:r>
              <a:rPr lang="en-US" altLang="ko-KR" smtClean="0"/>
              <a:t>(Feasibility) </a:t>
            </a:r>
            <a:r>
              <a:rPr lang="ko-KR" altLang="en-US" smtClean="0"/>
              <a:t>단계</a:t>
            </a:r>
            <a:r>
              <a:rPr lang="en-US" altLang="ko-KR" smtClean="0"/>
              <a:t>(2/2)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타당성 조사팀 구성</a:t>
            </a:r>
            <a:endParaRPr lang="en-US" altLang="ko-KR" smtClean="0"/>
          </a:p>
          <a:p>
            <a:r>
              <a:rPr lang="ko-KR" altLang="en-US" smtClean="0"/>
              <a:t>타당성 조사 절차</a:t>
            </a:r>
            <a:endParaRPr lang="en-US" altLang="ko-KR" smtClean="0"/>
          </a:p>
          <a:p>
            <a:pPr lvl="1"/>
            <a:r>
              <a:rPr lang="ko-KR" altLang="en-US" smtClean="0"/>
              <a:t>고객과 대화 </a:t>
            </a:r>
            <a:endParaRPr lang="en-US" altLang="ko-KR" smtClean="0"/>
          </a:p>
          <a:p>
            <a:pPr lvl="1"/>
            <a:r>
              <a:rPr lang="ko-KR" altLang="en-US" smtClean="0"/>
              <a:t>비용</a:t>
            </a:r>
            <a:r>
              <a:rPr lang="en-US" altLang="ko-KR" smtClean="0"/>
              <a:t>/</a:t>
            </a:r>
            <a:r>
              <a:rPr lang="ko-KR" altLang="en-US" smtClean="0"/>
              <a:t>편익 분석 </a:t>
            </a:r>
            <a:endParaRPr lang="en-US" altLang="ko-KR" smtClean="0"/>
          </a:p>
          <a:p>
            <a:pPr lvl="1"/>
            <a:r>
              <a:rPr lang="ko-KR" altLang="en-US" smtClean="0"/>
              <a:t>경쟁사 조사</a:t>
            </a:r>
            <a:endParaRPr lang="en-US" altLang="ko-KR" smtClean="0"/>
          </a:p>
          <a:p>
            <a:pPr lvl="1"/>
            <a:r>
              <a:rPr lang="ko-KR" altLang="en-US" smtClean="0"/>
              <a:t>분야의 전문가의 연구논문 조사</a:t>
            </a:r>
            <a:endParaRPr lang="en-US" altLang="ko-KR" smtClean="0"/>
          </a:p>
          <a:p>
            <a:pPr lvl="1"/>
            <a:r>
              <a:rPr lang="ko-KR" altLang="en-US" smtClean="0"/>
              <a:t>현재 플랫폼과 호환성 검토</a:t>
            </a:r>
            <a:endParaRPr lang="en-US" altLang="ko-KR" smtClean="0"/>
          </a:p>
          <a:p>
            <a:pPr lvl="1"/>
            <a:r>
              <a:rPr lang="ko-KR" altLang="en-US" smtClean="0"/>
              <a:t>기술 수요 조사</a:t>
            </a:r>
            <a:endParaRPr lang="en-US" altLang="ko-KR" smtClean="0"/>
          </a:p>
          <a:p>
            <a:pPr lvl="1"/>
            <a:r>
              <a:rPr lang="ko-KR" altLang="en-US" smtClean="0"/>
              <a:t>아이디어에 대한 보다 깊은 이해를 위해 유스케이스 작성</a:t>
            </a:r>
            <a:endParaRPr lang="en-US" altLang="ko-KR" smtClean="0"/>
          </a:p>
          <a:p>
            <a:pPr lvl="1"/>
            <a:r>
              <a:rPr lang="ko-KR" altLang="en-US" smtClean="0"/>
              <a:t>사용성 테스트</a:t>
            </a:r>
            <a:endParaRPr lang="en-US" altLang="ko-KR" smtClean="0"/>
          </a:p>
          <a:p>
            <a:pPr lvl="1"/>
            <a:r>
              <a:rPr lang="ko-KR" altLang="en-US" smtClean="0"/>
              <a:t>목</a:t>
            </a:r>
            <a:r>
              <a:rPr lang="en-US" altLang="ko-KR" smtClean="0"/>
              <a:t>-</a:t>
            </a:r>
            <a:r>
              <a:rPr lang="ko-KR" altLang="en-US" smtClean="0"/>
              <a:t>업이나 프로토타입 수행 </a:t>
            </a:r>
            <a:endParaRPr lang="ko-KR" altLang="en-US"/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시간과 작업 할당 비교</a:t>
            </a:r>
          </a:p>
        </p:txBody>
      </p:sp>
      <p:sp>
        <p:nvSpPr>
          <p:cNvPr id="573443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RUP </a:t>
            </a:r>
          </a:p>
          <a:p>
            <a:pPr lvl="1"/>
            <a:r>
              <a:rPr lang="ko-KR" altLang="en-US"/>
              <a:t>단계 구분 </a:t>
            </a:r>
            <a:r>
              <a:rPr lang="en-US" altLang="ko-KR"/>
              <a:t>: Phase &gt; iteration &gt; build</a:t>
            </a:r>
          </a:p>
          <a:p>
            <a:pPr lvl="1"/>
            <a:r>
              <a:rPr lang="ko-KR" altLang="en-US"/>
              <a:t>반복 </a:t>
            </a:r>
            <a:r>
              <a:rPr lang="en-US" altLang="ko-KR"/>
              <a:t>(iteration)</a:t>
            </a:r>
          </a:p>
          <a:p>
            <a:pPr lvl="2"/>
            <a:r>
              <a:rPr lang="ko-KR" altLang="en-US"/>
              <a:t>기간 </a:t>
            </a:r>
            <a:r>
              <a:rPr lang="en-US" altLang="ko-KR"/>
              <a:t>: 2 weeks ~ 6 months</a:t>
            </a:r>
          </a:p>
          <a:p>
            <a:pPr lvl="2"/>
            <a:r>
              <a:rPr lang="ko-KR" altLang="en-US"/>
              <a:t>개수 </a:t>
            </a:r>
            <a:r>
              <a:rPr lang="en-US" altLang="ko-KR"/>
              <a:t>: 3</a:t>
            </a:r>
            <a:r>
              <a:rPr lang="ko-KR" altLang="en-US"/>
              <a:t>에서 </a:t>
            </a:r>
            <a:r>
              <a:rPr lang="en-US" altLang="ko-KR"/>
              <a:t>9</a:t>
            </a:r>
            <a:r>
              <a:rPr lang="ko-KR" altLang="en-US"/>
              <a:t>회</a:t>
            </a:r>
          </a:p>
          <a:p>
            <a:pPr lvl="2"/>
            <a:r>
              <a:rPr lang="en-US" altLang="ko-KR"/>
              <a:t>6</a:t>
            </a:r>
            <a:r>
              <a:rPr lang="ko-KR" altLang="en-US"/>
              <a:t>주에서 </a:t>
            </a:r>
            <a:r>
              <a:rPr lang="en-US" altLang="ko-KR"/>
              <a:t>54</a:t>
            </a:r>
            <a:r>
              <a:rPr lang="ko-KR" altLang="en-US"/>
              <a:t>개월 프로젝트 수용</a:t>
            </a:r>
          </a:p>
          <a:p>
            <a:r>
              <a:rPr lang="en-US" altLang="ko-KR"/>
              <a:t>XP </a:t>
            </a:r>
          </a:p>
          <a:p>
            <a:pPr lvl="1"/>
            <a:r>
              <a:rPr lang="ko-KR" altLang="en-US"/>
              <a:t>단계 구분 </a:t>
            </a:r>
            <a:r>
              <a:rPr lang="en-US" altLang="ko-KR"/>
              <a:t>: </a:t>
            </a:r>
            <a:r>
              <a:rPr lang="ko-KR" altLang="en-US"/>
              <a:t>릴리즈 </a:t>
            </a:r>
            <a:r>
              <a:rPr lang="en-US" altLang="ko-KR"/>
              <a:t>&gt; </a:t>
            </a:r>
            <a:r>
              <a:rPr lang="ko-KR" altLang="en-US"/>
              <a:t>반복</a:t>
            </a:r>
            <a:r>
              <a:rPr lang="en-US" altLang="ko-KR"/>
              <a:t>(iteration)</a:t>
            </a:r>
          </a:p>
          <a:p>
            <a:pPr lvl="1"/>
            <a:r>
              <a:rPr lang="ko-KR" altLang="en-US"/>
              <a:t>릴리즈 기간은 </a:t>
            </a:r>
            <a:r>
              <a:rPr lang="en-US" altLang="ko-KR"/>
              <a:t>2 </a:t>
            </a:r>
            <a:r>
              <a:rPr lang="ko-KR" altLang="en-US"/>
              <a:t>개월 단위 </a:t>
            </a:r>
            <a:r>
              <a:rPr lang="en-US" altLang="ko-KR"/>
              <a:t>(= RUP</a:t>
            </a:r>
            <a:r>
              <a:rPr lang="en-US" altLang="ko-KR">
                <a:latin typeface="Times New Roman"/>
              </a:rPr>
              <a:t>’</a:t>
            </a:r>
            <a:r>
              <a:rPr lang="en-US" altLang="ko-KR"/>
              <a:t>s iteration)</a:t>
            </a:r>
          </a:p>
          <a:p>
            <a:pPr lvl="1"/>
            <a:r>
              <a:rPr lang="ko-KR" altLang="en-US"/>
              <a:t>반복 </a:t>
            </a:r>
            <a:r>
              <a:rPr lang="en-US" altLang="ko-KR"/>
              <a:t>(iteration) : 2</a:t>
            </a:r>
            <a:r>
              <a:rPr lang="ko-KR" altLang="en-US"/>
              <a:t>주</a:t>
            </a:r>
          </a:p>
          <a:p>
            <a:pPr lvl="1"/>
            <a:r>
              <a:rPr lang="ko-KR" altLang="en-US"/>
              <a:t>최대 </a:t>
            </a:r>
            <a:r>
              <a:rPr lang="en-US" altLang="ko-KR"/>
              <a:t>4</a:t>
            </a:r>
            <a:r>
              <a:rPr lang="ko-KR" altLang="en-US"/>
              <a:t>만</a:t>
            </a:r>
            <a:r>
              <a:rPr lang="en-US" altLang="ko-KR"/>
              <a:t>~5</a:t>
            </a:r>
            <a:r>
              <a:rPr lang="ko-KR" altLang="en-US"/>
              <a:t>만 소스라인 프로젝트 수용</a:t>
            </a:r>
          </a:p>
        </p:txBody>
      </p:sp>
    </p:spTree>
  </p:cSld>
  <p:clrMapOvr>
    <a:masterClrMapping/>
  </p:clrMapOvr>
  <p:transition spd="med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계획수립</a:t>
            </a:r>
            <a:r>
              <a:rPr lang="en-US" altLang="ko-KR" smtClean="0"/>
              <a:t>(planning) </a:t>
            </a:r>
            <a:r>
              <a:rPr lang="ko-KR" altLang="en-US" smtClean="0"/>
              <a:t>단계</a:t>
            </a:r>
            <a:r>
              <a:rPr lang="en-US" altLang="ko-KR" smtClean="0"/>
              <a:t>(1/2)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계획수립</a:t>
            </a:r>
            <a:r>
              <a:rPr lang="en-US" altLang="ko-KR" smtClean="0"/>
              <a:t>: </a:t>
            </a:r>
            <a:r>
              <a:rPr lang="ko-KR" altLang="en-US" smtClean="0"/>
              <a:t>아이디어를 </a:t>
            </a:r>
            <a:r>
              <a:rPr lang="en-US" altLang="ko-KR" smtClean="0"/>
              <a:t>Feature</a:t>
            </a:r>
            <a:r>
              <a:rPr lang="ko-KR" altLang="en-US" smtClean="0"/>
              <a:t>로 변환하는 단계 </a:t>
            </a:r>
            <a:endParaRPr lang="en-US" altLang="ko-KR" smtClean="0"/>
          </a:p>
          <a:p>
            <a:r>
              <a:rPr lang="en-US" altLang="ko-KR" smtClean="0"/>
              <a:t>Feature</a:t>
            </a:r>
            <a:r>
              <a:rPr lang="ko-KR" altLang="en-US" smtClean="0"/>
              <a:t>에 우선순위를 부여하고</a:t>
            </a:r>
            <a:r>
              <a:rPr lang="en-US" altLang="ko-KR" smtClean="0"/>
              <a:t>, </a:t>
            </a:r>
            <a:r>
              <a:rPr lang="ko-KR" altLang="en-US" smtClean="0"/>
              <a:t>나열하고 평가함 </a:t>
            </a:r>
            <a:endParaRPr lang="ko-KR" altLang="en-US"/>
          </a:p>
        </p:txBody>
      </p:sp>
      <p:sp>
        <p:nvSpPr>
          <p:cNvPr id="5" name="순서도: 대체 처리 4"/>
          <p:cNvSpPr/>
          <p:nvPr/>
        </p:nvSpPr>
        <p:spPr bwMode="auto">
          <a:xfrm>
            <a:off x="1261218" y="2071678"/>
            <a:ext cx="1359785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시작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직선 연결선 34"/>
          <p:cNvCxnSpPr>
            <a:stCxn id="5" idx="2"/>
            <a:endCxn id="7" idx="0"/>
          </p:cNvCxnSpPr>
          <p:nvPr/>
        </p:nvCxnSpPr>
        <p:spPr bwMode="auto">
          <a:xfrm rot="5400000">
            <a:off x="1726797" y="2786195"/>
            <a:ext cx="428628" cy="131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순서도: 대체 처리 6"/>
          <p:cNvSpPr/>
          <p:nvPr/>
        </p:nvSpPr>
        <p:spPr bwMode="auto">
          <a:xfrm>
            <a:off x="1261218" y="3000372"/>
            <a:ext cx="1359785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마케팅 미팅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순서도: 대체 처리 9"/>
          <p:cNvSpPr/>
          <p:nvPr/>
        </p:nvSpPr>
        <p:spPr bwMode="auto">
          <a:xfrm>
            <a:off x="1261218" y="3929066"/>
            <a:ext cx="1359785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비용과 수요 평가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업데이트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순서도: 대체 처리 10"/>
          <p:cNvSpPr/>
          <p:nvPr/>
        </p:nvSpPr>
        <p:spPr bwMode="auto">
          <a:xfrm>
            <a:off x="1261218" y="5000636"/>
            <a:ext cx="1359785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프로젝트 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worksheet</a:t>
            </a: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완성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순서도: 대체 처리 11"/>
          <p:cNvSpPr/>
          <p:nvPr/>
        </p:nvSpPr>
        <p:spPr bwMode="auto">
          <a:xfrm>
            <a:off x="3803426" y="5000636"/>
            <a:ext cx="1359785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Feature</a:t>
            </a: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실습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순서도: 처리 12"/>
          <p:cNvSpPr/>
          <p:nvPr/>
        </p:nvSpPr>
        <p:spPr bwMode="auto">
          <a:xfrm>
            <a:off x="4512879" y="4143380"/>
            <a:ext cx="1359785" cy="428628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Feature 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카드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직선 연결선 74"/>
          <p:cNvCxnSpPr>
            <a:stCxn id="12" idx="0"/>
            <a:endCxn id="13" idx="2"/>
          </p:cNvCxnSpPr>
          <p:nvPr/>
        </p:nvCxnSpPr>
        <p:spPr bwMode="auto">
          <a:xfrm rot="5400000" flipH="1" flipV="1">
            <a:off x="4623731" y="4431596"/>
            <a:ext cx="428628" cy="709453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15" name="순서도: 처리 14"/>
          <p:cNvSpPr/>
          <p:nvPr/>
        </p:nvSpPr>
        <p:spPr bwMode="auto">
          <a:xfrm>
            <a:off x="3093973" y="4143380"/>
            <a:ext cx="1359785" cy="428628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반복주기 계획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직선 연결선 74"/>
          <p:cNvCxnSpPr>
            <a:stCxn id="12" idx="0"/>
            <a:endCxn id="15" idx="2"/>
          </p:cNvCxnSpPr>
          <p:nvPr/>
        </p:nvCxnSpPr>
        <p:spPr bwMode="auto">
          <a:xfrm rot="16200000" flipV="1">
            <a:off x="3914278" y="4431596"/>
            <a:ext cx="428628" cy="709453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0" name="순서도: 판단 19"/>
          <p:cNvSpPr/>
          <p:nvPr/>
        </p:nvSpPr>
        <p:spPr bwMode="auto">
          <a:xfrm>
            <a:off x="6050028" y="4786322"/>
            <a:ext cx="1123301" cy="92869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개발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관문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순서도: 대체 처리 20"/>
          <p:cNvSpPr/>
          <p:nvPr/>
        </p:nvSpPr>
        <p:spPr bwMode="auto">
          <a:xfrm>
            <a:off x="7503063" y="5000636"/>
            <a:ext cx="1359785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개발 단계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직선 연결선 21"/>
          <p:cNvCxnSpPr>
            <a:stCxn id="20" idx="3"/>
            <a:endCxn id="21" idx="1"/>
          </p:cNvCxnSpPr>
          <p:nvPr/>
        </p:nvCxnSpPr>
        <p:spPr bwMode="auto">
          <a:xfrm>
            <a:off x="7173329" y="5250669"/>
            <a:ext cx="329734" cy="1588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순서도: 대체 처리 22"/>
          <p:cNvSpPr/>
          <p:nvPr/>
        </p:nvSpPr>
        <p:spPr bwMode="auto">
          <a:xfrm>
            <a:off x="5931786" y="6072206"/>
            <a:ext cx="1359785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개선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(revise)</a:t>
            </a:r>
          </a:p>
        </p:txBody>
      </p:sp>
      <p:cxnSp>
        <p:nvCxnSpPr>
          <p:cNvPr id="24" name="직선 연결선 23"/>
          <p:cNvCxnSpPr>
            <a:stCxn id="20" idx="2"/>
            <a:endCxn id="23" idx="0"/>
          </p:cNvCxnSpPr>
          <p:nvPr/>
        </p:nvCxnSpPr>
        <p:spPr bwMode="auto">
          <a:xfrm rot="5400000">
            <a:off x="6433083" y="5893748"/>
            <a:ext cx="357190" cy="1314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직선 연결선 24"/>
          <p:cNvCxnSpPr>
            <a:stCxn id="12" idx="3"/>
            <a:endCxn id="20" idx="1"/>
          </p:cNvCxnSpPr>
          <p:nvPr/>
        </p:nvCxnSpPr>
        <p:spPr bwMode="auto">
          <a:xfrm>
            <a:off x="5163211" y="5250669"/>
            <a:ext cx="886817" cy="1588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직선 연결선 28"/>
          <p:cNvCxnSpPr>
            <a:stCxn id="11" idx="3"/>
            <a:endCxn id="12" idx="1"/>
          </p:cNvCxnSpPr>
          <p:nvPr/>
        </p:nvCxnSpPr>
        <p:spPr bwMode="auto">
          <a:xfrm>
            <a:off x="2621004" y="5250669"/>
            <a:ext cx="1182422" cy="1588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직선 연결선 34"/>
          <p:cNvCxnSpPr>
            <a:stCxn id="7" idx="2"/>
            <a:endCxn id="10" idx="0"/>
          </p:cNvCxnSpPr>
          <p:nvPr/>
        </p:nvCxnSpPr>
        <p:spPr bwMode="auto">
          <a:xfrm rot="5400000">
            <a:off x="1726797" y="3714889"/>
            <a:ext cx="428628" cy="131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직선 연결선 34"/>
          <p:cNvCxnSpPr>
            <a:stCxn id="10" idx="2"/>
            <a:endCxn id="11" idx="0"/>
          </p:cNvCxnSpPr>
          <p:nvPr/>
        </p:nvCxnSpPr>
        <p:spPr bwMode="auto">
          <a:xfrm rot="5400000">
            <a:off x="1655359" y="4715021"/>
            <a:ext cx="571504" cy="131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순서도: 처리 37"/>
          <p:cNvSpPr/>
          <p:nvPr/>
        </p:nvSpPr>
        <p:spPr bwMode="auto">
          <a:xfrm>
            <a:off x="137917" y="5786454"/>
            <a:ext cx="827695" cy="50006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주요 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마일스톤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순서도: 처리 38"/>
          <p:cNvSpPr/>
          <p:nvPr/>
        </p:nvSpPr>
        <p:spPr bwMode="auto">
          <a:xfrm>
            <a:off x="1057550" y="5786454"/>
            <a:ext cx="827695" cy="50006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기술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고려사항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순서도: 처리 39"/>
          <p:cNvSpPr/>
          <p:nvPr/>
        </p:nvSpPr>
        <p:spPr bwMode="auto">
          <a:xfrm>
            <a:off x="1970672" y="5786454"/>
            <a:ext cx="827695" cy="50006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프로젝트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목표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순서도: 처리 40"/>
          <p:cNvSpPr/>
          <p:nvPr/>
        </p:nvSpPr>
        <p:spPr bwMode="auto">
          <a:xfrm>
            <a:off x="2890305" y="5786454"/>
            <a:ext cx="827695" cy="50006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트레이드</a:t>
            </a: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오프</a:t>
            </a:r>
            <a:endParaRPr lang="en-US" altLang="ko-KR" sz="12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 메트릭스</a:t>
            </a:r>
            <a:endParaRPr lang="en-US" altLang="ko-KR" sz="120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2" name="직선 연결선 74"/>
          <p:cNvCxnSpPr>
            <a:stCxn id="11" idx="2"/>
            <a:endCxn id="38" idx="0"/>
          </p:cNvCxnSpPr>
          <p:nvPr/>
        </p:nvCxnSpPr>
        <p:spPr bwMode="auto">
          <a:xfrm rot="5400000">
            <a:off x="1103562" y="4948906"/>
            <a:ext cx="285752" cy="138934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5" name="직선 연결선 74"/>
          <p:cNvCxnSpPr>
            <a:stCxn id="11" idx="2"/>
            <a:endCxn id="39" idx="0"/>
          </p:cNvCxnSpPr>
          <p:nvPr/>
        </p:nvCxnSpPr>
        <p:spPr bwMode="auto">
          <a:xfrm rot="5400000">
            <a:off x="1563378" y="5408722"/>
            <a:ext cx="285752" cy="469713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8" name="직선 연결선 74"/>
          <p:cNvCxnSpPr>
            <a:stCxn id="11" idx="2"/>
            <a:endCxn id="40" idx="0"/>
          </p:cNvCxnSpPr>
          <p:nvPr/>
        </p:nvCxnSpPr>
        <p:spPr bwMode="auto">
          <a:xfrm rot="16200000" flipH="1">
            <a:off x="2019939" y="5421874"/>
            <a:ext cx="285752" cy="44340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51" name="직선 연결선 74"/>
          <p:cNvCxnSpPr>
            <a:stCxn id="11" idx="2"/>
            <a:endCxn id="41" idx="0"/>
          </p:cNvCxnSpPr>
          <p:nvPr/>
        </p:nvCxnSpPr>
        <p:spPr bwMode="auto">
          <a:xfrm rot="16200000" flipH="1">
            <a:off x="2479755" y="4962058"/>
            <a:ext cx="285752" cy="136304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ransition spd="med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계획수립</a:t>
            </a:r>
            <a:r>
              <a:rPr lang="en-US" altLang="ko-KR" smtClean="0"/>
              <a:t>(planning) </a:t>
            </a:r>
            <a:r>
              <a:rPr lang="ko-KR" altLang="en-US" smtClean="0"/>
              <a:t>단계</a:t>
            </a:r>
            <a:r>
              <a:rPr lang="en-US" altLang="ko-KR" smtClean="0"/>
              <a:t>(1/2)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smtClean="0"/>
              <a:t>Feature </a:t>
            </a:r>
            <a:r>
              <a:rPr lang="ko-KR" altLang="en-US" smtClean="0"/>
              <a:t>카드 연습의 주요 작업 </a:t>
            </a:r>
            <a:endParaRPr lang="en-US" altLang="ko-KR" smtClean="0"/>
          </a:p>
          <a:p>
            <a:pPr lvl="1"/>
            <a:r>
              <a:rPr lang="en-US" altLang="ko-KR" smtClean="0"/>
              <a:t>Feature</a:t>
            </a:r>
            <a:r>
              <a:rPr lang="ko-KR" altLang="en-US" smtClean="0"/>
              <a:t>의 우선순위를 정하고 개발 순서대로 나열함 </a:t>
            </a:r>
            <a:endParaRPr lang="en-US" altLang="ko-KR" smtClean="0"/>
          </a:p>
          <a:p>
            <a:pPr lvl="1"/>
            <a:r>
              <a:rPr lang="ko-KR" altLang="en-US" smtClean="0"/>
              <a:t>낮은 우선순위의 </a:t>
            </a:r>
            <a:r>
              <a:rPr lang="en-US" altLang="ko-KR" smtClean="0"/>
              <a:t>Feature</a:t>
            </a:r>
            <a:r>
              <a:rPr lang="ko-KR" altLang="en-US" smtClean="0"/>
              <a:t>를 프로젝트로부터</a:t>
            </a:r>
            <a:r>
              <a:rPr lang="en-US" altLang="ko-KR" smtClean="0"/>
              <a:t> </a:t>
            </a:r>
            <a:r>
              <a:rPr lang="ko-KR" altLang="en-US" smtClean="0"/>
              <a:t>제거</a:t>
            </a:r>
            <a:endParaRPr lang="en-US" altLang="ko-KR" smtClean="0"/>
          </a:p>
          <a:p>
            <a:pPr lvl="1"/>
            <a:r>
              <a:rPr lang="en-US" altLang="ko-KR" smtClean="0"/>
              <a:t>Feature</a:t>
            </a:r>
            <a:r>
              <a:rPr lang="ko-KR" altLang="en-US" smtClean="0"/>
              <a:t>를 위한 주요 태스크와 필요한 자원 유형을 식별함 </a:t>
            </a:r>
            <a:endParaRPr lang="en-US" altLang="ko-KR" smtClean="0"/>
          </a:p>
          <a:p>
            <a:pPr lvl="1"/>
            <a:r>
              <a:rPr lang="en-US" altLang="ko-KR" smtClean="0"/>
              <a:t>Feature</a:t>
            </a:r>
            <a:r>
              <a:rPr lang="ko-KR" altLang="en-US" smtClean="0"/>
              <a:t>를 반복주기에 할당함 </a:t>
            </a:r>
            <a:endParaRPr lang="en-US" altLang="ko-KR" smtClean="0"/>
          </a:p>
          <a:p>
            <a:r>
              <a:rPr lang="ko-KR" altLang="en-US" smtClean="0"/>
              <a:t>이 단계의 주요 산출물은 반복주기 계획임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 bwMode="auto">
          <a:xfrm>
            <a:off x="2621004" y="3643314"/>
            <a:ext cx="3901993" cy="57150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반복주기에 적절한 시간은 </a:t>
            </a:r>
            <a:r>
              <a:rPr lang="en-US" altLang="ko-KR" sz="1400" b="1" smtClean="0">
                <a:latin typeface="맑은 고딕" pitchFamily="50" charset="-127"/>
                <a:ea typeface="맑은 고딕" pitchFamily="50" charset="-127"/>
              </a:rPr>
              <a:t>2~3</a:t>
            </a:r>
            <a:r>
              <a:rPr lang="ko-KR" altLang="en-US" sz="1400" b="1" smtClean="0">
                <a:latin typeface="맑은 고딕" pitchFamily="50" charset="-127"/>
                <a:ea typeface="맑은 고딕" pitchFamily="50" charset="-127"/>
              </a:rPr>
              <a:t>주 정도임</a:t>
            </a:r>
            <a:endParaRPr lang="ko-KR" altLang="en-US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개발</a:t>
            </a:r>
            <a:r>
              <a:rPr lang="en-US" altLang="ko-KR" smtClean="0"/>
              <a:t>(development) </a:t>
            </a:r>
            <a:r>
              <a:rPr lang="ko-KR" altLang="en-US" smtClean="0"/>
              <a:t>단계</a:t>
            </a:r>
            <a:r>
              <a:rPr lang="en-US" altLang="ko-KR" smtClean="0"/>
              <a:t>(1/2)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단계의 목표</a:t>
            </a:r>
            <a:r>
              <a:rPr lang="en-US" altLang="ko-KR" smtClean="0"/>
              <a:t>: Feature</a:t>
            </a:r>
            <a:r>
              <a:rPr lang="ko-KR" altLang="en-US" smtClean="0"/>
              <a:t> 개발</a:t>
            </a:r>
            <a:r>
              <a:rPr lang="en-US" altLang="ko-KR" smtClean="0"/>
              <a:t>, </a:t>
            </a:r>
            <a:r>
              <a:rPr lang="ko-KR" altLang="en-US" smtClean="0"/>
              <a:t>테스트</a:t>
            </a:r>
            <a:r>
              <a:rPr lang="en-US" altLang="ko-KR" smtClean="0"/>
              <a:t>, </a:t>
            </a:r>
            <a:r>
              <a:rPr lang="ko-KR" altLang="en-US" smtClean="0"/>
              <a:t>시연</a:t>
            </a:r>
            <a:endParaRPr lang="en-US" altLang="ko-KR" smtClean="0"/>
          </a:p>
          <a:p>
            <a:r>
              <a:rPr lang="ko-KR" altLang="en-US" smtClean="0"/>
              <a:t>반복주기 </a:t>
            </a:r>
            <a:r>
              <a:rPr lang="en-US" altLang="ko-KR" smtClean="0"/>
              <a:t>0(iter </a:t>
            </a:r>
            <a:r>
              <a:rPr lang="ko-KR" altLang="en-US" smtClean="0"/>
              <a:t>부터 시작함 </a:t>
            </a:r>
            <a:endParaRPr lang="ko-KR" altLang="en-US"/>
          </a:p>
        </p:txBody>
      </p:sp>
      <p:sp>
        <p:nvSpPr>
          <p:cNvPr id="5" name="순서도: 대체 처리 4"/>
          <p:cNvSpPr/>
          <p:nvPr/>
        </p:nvSpPr>
        <p:spPr bwMode="auto">
          <a:xfrm>
            <a:off x="1530519" y="2571744"/>
            <a:ext cx="1359785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반복주기 시작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직선 연결선 34"/>
          <p:cNvCxnSpPr>
            <a:stCxn id="93" idx="2"/>
            <a:endCxn id="7" idx="0"/>
          </p:cNvCxnSpPr>
          <p:nvPr/>
        </p:nvCxnSpPr>
        <p:spPr bwMode="auto">
          <a:xfrm rot="16200000" flipH="1">
            <a:off x="2030189" y="4106033"/>
            <a:ext cx="357190" cy="325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순서도: 대체 처리 6"/>
          <p:cNvSpPr/>
          <p:nvPr/>
        </p:nvSpPr>
        <p:spPr bwMode="auto">
          <a:xfrm>
            <a:off x="1530519" y="4286256"/>
            <a:ext cx="1359785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협업을 통한 개발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순서도: 처리 17"/>
          <p:cNvSpPr/>
          <p:nvPr/>
        </p:nvSpPr>
        <p:spPr bwMode="auto">
          <a:xfrm>
            <a:off x="161597" y="2071678"/>
            <a:ext cx="1359785" cy="35719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반복주기 계획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74"/>
          <p:cNvCxnSpPr>
            <a:stCxn id="18" idx="3"/>
            <a:endCxn id="5" idx="0"/>
          </p:cNvCxnSpPr>
          <p:nvPr/>
        </p:nvCxnSpPr>
        <p:spPr bwMode="auto">
          <a:xfrm>
            <a:off x="1521383" y="2250274"/>
            <a:ext cx="689029" cy="321471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23" name="순서도: 처리 22"/>
          <p:cNvSpPr/>
          <p:nvPr/>
        </p:nvSpPr>
        <p:spPr bwMode="auto">
          <a:xfrm>
            <a:off x="197038" y="4357694"/>
            <a:ext cx="1064180" cy="35719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프로토타입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순서도: 처리 23"/>
          <p:cNvSpPr/>
          <p:nvPr/>
        </p:nvSpPr>
        <p:spPr bwMode="auto">
          <a:xfrm>
            <a:off x="197038" y="4714884"/>
            <a:ext cx="1064180" cy="35719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UI </a:t>
            </a: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디자인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순서도: 처리 24"/>
          <p:cNvSpPr/>
          <p:nvPr/>
        </p:nvSpPr>
        <p:spPr bwMode="auto">
          <a:xfrm>
            <a:off x="197038" y="5072074"/>
            <a:ext cx="1064180" cy="35719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설계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순서도: 처리 25"/>
          <p:cNvSpPr/>
          <p:nvPr/>
        </p:nvSpPr>
        <p:spPr bwMode="auto">
          <a:xfrm>
            <a:off x="197038" y="5429264"/>
            <a:ext cx="1064180" cy="35719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개발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순서도: 처리 26"/>
          <p:cNvSpPr/>
          <p:nvPr/>
        </p:nvSpPr>
        <p:spPr bwMode="auto">
          <a:xfrm>
            <a:off x="197038" y="5786454"/>
            <a:ext cx="1064180" cy="35719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단위테스트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8" name="직선 연결선 74"/>
          <p:cNvCxnSpPr>
            <a:stCxn id="7" idx="1"/>
            <a:endCxn id="23" idx="3"/>
          </p:cNvCxnSpPr>
          <p:nvPr/>
        </p:nvCxnSpPr>
        <p:spPr bwMode="auto">
          <a:xfrm rot="10800000">
            <a:off x="1261219" y="4536289"/>
            <a:ext cx="269301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1" name="직선 연결선 74"/>
          <p:cNvCxnSpPr>
            <a:stCxn id="7" idx="1"/>
            <a:endCxn id="24" idx="3"/>
          </p:cNvCxnSpPr>
          <p:nvPr/>
        </p:nvCxnSpPr>
        <p:spPr bwMode="auto">
          <a:xfrm rot="10800000" flipV="1">
            <a:off x="1261219" y="4536289"/>
            <a:ext cx="269301" cy="35719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4" name="직선 연결선 74"/>
          <p:cNvCxnSpPr>
            <a:stCxn id="7" idx="1"/>
            <a:endCxn id="25" idx="3"/>
          </p:cNvCxnSpPr>
          <p:nvPr/>
        </p:nvCxnSpPr>
        <p:spPr bwMode="auto">
          <a:xfrm rot="10800000" flipV="1">
            <a:off x="1261219" y="4536289"/>
            <a:ext cx="269301" cy="71438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7" name="직선 연결선 74"/>
          <p:cNvCxnSpPr>
            <a:stCxn id="7" idx="1"/>
            <a:endCxn id="26" idx="3"/>
          </p:cNvCxnSpPr>
          <p:nvPr/>
        </p:nvCxnSpPr>
        <p:spPr bwMode="auto">
          <a:xfrm rot="10800000" flipV="1">
            <a:off x="1261219" y="4536289"/>
            <a:ext cx="269301" cy="107157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40" name="직선 연결선 74"/>
          <p:cNvCxnSpPr>
            <a:stCxn id="7" idx="1"/>
            <a:endCxn id="27" idx="3"/>
          </p:cNvCxnSpPr>
          <p:nvPr/>
        </p:nvCxnSpPr>
        <p:spPr bwMode="auto">
          <a:xfrm rot="10800000" flipV="1">
            <a:off x="1261219" y="4536289"/>
            <a:ext cx="269301" cy="142876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43" name="순서도: 처리 42"/>
          <p:cNvSpPr/>
          <p:nvPr/>
        </p:nvSpPr>
        <p:spPr bwMode="auto">
          <a:xfrm>
            <a:off x="1530519" y="5715016"/>
            <a:ext cx="1359785" cy="35719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완료된 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Feature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7" name="직선 연결선 74"/>
          <p:cNvCxnSpPr>
            <a:stCxn id="7" idx="2"/>
            <a:endCxn id="43" idx="0"/>
          </p:cNvCxnSpPr>
          <p:nvPr/>
        </p:nvCxnSpPr>
        <p:spPr bwMode="auto">
          <a:xfrm rot="5400000">
            <a:off x="1746065" y="5250806"/>
            <a:ext cx="928694" cy="131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50" name="순서도: 대체 처리 49"/>
          <p:cNvSpPr/>
          <p:nvPr/>
        </p:nvSpPr>
        <p:spPr bwMode="auto">
          <a:xfrm>
            <a:off x="2680125" y="5000636"/>
            <a:ext cx="1359785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검토 및 적응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4" name="직선 연결선 74"/>
          <p:cNvCxnSpPr>
            <a:stCxn id="50" idx="2"/>
            <a:endCxn id="43" idx="3"/>
          </p:cNvCxnSpPr>
          <p:nvPr/>
        </p:nvCxnSpPr>
        <p:spPr bwMode="auto">
          <a:xfrm rot="5400000">
            <a:off x="2928707" y="5462300"/>
            <a:ext cx="392909" cy="469713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57" name="직선 연결선 34"/>
          <p:cNvCxnSpPr>
            <a:stCxn id="7" idx="3"/>
            <a:endCxn id="50" idx="0"/>
          </p:cNvCxnSpPr>
          <p:nvPr/>
        </p:nvCxnSpPr>
        <p:spPr bwMode="auto">
          <a:xfrm>
            <a:off x="2890304" y="4536290"/>
            <a:ext cx="469713" cy="464347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순서도: 판단 61"/>
          <p:cNvSpPr/>
          <p:nvPr/>
        </p:nvSpPr>
        <p:spPr bwMode="auto">
          <a:xfrm>
            <a:off x="4394637" y="4786322"/>
            <a:ext cx="1123301" cy="92869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마지막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반복주기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3" name="직선 연결선 62"/>
          <p:cNvCxnSpPr>
            <a:stCxn id="62" idx="3"/>
            <a:endCxn id="77" idx="1"/>
          </p:cNvCxnSpPr>
          <p:nvPr/>
        </p:nvCxnSpPr>
        <p:spPr bwMode="auto">
          <a:xfrm>
            <a:off x="5517937" y="5250669"/>
            <a:ext cx="295606" cy="1588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직선 연결선 34"/>
          <p:cNvCxnSpPr>
            <a:stCxn id="50" idx="3"/>
            <a:endCxn id="62" idx="1"/>
          </p:cNvCxnSpPr>
          <p:nvPr/>
        </p:nvCxnSpPr>
        <p:spPr bwMode="auto">
          <a:xfrm>
            <a:off x="4039910" y="5250669"/>
            <a:ext cx="354727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직선 연결선 34"/>
          <p:cNvCxnSpPr>
            <a:stCxn id="71" idx="0"/>
            <a:endCxn id="5" idx="3"/>
          </p:cNvCxnSpPr>
          <p:nvPr/>
        </p:nvCxnSpPr>
        <p:spPr bwMode="auto">
          <a:xfrm rot="16200000" flipV="1">
            <a:off x="3262495" y="2449587"/>
            <a:ext cx="1321603" cy="2065983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1" name="타원 70"/>
          <p:cNvSpPr/>
          <p:nvPr/>
        </p:nvSpPr>
        <p:spPr bwMode="auto">
          <a:xfrm>
            <a:off x="4926727" y="4143380"/>
            <a:ext cx="59121" cy="714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4" name="직선 연결선 34"/>
          <p:cNvCxnSpPr>
            <a:stCxn id="62" idx="0"/>
            <a:endCxn id="71" idx="4"/>
          </p:cNvCxnSpPr>
          <p:nvPr/>
        </p:nvCxnSpPr>
        <p:spPr bwMode="auto">
          <a:xfrm rot="5400000" flipH="1" flipV="1">
            <a:off x="4670535" y="4500707"/>
            <a:ext cx="571504" cy="131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77" name="순서도: 대체 처리 76"/>
          <p:cNvSpPr/>
          <p:nvPr/>
        </p:nvSpPr>
        <p:spPr bwMode="auto">
          <a:xfrm>
            <a:off x="5813543" y="5000636"/>
            <a:ext cx="1359785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QA/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버그검사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순서도: 판단 77"/>
          <p:cNvSpPr/>
          <p:nvPr/>
        </p:nvSpPr>
        <p:spPr bwMode="auto">
          <a:xfrm>
            <a:off x="7554360" y="4786322"/>
            <a:ext cx="1123301" cy="92869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인도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관문</a:t>
            </a: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9" name="직선 연결선 78"/>
          <p:cNvCxnSpPr>
            <a:stCxn id="78" idx="2"/>
            <a:endCxn id="82" idx="0"/>
          </p:cNvCxnSpPr>
          <p:nvPr/>
        </p:nvCxnSpPr>
        <p:spPr bwMode="auto">
          <a:xfrm rot="16200000" flipH="1">
            <a:off x="7939043" y="5891983"/>
            <a:ext cx="357190" cy="3256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0" name="직선 연결선 34"/>
          <p:cNvCxnSpPr>
            <a:stCxn id="77" idx="3"/>
            <a:endCxn id="78" idx="1"/>
          </p:cNvCxnSpPr>
          <p:nvPr/>
        </p:nvCxnSpPr>
        <p:spPr bwMode="auto">
          <a:xfrm>
            <a:off x="7173329" y="5250669"/>
            <a:ext cx="381031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2" name="순서도: 대체 처리 81"/>
          <p:cNvSpPr/>
          <p:nvPr/>
        </p:nvSpPr>
        <p:spPr bwMode="auto">
          <a:xfrm>
            <a:off x="7468934" y="6072206"/>
            <a:ext cx="1300664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인도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(delivery)</a:t>
            </a:r>
          </a:p>
        </p:txBody>
      </p:sp>
      <p:cxnSp>
        <p:nvCxnSpPr>
          <p:cNvPr id="86" name="직선 연결선 85"/>
          <p:cNvCxnSpPr>
            <a:stCxn id="77" idx="0"/>
            <a:endCxn id="71" idx="6"/>
          </p:cNvCxnSpPr>
          <p:nvPr/>
        </p:nvCxnSpPr>
        <p:spPr bwMode="auto">
          <a:xfrm rot="16200000" flipV="1">
            <a:off x="5328875" y="3836074"/>
            <a:ext cx="821537" cy="1507588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0" name="직선 연결선 85"/>
          <p:cNvCxnSpPr>
            <a:stCxn id="78" idx="0"/>
            <a:endCxn id="71" idx="6"/>
          </p:cNvCxnSpPr>
          <p:nvPr/>
        </p:nvCxnSpPr>
        <p:spPr bwMode="auto">
          <a:xfrm rot="16200000" flipV="1">
            <a:off x="6247318" y="2917630"/>
            <a:ext cx="607223" cy="3130163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3" name="순서도: 대체 처리 92"/>
          <p:cNvSpPr/>
          <p:nvPr/>
        </p:nvSpPr>
        <p:spPr bwMode="auto">
          <a:xfrm>
            <a:off x="1497703" y="3429000"/>
            <a:ext cx="1418906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태스크 상세정의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8" name="직선 연결선 34"/>
          <p:cNvCxnSpPr>
            <a:stCxn id="5" idx="2"/>
            <a:endCxn id="93" idx="0"/>
          </p:cNvCxnSpPr>
          <p:nvPr/>
        </p:nvCxnSpPr>
        <p:spPr bwMode="auto">
          <a:xfrm rot="5400000">
            <a:off x="2030189" y="3248777"/>
            <a:ext cx="357190" cy="325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ransition spd="med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개발</a:t>
            </a:r>
            <a:r>
              <a:rPr lang="en-US" altLang="ko-KR" smtClean="0"/>
              <a:t>(development) </a:t>
            </a:r>
            <a:r>
              <a:rPr lang="ko-KR" altLang="en-US" smtClean="0"/>
              <a:t>단계</a:t>
            </a:r>
            <a:r>
              <a:rPr lang="en-US" altLang="ko-KR" smtClean="0"/>
              <a:t> (1/2)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반복주기 </a:t>
            </a:r>
            <a:r>
              <a:rPr lang="en-US" altLang="ko-KR" smtClean="0"/>
              <a:t>Zero</a:t>
            </a:r>
            <a:r>
              <a:rPr lang="ko-KR" altLang="en-US" smtClean="0"/>
              <a:t>에서의 활동</a:t>
            </a:r>
            <a:endParaRPr lang="en-US" altLang="ko-KR" smtClean="0"/>
          </a:p>
          <a:p>
            <a:pPr lvl="1"/>
            <a:r>
              <a:rPr lang="ko-KR" altLang="en-US" smtClean="0"/>
              <a:t>벤더와 계약 마무리</a:t>
            </a:r>
            <a:endParaRPr lang="en-US" altLang="ko-KR" smtClean="0"/>
          </a:p>
          <a:p>
            <a:pPr lvl="1"/>
            <a:r>
              <a:rPr lang="ko-KR" altLang="en-US" smtClean="0"/>
              <a:t>초기 아키텍처 설계</a:t>
            </a:r>
            <a:endParaRPr lang="en-US" altLang="ko-KR" smtClean="0"/>
          </a:p>
          <a:p>
            <a:pPr lvl="1"/>
            <a:r>
              <a:rPr lang="ko-KR" altLang="en-US" smtClean="0"/>
              <a:t>개발 환경 준비</a:t>
            </a:r>
            <a:r>
              <a:rPr lang="en-US" altLang="ko-KR" smtClean="0"/>
              <a:t>(OS, DB, </a:t>
            </a:r>
            <a:r>
              <a:rPr lang="ko-KR" altLang="en-US" smtClean="0"/>
              <a:t>개발도구</a:t>
            </a:r>
            <a:r>
              <a:rPr lang="en-US" altLang="ko-KR" smtClean="0"/>
              <a:t> </a:t>
            </a:r>
            <a:r>
              <a:rPr lang="ko-KR" altLang="en-US" smtClean="0"/>
              <a:t>등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예산확보</a:t>
            </a:r>
            <a:endParaRPr lang="en-US" altLang="ko-KR" smtClean="0"/>
          </a:p>
          <a:p>
            <a:r>
              <a:rPr lang="ko-KR" altLang="en-US" smtClean="0"/>
              <a:t>기존 시스템과 전담 자원을 기반으로 할 경우</a:t>
            </a:r>
            <a:r>
              <a:rPr lang="en-US" altLang="ko-KR" smtClean="0"/>
              <a:t>, </a:t>
            </a:r>
            <a:r>
              <a:rPr lang="ko-KR" altLang="en-US" smtClean="0"/>
              <a:t>반복주기 </a:t>
            </a:r>
            <a:r>
              <a:rPr lang="en-US" altLang="ko-KR" smtClean="0"/>
              <a:t>Zero</a:t>
            </a:r>
            <a:r>
              <a:rPr lang="ko-KR" altLang="en-US" smtClean="0"/>
              <a:t>는 필요없음</a:t>
            </a:r>
            <a:endParaRPr lang="en-US" altLang="ko-KR" smtClean="0"/>
          </a:p>
          <a:p>
            <a:r>
              <a:rPr lang="ko-KR" altLang="en-US" smtClean="0"/>
              <a:t>개발작업은 </a:t>
            </a:r>
            <a:r>
              <a:rPr lang="en-US" altLang="ko-KR" smtClean="0"/>
              <a:t>Waterfall </a:t>
            </a:r>
            <a:r>
              <a:rPr lang="ko-KR" altLang="en-US" smtClean="0"/>
              <a:t>방식이 아닌 협업을 통한</a:t>
            </a:r>
            <a:r>
              <a:rPr lang="en-US" altLang="ko-KR" smtClean="0"/>
              <a:t>(collaborative)</a:t>
            </a:r>
            <a:r>
              <a:rPr lang="ko-KR" altLang="en-US" smtClean="0"/>
              <a:t> 작업임</a:t>
            </a:r>
            <a:endParaRPr lang="ko-KR" altLang="en-US"/>
          </a:p>
        </p:txBody>
      </p:sp>
    </p:spTree>
  </p:cSld>
  <p:clrMapOvr>
    <a:masterClrMapping/>
  </p:clrMapOvr>
  <p:transition spd="med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적응</a:t>
            </a:r>
            <a:r>
              <a:rPr lang="en-US" altLang="ko-KR" smtClean="0"/>
              <a:t>(adapting) </a:t>
            </a:r>
            <a:r>
              <a:rPr lang="ko-KR" altLang="en-US" smtClean="0"/>
              <a:t>단계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단계 목표</a:t>
            </a:r>
            <a:r>
              <a:rPr lang="en-US" altLang="ko-KR" smtClean="0"/>
              <a:t>: </a:t>
            </a:r>
            <a:r>
              <a:rPr lang="ko-KR" altLang="en-US" smtClean="0"/>
              <a:t>반복주기 산출물을 검토하고 발견한 내용을 기반으로 계획 재수립함</a:t>
            </a:r>
            <a:endParaRPr lang="en-US" altLang="ko-KR" smtClean="0"/>
          </a:p>
          <a:p>
            <a:r>
              <a:rPr lang="ko-KR" altLang="en-US" smtClean="0"/>
              <a:t>검토 목적</a:t>
            </a:r>
            <a:endParaRPr lang="en-US" altLang="ko-KR" smtClean="0"/>
          </a:p>
          <a:p>
            <a:pPr lvl="1"/>
            <a:r>
              <a:rPr lang="ko-KR" altLang="en-US" smtClean="0"/>
              <a:t>반복주기에 할당된 </a:t>
            </a:r>
            <a:r>
              <a:rPr lang="en-US" altLang="ko-KR" smtClean="0"/>
              <a:t>Feature</a:t>
            </a:r>
            <a:r>
              <a:rPr lang="ko-KR" altLang="en-US" smtClean="0"/>
              <a:t>의 상태를 시연함 </a:t>
            </a:r>
            <a:endParaRPr lang="en-US" altLang="ko-KR" smtClean="0"/>
          </a:p>
          <a:p>
            <a:pPr lvl="1"/>
            <a:r>
              <a:rPr lang="ko-KR" altLang="en-US" smtClean="0"/>
              <a:t>고객과 이해관계자로부터 피드백을 얻음</a:t>
            </a:r>
            <a:endParaRPr lang="en-US" altLang="ko-KR" smtClean="0"/>
          </a:p>
          <a:p>
            <a:pPr lvl="1"/>
            <a:r>
              <a:rPr lang="ko-KR" altLang="en-US" smtClean="0"/>
              <a:t>피드백을 기반으로 </a:t>
            </a:r>
            <a:r>
              <a:rPr lang="en-US" altLang="ko-KR" smtClean="0"/>
              <a:t>Feature</a:t>
            </a:r>
            <a:r>
              <a:rPr lang="ko-KR" altLang="en-US" smtClean="0"/>
              <a:t>에 대한 정의를 개선함 </a:t>
            </a:r>
            <a:endParaRPr lang="en-US" altLang="ko-KR" smtClean="0"/>
          </a:p>
          <a:p>
            <a:pPr lvl="1"/>
            <a:r>
              <a:rPr lang="ko-KR" altLang="en-US" smtClean="0"/>
              <a:t>반복주기 중에 발생한 새로운 정보를 통합 </a:t>
            </a:r>
            <a:endParaRPr lang="en-US" altLang="ko-KR" smtClean="0"/>
          </a:p>
          <a:p>
            <a:pPr lvl="1"/>
            <a:r>
              <a:rPr lang="en-US" altLang="ko-KR" smtClean="0"/>
              <a:t>Feature </a:t>
            </a:r>
            <a:r>
              <a:rPr lang="ko-KR" altLang="en-US" smtClean="0"/>
              <a:t>개발 속도를 평가하고 다음 반복주기에서 적절하게 조정함 </a:t>
            </a:r>
            <a:endParaRPr lang="en-US" altLang="ko-KR" smtClean="0"/>
          </a:p>
          <a:p>
            <a:pPr lvl="1"/>
            <a:r>
              <a:rPr lang="ko-KR" altLang="en-US" smtClean="0"/>
              <a:t>고쳐야 할 결함 식별 </a:t>
            </a:r>
            <a:endParaRPr lang="ko-KR" altLang="en-US"/>
          </a:p>
        </p:txBody>
      </p:sp>
      <p:sp>
        <p:nvSpPr>
          <p:cNvPr id="5" name="순서도: 대체 처리 4"/>
          <p:cNvSpPr/>
          <p:nvPr/>
        </p:nvSpPr>
        <p:spPr bwMode="auto">
          <a:xfrm>
            <a:off x="2739246" y="4071942"/>
            <a:ext cx="1359785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검토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상호작용 검토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6" name="순서도: 처리 5"/>
          <p:cNvSpPr/>
          <p:nvPr/>
        </p:nvSpPr>
        <p:spPr bwMode="auto">
          <a:xfrm>
            <a:off x="1202097" y="4143380"/>
            <a:ext cx="1064180" cy="35719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상급관리자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순서도: 처리 6"/>
          <p:cNvSpPr/>
          <p:nvPr/>
        </p:nvSpPr>
        <p:spPr bwMode="auto">
          <a:xfrm>
            <a:off x="1202097" y="4500570"/>
            <a:ext cx="1064180" cy="35719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고객</a:t>
            </a: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사용자검토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순서도: 처리 7"/>
          <p:cNvSpPr/>
          <p:nvPr/>
        </p:nvSpPr>
        <p:spPr bwMode="auto">
          <a:xfrm>
            <a:off x="1202097" y="4857760"/>
            <a:ext cx="1064180" cy="35719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지원팀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순서도: 처리 8"/>
          <p:cNvSpPr/>
          <p:nvPr/>
        </p:nvSpPr>
        <p:spPr bwMode="auto">
          <a:xfrm>
            <a:off x="1202097" y="5214950"/>
            <a:ext cx="1064180" cy="35719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엔지니어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순서도: 처리 9"/>
          <p:cNvSpPr/>
          <p:nvPr/>
        </p:nvSpPr>
        <p:spPr bwMode="auto">
          <a:xfrm>
            <a:off x="1202097" y="5572140"/>
            <a:ext cx="1064180" cy="35719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이해관계자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직선 연결선 74"/>
          <p:cNvCxnSpPr>
            <a:stCxn id="5" idx="1"/>
            <a:endCxn id="6" idx="3"/>
          </p:cNvCxnSpPr>
          <p:nvPr/>
        </p:nvCxnSpPr>
        <p:spPr bwMode="auto">
          <a:xfrm rot="10800000">
            <a:off x="2266277" y="4321975"/>
            <a:ext cx="472969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2" name="직선 연결선 74"/>
          <p:cNvCxnSpPr>
            <a:stCxn id="5" idx="1"/>
            <a:endCxn id="7" idx="3"/>
          </p:cNvCxnSpPr>
          <p:nvPr/>
        </p:nvCxnSpPr>
        <p:spPr bwMode="auto">
          <a:xfrm rot="10800000" flipV="1">
            <a:off x="2266277" y="4321975"/>
            <a:ext cx="472969" cy="35719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3" name="직선 연결선 74"/>
          <p:cNvCxnSpPr>
            <a:stCxn id="5" idx="1"/>
            <a:endCxn id="8" idx="3"/>
          </p:cNvCxnSpPr>
          <p:nvPr/>
        </p:nvCxnSpPr>
        <p:spPr bwMode="auto">
          <a:xfrm rot="10800000" flipV="1">
            <a:off x="2266277" y="4321975"/>
            <a:ext cx="472969" cy="71438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4" name="직선 연결선 74"/>
          <p:cNvCxnSpPr>
            <a:stCxn id="5" idx="1"/>
            <a:endCxn id="9" idx="3"/>
          </p:cNvCxnSpPr>
          <p:nvPr/>
        </p:nvCxnSpPr>
        <p:spPr bwMode="auto">
          <a:xfrm rot="10800000" flipV="1">
            <a:off x="2266277" y="4321975"/>
            <a:ext cx="472969" cy="107157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5" name="직선 연결선 74"/>
          <p:cNvCxnSpPr>
            <a:stCxn id="5" idx="1"/>
            <a:endCxn id="10" idx="3"/>
          </p:cNvCxnSpPr>
          <p:nvPr/>
        </p:nvCxnSpPr>
        <p:spPr bwMode="auto">
          <a:xfrm rot="10800000" flipV="1">
            <a:off x="2266277" y="4321975"/>
            <a:ext cx="472969" cy="142876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" name="직선 연결선 34"/>
          <p:cNvCxnSpPr>
            <a:stCxn id="5" idx="3"/>
            <a:endCxn id="17" idx="1"/>
          </p:cNvCxnSpPr>
          <p:nvPr/>
        </p:nvCxnSpPr>
        <p:spPr bwMode="auto">
          <a:xfrm>
            <a:off x="4099031" y="4321975"/>
            <a:ext cx="94593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순서도: 대체 처리 16"/>
          <p:cNvSpPr/>
          <p:nvPr/>
        </p:nvSpPr>
        <p:spPr bwMode="auto">
          <a:xfrm>
            <a:off x="5044969" y="4071942"/>
            <a:ext cx="1359785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적응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계획 재평가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9" name="순서도: 처리 18"/>
          <p:cNvSpPr/>
          <p:nvPr/>
        </p:nvSpPr>
        <p:spPr bwMode="auto">
          <a:xfrm>
            <a:off x="6936844" y="4143380"/>
            <a:ext cx="1064180" cy="35719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변경된</a:t>
            </a: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일정계획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순서도: 처리 19"/>
          <p:cNvSpPr/>
          <p:nvPr/>
        </p:nvSpPr>
        <p:spPr bwMode="auto">
          <a:xfrm>
            <a:off x="6936844" y="4500570"/>
            <a:ext cx="1064180" cy="35719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태스크 정의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순서도: 처리 20"/>
          <p:cNvSpPr/>
          <p:nvPr/>
        </p:nvSpPr>
        <p:spPr bwMode="auto">
          <a:xfrm>
            <a:off x="6936844" y="4857760"/>
            <a:ext cx="1064180" cy="35719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제약조건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순서도: 처리 21"/>
          <p:cNvSpPr/>
          <p:nvPr/>
        </p:nvSpPr>
        <p:spPr bwMode="auto">
          <a:xfrm>
            <a:off x="6936844" y="5214950"/>
            <a:ext cx="1064180" cy="35719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변경요구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순서도: 처리 22"/>
          <p:cNvSpPr/>
          <p:nvPr/>
        </p:nvSpPr>
        <p:spPr bwMode="auto">
          <a:xfrm>
            <a:off x="6936844" y="5572140"/>
            <a:ext cx="1064180" cy="35719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팀 역량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연결선 74"/>
          <p:cNvCxnSpPr>
            <a:stCxn id="17" idx="3"/>
            <a:endCxn id="19" idx="1"/>
          </p:cNvCxnSpPr>
          <p:nvPr/>
        </p:nvCxnSpPr>
        <p:spPr bwMode="auto">
          <a:xfrm>
            <a:off x="6404754" y="4321975"/>
            <a:ext cx="53209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27" name="직선 연결선 74"/>
          <p:cNvCxnSpPr>
            <a:stCxn id="17" idx="3"/>
            <a:endCxn id="20" idx="1"/>
          </p:cNvCxnSpPr>
          <p:nvPr/>
        </p:nvCxnSpPr>
        <p:spPr bwMode="auto">
          <a:xfrm>
            <a:off x="6404754" y="4321975"/>
            <a:ext cx="532090" cy="35719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0" name="직선 연결선 74"/>
          <p:cNvCxnSpPr>
            <a:stCxn id="17" idx="3"/>
            <a:endCxn id="21" idx="1"/>
          </p:cNvCxnSpPr>
          <p:nvPr/>
        </p:nvCxnSpPr>
        <p:spPr bwMode="auto">
          <a:xfrm>
            <a:off x="6404754" y="4321975"/>
            <a:ext cx="532090" cy="71438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3" name="직선 연결선 74"/>
          <p:cNvCxnSpPr>
            <a:stCxn id="17" idx="3"/>
            <a:endCxn id="22" idx="1"/>
          </p:cNvCxnSpPr>
          <p:nvPr/>
        </p:nvCxnSpPr>
        <p:spPr bwMode="auto">
          <a:xfrm>
            <a:off x="6404754" y="4321975"/>
            <a:ext cx="532090" cy="107157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6" name="직선 연결선 74"/>
          <p:cNvCxnSpPr>
            <a:stCxn id="17" idx="3"/>
            <a:endCxn id="23" idx="1"/>
          </p:cNvCxnSpPr>
          <p:nvPr/>
        </p:nvCxnSpPr>
        <p:spPr bwMode="auto">
          <a:xfrm>
            <a:off x="6404754" y="4321975"/>
            <a:ext cx="532090" cy="142876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ransition spd="med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인도</a:t>
            </a:r>
            <a:r>
              <a:rPr lang="en-US" altLang="ko-KR" smtClean="0"/>
              <a:t>(delivery) </a:t>
            </a:r>
            <a:r>
              <a:rPr lang="ko-KR" altLang="en-US" smtClean="0"/>
              <a:t>단계</a:t>
            </a:r>
            <a:r>
              <a:rPr lang="en-US" altLang="ko-KR" smtClean="0"/>
              <a:t>(1/2)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단계목표</a:t>
            </a:r>
            <a:r>
              <a:rPr lang="en-US" altLang="ko-KR" smtClean="0"/>
              <a:t>: </a:t>
            </a:r>
            <a:r>
              <a:rPr lang="ko-KR" altLang="en-US" smtClean="0"/>
              <a:t> 개발한 코드를 제품화 환경으로 인도하고</a:t>
            </a:r>
            <a:r>
              <a:rPr lang="en-US" altLang="ko-KR" smtClean="0"/>
              <a:t>, </a:t>
            </a:r>
            <a:r>
              <a:rPr lang="ko-KR" altLang="en-US" smtClean="0"/>
              <a:t>모든 지원이 자리를 잡음</a:t>
            </a:r>
            <a:endParaRPr lang="en-US" altLang="ko-KR" smtClean="0"/>
          </a:p>
          <a:p>
            <a:r>
              <a:rPr lang="ko-KR" altLang="en-US" smtClean="0"/>
              <a:t>인도 또는 배치 단계의 주요 활동들</a:t>
            </a:r>
            <a:endParaRPr lang="en-US" altLang="ko-KR" smtClean="0"/>
          </a:p>
          <a:p>
            <a:pPr lvl="1"/>
            <a:r>
              <a:rPr lang="ko-KR" altLang="en-US" smtClean="0"/>
              <a:t>릴리즈에 대한 지원 및 운영에 대한 교육</a:t>
            </a:r>
            <a:endParaRPr lang="en-US" altLang="ko-KR" smtClean="0"/>
          </a:p>
          <a:p>
            <a:pPr lvl="1"/>
            <a:r>
              <a:rPr lang="ko-KR" altLang="en-US" smtClean="0"/>
              <a:t>의사소통 계획을 사원과 고객에게로 돌림 </a:t>
            </a:r>
            <a:endParaRPr lang="en-US" altLang="ko-KR" smtClean="0"/>
          </a:p>
          <a:p>
            <a:pPr lvl="1"/>
            <a:r>
              <a:rPr lang="ko-KR" altLang="en-US" smtClean="0"/>
              <a:t>문서 마무리</a:t>
            </a:r>
            <a:endParaRPr lang="en-US" altLang="ko-KR" smtClean="0"/>
          </a:p>
        </p:txBody>
      </p:sp>
      <p:sp>
        <p:nvSpPr>
          <p:cNvPr id="5" name="순서도: 대체 처리 4"/>
          <p:cNvSpPr/>
          <p:nvPr/>
        </p:nvSpPr>
        <p:spPr bwMode="auto">
          <a:xfrm>
            <a:off x="2325398" y="4857760"/>
            <a:ext cx="1359785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배치 전 작업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순서도: 처리 5"/>
          <p:cNvSpPr/>
          <p:nvPr/>
        </p:nvSpPr>
        <p:spPr bwMode="auto">
          <a:xfrm>
            <a:off x="788249" y="4929198"/>
            <a:ext cx="1064180" cy="35719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유지보수 계획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순서도: 처리 6"/>
          <p:cNvSpPr/>
          <p:nvPr/>
        </p:nvSpPr>
        <p:spPr bwMode="auto">
          <a:xfrm>
            <a:off x="788249" y="5286388"/>
            <a:ext cx="1064180" cy="35719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배포할 문서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직선 연결선 74"/>
          <p:cNvCxnSpPr>
            <a:stCxn id="5" idx="1"/>
            <a:endCxn id="6" idx="3"/>
          </p:cNvCxnSpPr>
          <p:nvPr/>
        </p:nvCxnSpPr>
        <p:spPr bwMode="auto">
          <a:xfrm rot="10800000">
            <a:off x="1852429" y="5107793"/>
            <a:ext cx="472969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2" name="직선 연결선 74"/>
          <p:cNvCxnSpPr>
            <a:stCxn id="5" idx="1"/>
            <a:endCxn id="7" idx="3"/>
          </p:cNvCxnSpPr>
          <p:nvPr/>
        </p:nvCxnSpPr>
        <p:spPr bwMode="auto">
          <a:xfrm rot="10800000" flipV="1">
            <a:off x="1852429" y="5107793"/>
            <a:ext cx="472969" cy="35719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" name="직선 연결선 34"/>
          <p:cNvCxnSpPr>
            <a:stCxn id="5" idx="3"/>
          </p:cNvCxnSpPr>
          <p:nvPr/>
        </p:nvCxnSpPr>
        <p:spPr bwMode="auto">
          <a:xfrm>
            <a:off x="3685183" y="5107793"/>
            <a:ext cx="94593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순서도: 대체 처리 16"/>
          <p:cNvSpPr/>
          <p:nvPr/>
        </p:nvSpPr>
        <p:spPr bwMode="auto">
          <a:xfrm>
            <a:off x="2325398" y="3143248"/>
            <a:ext cx="1359785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시작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순서도: 대체 처리 17"/>
          <p:cNvSpPr/>
          <p:nvPr/>
        </p:nvSpPr>
        <p:spPr bwMode="auto">
          <a:xfrm>
            <a:off x="2325398" y="4000504"/>
            <a:ext cx="1359785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교육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34"/>
          <p:cNvCxnSpPr>
            <a:stCxn id="17" idx="2"/>
            <a:endCxn id="18" idx="0"/>
          </p:cNvCxnSpPr>
          <p:nvPr/>
        </p:nvCxnSpPr>
        <p:spPr bwMode="auto">
          <a:xfrm rot="5400000">
            <a:off x="2826696" y="3822046"/>
            <a:ext cx="357190" cy="131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직선 연결선 34"/>
          <p:cNvCxnSpPr>
            <a:stCxn id="18" idx="2"/>
            <a:endCxn id="5" idx="0"/>
          </p:cNvCxnSpPr>
          <p:nvPr/>
        </p:nvCxnSpPr>
        <p:spPr bwMode="auto">
          <a:xfrm rot="5400000">
            <a:off x="2826696" y="4679302"/>
            <a:ext cx="357190" cy="131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타원 24"/>
          <p:cNvSpPr/>
          <p:nvPr/>
        </p:nvSpPr>
        <p:spPr bwMode="auto">
          <a:xfrm>
            <a:off x="2126751" y="5643578"/>
            <a:ext cx="591211" cy="7143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지원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그룹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타원 26"/>
          <p:cNvSpPr/>
          <p:nvPr/>
        </p:nvSpPr>
        <p:spPr bwMode="auto">
          <a:xfrm>
            <a:off x="2717962" y="5643578"/>
            <a:ext cx="591211" cy="7143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마케팅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그룹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 bwMode="auto">
          <a:xfrm>
            <a:off x="3309173" y="5643578"/>
            <a:ext cx="591211" cy="7143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제품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그룹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직선 연결선 74"/>
          <p:cNvCxnSpPr>
            <a:stCxn id="5" idx="2"/>
            <a:endCxn id="25" idx="0"/>
          </p:cNvCxnSpPr>
          <p:nvPr/>
        </p:nvCxnSpPr>
        <p:spPr bwMode="auto">
          <a:xfrm rot="5400000">
            <a:off x="2570948" y="5209236"/>
            <a:ext cx="285752" cy="58293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32" name="직선 연결선 74"/>
          <p:cNvCxnSpPr>
            <a:stCxn id="5" idx="2"/>
            <a:endCxn id="27" idx="0"/>
          </p:cNvCxnSpPr>
          <p:nvPr/>
        </p:nvCxnSpPr>
        <p:spPr bwMode="auto">
          <a:xfrm rot="16200000" flipH="1">
            <a:off x="2866553" y="5496564"/>
            <a:ext cx="285752" cy="8277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35" name="직선 연결선 74"/>
          <p:cNvCxnSpPr>
            <a:stCxn id="5" idx="2"/>
            <a:endCxn id="28" idx="0"/>
          </p:cNvCxnSpPr>
          <p:nvPr/>
        </p:nvCxnSpPr>
        <p:spPr bwMode="auto">
          <a:xfrm rot="16200000" flipH="1">
            <a:off x="3162158" y="5200958"/>
            <a:ext cx="285752" cy="5994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38" name="순서도: 대체 처리 37"/>
          <p:cNvSpPr/>
          <p:nvPr/>
        </p:nvSpPr>
        <p:spPr bwMode="auto">
          <a:xfrm>
            <a:off x="4631121" y="4857760"/>
            <a:ext cx="1359785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출범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(launch)</a:t>
            </a:r>
          </a:p>
        </p:txBody>
      </p:sp>
      <p:sp>
        <p:nvSpPr>
          <p:cNvPr id="39" name="타원 38"/>
          <p:cNvSpPr/>
          <p:nvPr/>
        </p:nvSpPr>
        <p:spPr bwMode="auto">
          <a:xfrm>
            <a:off x="6463875" y="4929198"/>
            <a:ext cx="295606" cy="3571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0" name="직선 연결선 34"/>
          <p:cNvCxnSpPr>
            <a:stCxn id="38" idx="3"/>
            <a:endCxn id="39" idx="2"/>
          </p:cNvCxnSpPr>
          <p:nvPr/>
        </p:nvCxnSpPr>
        <p:spPr bwMode="auto">
          <a:xfrm>
            <a:off x="5990906" y="5107793"/>
            <a:ext cx="472969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5" name="순서도: 대체 처리 44"/>
          <p:cNvSpPr/>
          <p:nvPr/>
        </p:nvSpPr>
        <p:spPr bwMode="auto">
          <a:xfrm>
            <a:off x="5931786" y="3571876"/>
            <a:ext cx="1359785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발표</a:t>
            </a: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축하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6" name="직선 연결선 34"/>
          <p:cNvCxnSpPr>
            <a:stCxn id="39" idx="0"/>
            <a:endCxn id="45" idx="2"/>
          </p:cNvCxnSpPr>
          <p:nvPr/>
        </p:nvCxnSpPr>
        <p:spPr bwMode="auto">
          <a:xfrm rot="5400000" flipH="1" flipV="1">
            <a:off x="6183050" y="4500707"/>
            <a:ext cx="857256" cy="131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9" name="순서도: 대체 처리 48"/>
          <p:cNvSpPr/>
          <p:nvPr/>
        </p:nvSpPr>
        <p:spPr bwMode="auto">
          <a:xfrm>
            <a:off x="5931786" y="6072206"/>
            <a:ext cx="1359785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회고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0" name="직선 연결선 34"/>
          <p:cNvCxnSpPr>
            <a:stCxn id="39" idx="4"/>
            <a:endCxn id="49" idx="0"/>
          </p:cNvCxnSpPr>
          <p:nvPr/>
        </p:nvCxnSpPr>
        <p:spPr bwMode="auto">
          <a:xfrm rot="5400000">
            <a:off x="6218769" y="5679434"/>
            <a:ext cx="785818" cy="131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순서도: 대체 처리 52"/>
          <p:cNvSpPr/>
          <p:nvPr/>
        </p:nvSpPr>
        <p:spPr bwMode="auto">
          <a:xfrm>
            <a:off x="7173329" y="4857760"/>
            <a:ext cx="1359785" cy="50006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QA 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활동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400" smtClean="0">
                <a:latin typeface="맑은 고딕" pitchFamily="50" charset="-127"/>
                <a:ea typeface="맑은 고딕" pitchFamily="50" charset="-127"/>
              </a:rPr>
              <a:t>사용성테스트</a:t>
            </a:r>
            <a:endParaRPr lang="en-US" altLang="ko-KR" sz="140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4" name="직선 연결선 34"/>
          <p:cNvCxnSpPr>
            <a:stCxn id="39" idx="6"/>
            <a:endCxn id="53" idx="1"/>
          </p:cNvCxnSpPr>
          <p:nvPr/>
        </p:nvCxnSpPr>
        <p:spPr bwMode="auto">
          <a:xfrm>
            <a:off x="6759481" y="5107793"/>
            <a:ext cx="41384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5875" cap="flat" cmpd="sng" algn="ctr">
            <a:solidFill>
              <a:schemeClr val="accent4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ransition spd="med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인도</a:t>
            </a:r>
            <a:r>
              <a:rPr lang="en-US" altLang="ko-KR" smtClean="0"/>
              <a:t>(delivery) </a:t>
            </a:r>
            <a:r>
              <a:rPr lang="ko-KR" altLang="en-US" smtClean="0"/>
              <a:t>단계</a:t>
            </a:r>
            <a:r>
              <a:rPr lang="en-US" altLang="ko-KR" smtClean="0"/>
              <a:t>(2/2)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인도 또는 배치 단계의 주요 활동들</a:t>
            </a:r>
            <a:r>
              <a:rPr lang="en-US" altLang="ko-KR" smtClean="0"/>
              <a:t>(</a:t>
            </a:r>
            <a:r>
              <a:rPr lang="ko-KR" altLang="en-US" smtClean="0"/>
              <a:t>계속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가능할 경우</a:t>
            </a:r>
            <a:r>
              <a:rPr lang="en-US" altLang="ko-KR" smtClean="0"/>
              <a:t>, </a:t>
            </a:r>
            <a:r>
              <a:rPr lang="ko-KR" altLang="en-US" smtClean="0"/>
              <a:t>마케팅 계획 실행함</a:t>
            </a:r>
            <a:endParaRPr lang="en-US" altLang="ko-KR" smtClean="0"/>
          </a:p>
          <a:p>
            <a:pPr lvl="1"/>
            <a:r>
              <a:rPr lang="ko-KR" altLang="en-US" smtClean="0"/>
              <a:t>유지보수와 지원 계획이 자리를 잡았는지 확인함 </a:t>
            </a:r>
            <a:endParaRPr lang="en-US" altLang="ko-KR" smtClean="0"/>
          </a:p>
          <a:p>
            <a:pPr lvl="1"/>
            <a:r>
              <a:rPr lang="ko-KR" altLang="en-US" smtClean="0"/>
              <a:t>코드를 제품화 환경으로 릴리즈함 </a:t>
            </a:r>
            <a:endParaRPr lang="en-US" altLang="ko-KR" smtClean="0"/>
          </a:p>
          <a:p>
            <a:pPr lvl="1"/>
            <a:r>
              <a:rPr lang="ko-KR" altLang="en-US" smtClean="0"/>
              <a:t>가능할 경우</a:t>
            </a:r>
            <a:r>
              <a:rPr lang="en-US" altLang="ko-KR" smtClean="0"/>
              <a:t>, </a:t>
            </a:r>
            <a:r>
              <a:rPr lang="ko-KR" altLang="en-US" smtClean="0"/>
              <a:t>제품화 환경에서 </a:t>
            </a:r>
            <a:r>
              <a:rPr lang="en-US" altLang="ko-KR" smtClean="0"/>
              <a:t>“</a:t>
            </a:r>
            <a:r>
              <a:rPr lang="ko-KR" altLang="en-US" smtClean="0"/>
              <a:t>릴리즈</a:t>
            </a:r>
            <a:r>
              <a:rPr lang="en-US" altLang="ko-KR" smtClean="0"/>
              <a:t>-</a:t>
            </a:r>
            <a:r>
              <a:rPr lang="ko-KR" altLang="en-US" smtClean="0"/>
              <a:t>후</a:t>
            </a:r>
            <a:r>
              <a:rPr lang="en-US" altLang="ko-KR" smtClean="0"/>
              <a:t>” QA</a:t>
            </a:r>
            <a:r>
              <a:rPr lang="ko-KR" altLang="en-US" smtClean="0"/>
              <a:t>를 수행함 </a:t>
            </a:r>
            <a:endParaRPr lang="en-US" altLang="ko-KR" smtClean="0"/>
          </a:p>
          <a:p>
            <a:pPr lvl="1"/>
            <a:r>
              <a:rPr lang="ko-KR" altLang="en-US" smtClean="0"/>
              <a:t>릴리즈 후 </a:t>
            </a:r>
            <a:r>
              <a:rPr lang="en-US" altLang="ko-KR" smtClean="0"/>
              <a:t>2</a:t>
            </a:r>
            <a:r>
              <a:rPr lang="ko-KR" altLang="en-US" smtClean="0"/>
              <a:t>주 내에 검토 및 교훈을 위한 세션을 가짐</a:t>
            </a:r>
            <a:endParaRPr lang="en-US" altLang="ko-KR" smtClean="0"/>
          </a:p>
        </p:txBody>
      </p:sp>
    </p:spTree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요약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smtClean="0"/>
              <a:t>Agile</a:t>
            </a:r>
            <a:r>
              <a:rPr lang="ko-KR" altLang="en-US" smtClean="0"/>
              <a:t> 프로세스 채택은 리스크를 수반하는 중요한 작업임</a:t>
            </a:r>
            <a:r>
              <a:rPr lang="en-US" altLang="ko-KR" smtClean="0"/>
              <a:t>, </a:t>
            </a:r>
            <a:r>
              <a:rPr lang="ko-KR" altLang="en-US" smtClean="0"/>
              <a:t>위험을 완화하기 위해서는 반복적인 접근방법이 필요함 </a:t>
            </a:r>
            <a:endParaRPr lang="en-US" altLang="ko-KR" smtClean="0"/>
          </a:p>
          <a:p>
            <a:r>
              <a:rPr lang="ko-KR" altLang="en-US" smtClean="0"/>
              <a:t>보다 많은 지식을 습득하고 조직문화가 </a:t>
            </a:r>
            <a:r>
              <a:rPr lang="en-US" altLang="ko-KR" smtClean="0"/>
              <a:t>Agile </a:t>
            </a:r>
            <a:r>
              <a:rPr lang="ko-KR" altLang="en-US" smtClean="0"/>
              <a:t>기법을 수용하게되면 프로세스의 민첩성은 점점 더 높아짐 </a:t>
            </a:r>
            <a:endParaRPr lang="en-US" altLang="ko-KR" smtClean="0"/>
          </a:p>
          <a:p>
            <a:r>
              <a:rPr lang="ko-KR" altLang="en-US" smtClean="0"/>
              <a:t>다섯</a:t>
            </a:r>
            <a:r>
              <a:rPr lang="en-US" altLang="ko-KR" smtClean="0"/>
              <a:t> </a:t>
            </a:r>
            <a:r>
              <a:rPr lang="ko-KR" altLang="en-US" smtClean="0"/>
              <a:t>가지 </a:t>
            </a:r>
            <a:r>
              <a:rPr lang="en-US" altLang="ko-KR" smtClean="0"/>
              <a:t>Agile </a:t>
            </a:r>
            <a:r>
              <a:rPr lang="ko-KR" altLang="en-US" smtClean="0"/>
              <a:t>단계 </a:t>
            </a:r>
            <a:endParaRPr lang="en-US" altLang="ko-KR" smtClean="0"/>
          </a:p>
          <a:p>
            <a:pPr lvl="1">
              <a:buNone/>
            </a:pPr>
            <a:r>
              <a:rPr lang="en-US" altLang="ko-KR" smtClean="0"/>
              <a:t>1. </a:t>
            </a:r>
            <a:r>
              <a:rPr lang="ko-KR" altLang="en-US" smtClean="0"/>
              <a:t>아이디어를 평가하는데 타당성 연구를 사용함</a:t>
            </a:r>
            <a:endParaRPr lang="en-US" altLang="ko-KR" smtClean="0"/>
          </a:p>
          <a:p>
            <a:pPr lvl="1">
              <a:buNone/>
            </a:pPr>
            <a:r>
              <a:rPr lang="en-US" altLang="ko-KR" smtClean="0"/>
              <a:t>2. </a:t>
            </a:r>
            <a:r>
              <a:rPr lang="ko-KR" altLang="en-US" smtClean="0"/>
              <a:t>프로젝트 비전을 공유하고 아이디어를 구체적인 </a:t>
            </a:r>
            <a:r>
              <a:rPr lang="en-US" altLang="ko-KR" smtClean="0"/>
              <a:t>Feature</a:t>
            </a:r>
            <a:r>
              <a:rPr lang="ko-KR" altLang="en-US" smtClean="0"/>
              <a:t>로 분해하기 위해 협업을 통한 계획수립</a:t>
            </a:r>
            <a:r>
              <a:rPr lang="en-US" altLang="ko-KR" smtClean="0"/>
              <a:t>(collaborative planning)</a:t>
            </a:r>
            <a:r>
              <a:rPr lang="ko-KR" altLang="en-US" smtClean="0"/>
              <a:t>을 함 </a:t>
            </a:r>
            <a:endParaRPr lang="en-US" altLang="ko-KR" smtClean="0"/>
          </a:p>
          <a:p>
            <a:pPr lvl="1">
              <a:buNone/>
            </a:pPr>
            <a:r>
              <a:rPr lang="en-US" altLang="ko-KR" smtClean="0"/>
              <a:t>3. </a:t>
            </a:r>
            <a:r>
              <a:rPr lang="ko-KR" altLang="en-US" smtClean="0"/>
              <a:t>요구사항에 대한 이해도를 높이고 작업한 코드를 인도하기 위해 개발 반복주기를 사용함 </a:t>
            </a:r>
            <a:endParaRPr lang="en-US" altLang="ko-KR" smtClean="0"/>
          </a:p>
          <a:p>
            <a:pPr lvl="1">
              <a:buNone/>
            </a:pPr>
            <a:r>
              <a:rPr lang="en-US" altLang="ko-KR" smtClean="0"/>
              <a:t>4. </a:t>
            </a:r>
            <a:r>
              <a:rPr lang="ko-KR" altLang="en-US" smtClean="0"/>
              <a:t>고객에게 기능을 시연하고 피드백을 수렴함 </a:t>
            </a:r>
            <a:endParaRPr lang="en-US" altLang="ko-KR" smtClean="0"/>
          </a:p>
          <a:p>
            <a:pPr lvl="1">
              <a:buNone/>
            </a:pPr>
            <a:r>
              <a:rPr lang="en-US" altLang="ko-KR" smtClean="0"/>
              <a:t>5. </a:t>
            </a:r>
            <a:r>
              <a:rPr lang="ko-KR" altLang="en-US" smtClean="0"/>
              <a:t>코드를 제품화 환경으로 배치함으로써 프로젝트를 완료함 </a:t>
            </a:r>
            <a:endParaRPr lang="en-US" altLang="ko-KR" smtClean="0"/>
          </a:p>
          <a:p>
            <a:pPr lvl="1">
              <a:buNone/>
            </a:pPr>
            <a:r>
              <a:rPr lang="en-US" altLang="ko-KR" smtClean="0"/>
              <a:t>6. </a:t>
            </a:r>
            <a:r>
              <a:rPr lang="ko-KR" altLang="en-US" smtClean="0"/>
              <a:t>프로세스 검토를 위해 멈추고 우리가 배운 것을 적용함    </a:t>
            </a:r>
            <a:endParaRPr lang="en-US" altLang="ko-KR" smtClean="0"/>
          </a:p>
        </p:txBody>
      </p:sp>
    </p:spTree>
  </p:cSld>
  <p:clrMapOvr>
    <a:masterClrMapping/>
  </p:clrMapOvr>
  <p:transition spd="med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Agile </a:t>
            </a:r>
            <a:r>
              <a:rPr lang="ko-KR" altLang="en-US" dirty="0" smtClean="0"/>
              <a:t>소프트웨어 개발 환경의 필요성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2.1 Agile </a:t>
            </a:r>
            <a:r>
              <a:rPr lang="ko-KR" altLang="en-US" dirty="0" smtClean="0"/>
              <a:t>소프트웨어 개발 개요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2.2 </a:t>
            </a:r>
            <a:r>
              <a:rPr lang="ko-KR" altLang="en-US" dirty="0" smtClean="0"/>
              <a:t>프로젝트 통합 환경 이해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2.3 </a:t>
            </a:r>
            <a:r>
              <a:rPr lang="ko-KR" altLang="en-US" dirty="0" smtClean="0"/>
              <a:t>프로젝트 통합 환경 기본사항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2.4 </a:t>
            </a:r>
            <a:r>
              <a:rPr lang="ko-KR" altLang="en-US" dirty="0" smtClean="0"/>
              <a:t>프로젝트 통합 환경 개념</a:t>
            </a:r>
            <a:endParaRPr lang="en-US" altLang="ko-KR" dirty="0" smtClean="0"/>
          </a:p>
        </p:txBody>
      </p:sp>
      <p:pic>
        <p:nvPicPr>
          <p:cNvPr id="2052" name="Picture 4" descr="Practical Development Environmen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9481" y="4143382"/>
            <a:ext cx="1418897" cy="2247901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40574" y="4152261"/>
            <a:ext cx="1428262" cy="2233409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Agile </a:t>
            </a:r>
            <a:r>
              <a:rPr lang="ko-KR" altLang="en-US" dirty="0" smtClean="0"/>
              <a:t>소프트웨어 개발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Agile </a:t>
            </a:r>
            <a:r>
              <a:rPr lang="ko-KR" altLang="en-US" dirty="0" smtClean="0"/>
              <a:t>소프트웨어 개발 중요사항</a:t>
            </a:r>
            <a:endParaRPr lang="en-US" altLang="ko-KR" dirty="0" smtClean="0"/>
          </a:p>
          <a:p>
            <a:r>
              <a:rPr lang="en-US" altLang="ko-KR" dirty="0" smtClean="0"/>
              <a:t>Agile </a:t>
            </a:r>
            <a:r>
              <a:rPr lang="ko-KR" altLang="en-US" dirty="0" smtClean="0"/>
              <a:t>소프트웨어 개발 실천사항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시간과 작업 할당 비교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/>
              <a:t>)</a:t>
            </a:r>
          </a:p>
        </p:txBody>
      </p:sp>
      <p:sp>
        <p:nvSpPr>
          <p:cNvPr id="599043" name="Rectangle 3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XP </a:t>
            </a:r>
            <a:r>
              <a:rPr lang="ko-KR" altLang="en-US"/>
              <a:t>프로젝트의 예 </a:t>
            </a:r>
            <a:r>
              <a:rPr lang="en-US" altLang="ko-KR"/>
              <a:t>(RUP Iteration = XP</a:t>
            </a:r>
            <a:r>
              <a:rPr lang="en-US" altLang="ko-KR">
                <a:latin typeface="Times New Roman"/>
              </a:rPr>
              <a:t>’</a:t>
            </a:r>
            <a:r>
              <a:rPr lang="en-US" altLang="ko-KR"/>
              <a:t>s </a:t>
            </a:r>
            <a:r>
              <a:rPr lang="ko-KR" altLang="en-US"/>
              <a:t>릴리즈</a:t>
            </a:r>
            <a:r>
              <a:rPr lang="en-US" altLang="ko-KR"/>
              <a:t>)</a:t>
            </a:r>
          </a:p>
        </p:txBody>
      </p:sp>
      <p:sp>
        <p:nvSpPr>
          <p:cNvPr id="599167" name="Rectangle 127"/>
          <p:cNvSpPr>
            <a:spLocks noChangeArrowheads="1"/>
          </p:cNvSpPr>
          <p:nvPr/>
        </p:nvSpPr>
        <p:spPr bwMode="auto">
          <a:xfrm>
            <a:off x="609600" y="4648200"/>
            <a:ext cx="8305800" cy="1600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9166" name="Rectangle 126"/>
          <p:cNvSpPr>
            <a:spLocks noChangeArrowheads="1"/>
          </p:cNvSpPr>
          <p:nvPr/>
        </p:nvSpPr>
        <p:spPr bwMode="auto">
          <a:xfrm>
            <a:off x="609600" y="1828800"/>
            <a:ext cx="8305800" cy="28194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9077" name="Rectangle 37"/>
          <p:cNvSpPr>
            <a:spLocks noChangeArrowheads="1"/>
          </p:cNvSpPr>
          <p:nvPr/>
        </p:nvSpPr>
        <p:spPr bwMode="auto">
          <a:xfrm>
            <a:off x="1143000" y="2133600"/>
            <a:ext cx="7391400" cy="990600"/>
          </a:xfrm>
          <a:prstGeom prst="rect">
            <a:avLst/>
          </a:prstGeom>
          <a:solidFill>
            <a:srgbClr val="CDFFCD"/>
          </a:solidFill>
          <a:ln w="9525">
            <a:solidFill>
              <a:srgbClr val="6666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9078" name="Line 38"/>
          <p:cNvSpPr>
            <a:spLocks noChangeShapeType="1"/>
          </p:cNvSpPr>
          <p:nvPr/>
        </p:nvSpPr>
        <p:spPr bwMode="auto">
          <a:xfrm>
            <a:off x="3276600" y="2133600"/>
            <a:ext cx="0" cy="990600"/>
          </a:xfrm>
          <a:prstGeom prst="line">
            <a:avLst/>
          </a:prstGeom>
          <a:noFill/>
          <a:ln w="9525">
            <a:solidFill>
              <a:srgbClr val="666699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9079" name="Line 39"/>
          <p:cNvSpPr>
            <a:spLocks noChangeShapeType="1"/>
          </p:cNvSpPr>
          <p:nvPr/>
        </p:nvSpPr>
        <p:spPr bwMode="auto">
          <a:xfrm>
            <a:off x="1143000" y="2438400"/>
            <a:ext cx="7391400" cy="0"/>
          </a:xfrm>
          <a:prstGeom prst="line">
            <a:avLst/>
          </a:prstGeom>
          <a:noFill/>
          <a:ln w="9525">
            <a:solidFill>
              <a:srgbClr val="666699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9080" name="Line 40"/>
          <p:cNvSpPr>
            <a:spLocks noChangeShapeType="1"/>
          </p:cNvSpPr>
          <p:nvPr/>
        </p:nvSpPr>
        <p:spPr bwMode="auto">
          <a:xfrm>
            <a:off x="4572000" y="2133600"/>
            <a:ext cx="0" cy="990600"/>
          </a:xfrm>
          <a:prstGeom prst="line">
            <a:avLst/>
          </a:prstGeom>
          <a:noFill/>
          <a:ln w="9525">
            <a:solidFill>
              <a:srgbClr val="666699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9081" name="Line 41"/>
          <p:cNvSpPr>
            <a:spLocks noChangeShapeType="1"/>
          </p:cNvSpPr>
          <p:nvPr/>
        </p:nvSpPr>
        <p:spPr bwMode="auto">
          <a:xfrm>
            <a:off x="5867400" y="2133600"/>
            <a:ext cx="0" cy="990600"/>
          </a:xfrm>
          <a:prstGeom prst="line">
            <a:avLst/>
          </a:prstGeom>
          <a:noFill/>
          <a:ln w="9525">
            <a:solidFill>
              <a:srgbClr val="666699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9082" name="Line 42"/>
          <p:cNvSpPr>
            <a:spLocks noChangeShapeType="1"/>
          </p:cNvSpPr>
          <p:nvPr/>
        </p:nvSpPr>
        <p:spPr bwMode="auto">
          <a:xfrm>
            <a:off x="7162800" y="2133600"/>
            <a:ext cx="0" cy="990600"/>
          </a:xfrm>
          <a:prstGeom prst="line">
            <a:avLst/>
          </a:prstGeom>
          <a:noFill/>
          <a:ln w="9525">
            <a:solidFill>
              <a:srgbClr val="666699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9083" name="Text Box 43"/>
          <p:cNvSpPr txBox="1">
            <a:spLocks noChangeArrowheads="1"/>
          </p:cNvSpPr>
          <p:nvPr/>
        </p:nvSpPr>
        <p:spPr bwMode="auto">
          <a:xfrm>
            <a:off x="5867400" y="2133601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Construction</a:t>
            </a:r>
          </a:p>
        </p:txBody>
      </p:sp>
      <p:sp>
        <p:nvSpPr>
          <p:cNvPr id="599084" name="Text Box 44"/>
          <p:cNvSpPr txBox="1">
            <a:spLocks noChangeArrowheads="1"/>
          </p:cNvSpPr>
          <p:nvPr/>
        </p:nvSpPr>
        <p:spPr bwMode="auto">
          <a:xfrm>
            <a:off x="3276600" y="2133601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Inception</a:t>
            </a:r>
          </a:p>
        </p:txBody>
      </p:sp>
      <p:sp>
        <p:nvSpPr>
          <p:cNvPr id="599085" name="Text Box 45"/>
          <p:cNvSpPr txBox="1">
            <a:spLocks noChangeArrowheads="1"/>
          </p:cNvSpPr>
          <p:nvPr/>
        </p:nvSpPr>
        <p:spPr bwMode="auto">
          <a:xfrm>
            <a:off x="4572000" y="2133601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Elaboration</a:t>
            </a:r>
          </a:p>
        </p:txBody>
      </p:sp>
      <p:sp>
        <p:nvSpPr>
          <p:cNvPr id="599086" name="Text Box 46"/>
          <p:cNvSpPr txBox="1">
            <a:spLocks noChangeArrowheads="1"/>
          </p:cNvSpPr>
          <p:nvPr/>
        </p:nvSpPr>
        <p:spPr bwMode="auto">
          <a:xfrm>
            <a:off x="7162800" y="2133601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Transition</a:t>
            </a:r>
          </a:p>
        </p:txBody>
      </p:sp>
      <p:sp>
        <p:nvSpPr>
          <p:cNvPr id="599087" name="Line 47"/>
          <p:cNvSpPr>
            <a:spLocks noChangeShapeType="1"/>
          </p:cNvSpPr>
          <p:nvPr/>
        </p:nvSpPr>
        <p:spPr bwMode="auto">
          <a:xfrm>
            <a:off x="1143000" y="2667000"/>
            <a:ext cx="7391400" cy="0"/>
          </a:xfrm>
          <a:prstGeom prst="line">
            <a:avLst/>
          </a:prstGeom>
          <a:noFill/>
          <a:ln w="9525">
            <a:solidFill>
              <a:srgbClr val="666699"/>
            </a:solidFill>
            <a:prstDash val="sysDot"/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9088" name="Line 48"/>
          <p:cNvSpPr>
            <a:spLocks noChangeShapeType="1"/>
          </p:cNvSpPr>
          <p:nvPr/>
        </p:nvSpPr>
        <p:spPr bwMode="auto">
          <a:xfrm>
            <a:off x="1143000" y="2895600"/>
            <a:ext cx="7391400" cy="0"/>
          </a:xfrm>
          <a:prstGeom prst="line">
            <a:avLst/>
          </a:prstGeom>
          <a:noFill/>
          <a:ln w="9525">
            <a:solidFill>
              <a:srgbClr val="666699"/>
            </a:solidFill>
            <a:prstDash val="sysDot"/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9089" name="Text Box 49"/>
          <p:cNvSpPr txBox="1">
            <a:spLocks noChangeArrowheads="1"/>
          </p:cNvSpPr>
          <p:nvPr/>
        </p:nvSpPr>
        <p:spPr bwMode="auto">
          <a:xfrm>
            <a:off x="1066800" y="1905001"/>
            <a:ext cx="2667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200" b="1">
                <a:latin typeface="맑은 고딕" pitchFamily="50" charset="-127"/>
                <a:ea typeface="맑은 고딕" pitchFamily="50" charset="-127"/>
              </a:rPr>
              <a:t>&gt; 10,000 </a:t>
            </a:r>
            <a:r>
              <a:rPr lang="ko-KR" altLang="en-US" sz="1200" b="1">
                <a:latin typeface="맑은 고딕" pitchFamily="50" charset="-127"/>
                <a:ea typeface="맑은 고딕" pitchFamily="50" charset="-127"/>
              </a:rPr>
              <a:t>라인</a:t>
            </a:r>
            <a:r>
              <a:rPr lang="en-US" altLang="ko-KR" sz="1200" b="1">
                <a:latin typeface="맑은 고딕" pitchFamily="50" charset="-127"/>
                <a:ea typeface="맑은 고딕" pitchFamily="50" charset="-127"/>
              </a:rPr>
              <a:t>,27MM, 8</a:t>
            </a:r>
            <a:r>
              <a:rPr lang="ko-KR" altLang="en-US" sz="1200" b="1">
                <a:latin typeface="맑은 고딕" pitchFamily="50" charset="-127"/>
                <a:ea typeface="맑은 고딕" pitchFamily="50" charset="-127"/>
              </a:rPr>
              <a:t>개월</a:t>
            </a:r>
          </a:p>
        </p:txBody>
      </p:sp>
      <p:sp>
        <p:nvSpPr>
          <p:cNvPr id="599090" name="Text Box 50"/>
          <p:cNvSpPr txBox="1">
            <a:spLocks noChangeArrowheads="1"/>
          </p:cNvSpPr>
          <p:nvPr/>
        </p:nvSpPr>
        <p:spPr bwMode="auto">
          <a:xfrm>
            <a:off x="3276600" y="2438401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1.5</a:t>
            </a:r>
          </a:p>
        </p:txBody>
      </p:sp>
      <p:sp>
        <p:nvSpPr>
          <p:cNvPr id="599091" name="Text Box 51"/>
          <p:cNvSpPr txBox="1">
            <a:spLocks noChangeArrowheads="1"/>
          </p:cNvSpPr>
          <p:nvPr/>
        </p:nvSpPr>
        <p:spPr bwMode="auto">
          <a:xfrm>
            <a:off x="3276600" y="2671765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99092" name="Text Box 52"/>
          <p:cNvSpPr txBox="1">
            <a:spLocks noChangeArrowheads="1"/>
          </p:cNvSpPr>
          <p:nvPr/>
        </p:nvSpPr>
        <p:spPr bwMode="auto">
          <a:xfrm>
            <a:off x="3276600" y="2887665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1(4)</a:t>
            </a:r>
          </a:p>
        </p:txBody>
      </p:sp>
      <p:sp>
        <p:nvSpPr>
          <p:cNvPr id="599093" name="Text Box 53"/>
          <p:cNvSpPr txBox="1">
            <a:spLocks noChangeArrowheads="1"/>
          </p:cNvSpPr>
          <p:nvPr/>
        </p:nvSpPr>
        <p:spPr bwMode="auto">
          <a:xfrm>
            <a:off x="4572000" y="2438401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2.5</a:t>
            </a:r>
          </a:p>
        </p:txBody>
      </p:sp>
      <p:sp>
        <p:nvSpPr>
          <p:cNvPr id="599094" name="Text Box 54"/>
          <p:cNvSpPr txBox="1">
            <a:spLocks noChangeArrowheads="1"/>
          </p:cNvSpPr>
          <p:nvPr/>
        </p:nvSpPr>
        <p:spPr bwMode="auto">
          <a:xfrm>
            <a:off x="4572000" y="2671765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7</a:t>
            </a:r>
          </a:p>
        </p:txBody>
      </p:sp>
      <p:sp>
        <p:nvSpPr>
          <p:cNvPr id="599095" name="Text Box 55"/>
          <p:cNvSpPr txBox="1">
            <a:spLocks noChangeArrowheads="1"/>
          </p:cNvSpPr>
          <p:nvPr/>
        </p:nvSpPr>
        <p:spPr bwMode="auto">
          <a:xfrm>
            <a:off x="4572000" y="2887665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1(7)</a:t>
            </a:r>
          </a:p>
        </p:txBody>
      </p:sp>
      <p:sp>
        <p:nvSpPr>
          <p:cNvPr id="599096" name="Text Box 56"/>
          <p:cNvSpPr txBox="1">
            <a:spLocks noChangeArrowheads="1"/>
          </p:cNvSpPr>
          <p:nvPr/>
        </p:nvSpPr>
        <p:spPr bwMode="auto">
          <a:xfrm>
            <a:off x="5867400" y="2438401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99097" name="Text Box 57"/>
          <p:cNvSpPr txBox="1">
            <a:spLocks noChangeArrowheads="1"/>
          </p:cNvSpPr>
          <p:nvPr/>
        </p:nvSpPr>
        <p:spPr bwMode="auto">
          <a:xfrm>
            <a:off x="5867400" y="2671765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20</a:t>
            </a:r>
          </a:p>
        </p:txBody>
      </p:sp>
      <p:sp>
        <p:nvSpPr>
          <p:cNvPr id="599098" name="Text Box 58"/>
          <p:cNvSpPr txBox="1">
            <a:spLocks noChangeArrowheads="1"/>
          </p:cNvSpPr>
          <p:nvPr/>
        </p:nvSpPr>
        <p:spPr bwMode="auto">
          <a:xfrm>
            <a:off x="5867400" y="2887665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3(7)</a:t>
            </a:r>
          </a:p>
        </p:txBody>
      </p:sp>
      <p:sp>
        <p:nvSpPr>
          <p:cNvPr id="599099" name="Text Box 59"/>
          <p:cNvSpPr txBox="1">
            <a:spLocks noChangeArrowheads="1"/>
          </p:cNvSpPr>
          <p:nvPr/>
        </p:nvSpPr>
        <p:spPr bwMode="auto">
          <a:xfrm>
            <a:off x="7162800" y="2438401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599100" name="Text Box 60"/>
          <p:cNvSpPr txBox="1">
            <a:spLocks noChangeArrowheads="1"/>
          </p:cNvSpPr>
          <p:nvPr/>
        </p:nvSpPr>
        <p:spPr bwMode="auto">
          <a:xfrm>
            <a:off x="7162800" y="2641601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599101" name="Text Box 61"/>
          <p:cNvSpPr txBox="1">
            <a:spLocks noChangeArrowheads="1"/>
          </p:cNvSpPr>
          <p:nvPr/>
        </p:nvSpPr>
        <p:spPr bwMode="auto">
          <a:xfrm>
            <a:off x="7162800" y="2857501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1(4)</a:t>
            </a:r>
          </a:p>
        </p:txBody>
      </p:sp>
      <p:sp>
        <p:nvSpPr>
          <p:cNvPr id="599102" name="Text Box 62"/>
          <p:cNvSpPr txBox="1">
            <a:spLocks noChangeArrowheads="1"/>
          </p:cNvSpPr>
          <p:nvPr/>
        </p:nvSpPr>
        <p:spPr bwMode="auto">
          <a:xfrm>
            <a:off x="1524000" y="2438401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200" b="0">
                <a:latin typeface="맑은 고딕" pitchFamily="50" charset="-127"/>
                <a:ea typeface="맑은 고딕" pitchFamily="50" charset="-127"/>
              </a:rPr>
              <a:t>개발자 수</a:t>
            </a:r>
          </a:p>
        </p:txBody>
      </p:sp>
      <p:sp>
        <p:nvSpPr>
          <p:cNvPr id="599103" name="Text Box 63"/>
          <p:cNvSpPr txBox="1">
            <a:spLocks noChangeArrowheads="1"/>
          </p:cNvSpPr>
          <p:nvPr/>
        </p:nvSpPr>
        <p:spPr bwMode="auto">
          <a:xfrm>
            <a:off x="1524000" y="2667001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200" b="0">
                <a:latin typeface="맑은 고딕" pitchFamily="50" charset="-127"/>
                <a:ea typeface="맑은 고딕" pitchFamily="50" charset="-127"/>
              </a:rPr>
              <a:t>주</a:t>
            </a:r>
          </a:p>
        </p:txBody>
      </p:sp>
      <p:sp>
        <p:nvSpPr>
          <p:cNvPr id="599104" name="Text Box 64"/>
          <p:cNvSpPr txBox="1">
            <a:spLocks noChangeArrowheads="1"/>
          </p:cNvSpPr>
          <p:nvPr/>
        </p:nvSpPr>
        <p:spPr bwMode="auto">
          <a:xfrm>
            <a:off x="1143000" y="2895601"/>
            <a:ext cx="2133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Iteration (</a:t>
            </a:r>
            <a:r>
              <a:rPr lang="ko-KR" altLang="en-US" sz="1200" b="0">
                <a:latin typeface="맑은 고딕" pitchFamily="50" charset="-127"/>
                <a:ea typeface="맑은 고딕" pitchFamily="50" charset="-127"/>
              </a:rPr>
              <a:t>각 </a:t>
            </a: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iteration </a:t>
            </a:r>
            <a:r>
              <a:rPr lang="ko-KR" altLang="en-US" sz="1200" b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599117" name="Text Box 77"/>
          <p:cNvSpPr txBox="1">
            <a:spLocks noChangeArrowheads="1"/>
          </p:cNvSpPr>
          <p:nvPr/>
        </p:nvSpPr>
        <p:spPr bwMode="auto">
          <a:xfrm>
            <a:off x="1066800" y="3154365"/>
            <a:ext cx="2667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200" b="1">
                <a:latin typeface="맑은 고딕" pitchFamily="50" charset="-127"/>
                <a:ea typeface="맑은 고딕" pitchFamily="50" charset="-127"/>
              </a:rPr>
              <a:t>&gt; 40,000 </a:t>
            </a:r>
            <a:r>
              <a:rPr lang="ko-KR" altLang="en-US" sz="1200" b="1">
                <a:latin typeface="맑은 고딕" pitchFamily="50" charset="-127"/>
                <a:ea typeface="맑은 고딕" pitchFamily="50" charset="-127"/>
              </a:rPr>
              <a:t>라인</a:t>
            </a:r>
            <a:r>
              <a:rPr lang="en-US" altLang="ko-KR" sz="1200" b="1">
                <a:latin typeface="맑은 고딕" pitchFamily="50" charset="-127"/>
                <a:ea typeface="맑은 고딕" pitchFamily="50" charset="-127"/>
              </a:rPr>
              <a:t>,115MM, 15</a:t>
            </a:r>
            <a:r>
              <a:rPr lang="ko-KR" altLang="en-US" sz="1200" b="1">
                <a:latin typeface="맑은 고딕" pitchFamily="50" charset="-127"/>
                <a:ea typeface="맑은 고딕" pitchFamily="50" charset="-127"/>
              </a:rPr>
              <a:t>개월</a:t>
            </a:r>
          </a:p>
        </p:txBody>
      </p:sp>
      <p:grpSp>
        <p:nvGrpSpPr>
          <p:cNvPr id="2" name="Group 93"/>
          <p:cNvGrpSpPr>
            <a:grpSpLocks/>
          </p:cNvGrpSpPr>
          <p:nvPr/>
        </p:nvGrpSpPr>
        <p:grpSpPr bwMode="auto">
          <a:xfrm>
            <a:off x="1143000" y="3382966"/>
            <a:ext cx="7391400" cy="1038225"/>
            <a:chOff x="720" y="2131"/>
            <a:chExt cx="4656" cy="654"/>
          </a:xfrm>
        </p:grpSpPr>
        <p:sp>
          <p:nvSpPr>
            <p:cNvPr id="599105" name="Rectangle 65"/>
            <p:cNvSpPr>
              <a:spLocks noChangeArrowheads="1"/>
            </p:cNvSpPr>
            <p:nvPr/>
          </p:nvSpPr>
          <p:spPr bwMode="auto">
            <a:xfrm>
              <a:off x="720" y="2131"/>
              <a:ext cx="4656" cy="624"/>
            </a:xfrm>
            <a:prstGeom prst="rect">
              <a:avLst/>
            </a:prstGeom>
            <a:solidFill>
              <a:srgbClr val="CDFFCD"/>
            </a:solidFill>
            <a:ln w="9525">
              <a:solidFill>
                <a:srgbClr val="6666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99106" name="Line 66"/>
            <p:cNvSpPr>
              <a:spLocks noChangeShapeType="1"/>
            </p:cNvSpPr>
            <p:nvPr/>
          </p:nvSpPr>
          <p:spPr bwMode="auto">
            <a:xfrm>
              <a:off x="2064" y="2131"/>
              <a:ext cx="0" cy="624"/>
            </a:xfrm>
            <a:prstGeom prst="line">
              <a:avLst/>
            </a:prstGeom>
            <a:noFill/>
            <a:ln w="9525">
              <a:solidFill>
                <a:srgbClr val="666699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99107" name="Line 67"/>
            <p:cNvSpPr>
              <a:spLocks noChangeShapeType="1"/>
            </p:cNvSpPr>
            <p:nvPr/>
          </p:nvSpPr>
          <p:spPr bwMode="auto">
            <a:xfrm>
              <a:off x="720" y="2323"/>
              <a:ext cx="4656" cy="0"/>
            </a:xfrm>
            <a:prstGeom prst="line">
              <a:avLst/>
            </a:prstGeom>
            <a:noFill/>
            <a:ln w="9525">
              <a:solidFill>
                <a:srgbClr val="666699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99108" name="Line 68"/>
            <p:cNvSpPr>
              <a:spLocks noChangeShapeType="1"/>
            </p:cNvSpPr>
            <p:nvPr/>
          </p:nvSpPr>
          <p:spPr bwMode="auto">
            <a:xfrm>
              <a:off x="2880" y="2131"/>
              <a:ext cx="0" cy="624"/>
            </a:xfrm>
            <a:prstGeom prst="line">
              <a:avLst/>
            </a:prstGeom>
            <a:noFill/>
            <a:ln w="9525">
              <a:solidFill>
                <a:srgbClr val="666699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99109" name="Line 69"/>
            <p:cNvSpPr>
              <a:spLocks noChangeShapeType="1"/>
            </p:cNvSpPr>
            <p:nvPr/>
          </p:nvSpPr>
          <p:spPr bwMode="auto">
            <a:xfrm>
              <a:off x="3696" y="2131"/>
              <a:ext cx="0" cy="624"/>
            </a:xfrm>
            <a:prstGeom prst="line">
              <a:avLst/>
            </a:prstGeom>
            <a:noFill/>
            <a:ln w="9525">
              <a:solidFill>
                <a:srgbClr val="666699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99110" name="Line 70"/>
            <p:cNvSpPr>
              <a:spLocks noChangeShapeType="1"/>
            </p:cNvSpPr>
            <p:nvPr/>
          </p:nvSpPr>
          <p:spPr bwMode="auto">
            <a:xfrm>
              <a:off x="4512" y="2131"/>
              <a:ext cx="0" cy="624"/>
            </a:xfrm>
            <a:prstGeom prst="line">
              <a:avLst/>
            </a:prstGeom>
            <a:noFill/>
            <a:ln w="9525">
              <a:solidFill>
                <a:srgbClr val="666699"/>
              </a:solidFill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99111" name="Text Box 71"/>
            <p:cNvSpPr txBox="1">
              <a:spLocks noChangeArrowheads="1"/>
            </p:cNvSpPr>
            <p:nvPr/>
          </p:nvSpPr>
          <p:spPr bwMode="auto">
            <a:xfrm>
              <a:off x="3696" y="2131"/>
              <a:ext cx="8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200" b="0">
                  <a:latin typeface="맑은 고딕" pitchFamily="50" charset="-127"/>
                  <a:ea typeface="맑은 고딕" pitchFamily="50" charset="-127"/>
                </a:rPr>
                <a:t>Construction</a:t>
              </a:r>
            </a:p>
          </p:txBody>
        </p:sp>
        <p:sp>
          <p:nvSpPr>
            <p:cNvPr id="599112" name="Text Box 72"/>
            <p:cNvSpPr txBox="1">
              <a:spLocks noChangeArrowheads="1"/>
            </p:cNvSpPr>
            <p:nvPr/>
          </p:nvSpPr>
          <p:spPr bwMode="auto">
            <a:xfrm>
              <a:off x="2064" y="2131"/>
              <a:ext cx="8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200" b="0">
                  <a:latin typeface="맑은 고딕" pitchFamily="50" charset="-127"/>
                  <a:ea typeface="맑은 고딕" pitchFamily="50" charset="-127"/>
                </a:rPr>
                <a:t>Inception</a:t>
              </a:r>
            </a:p>
          </p:txBody>
        </p:sp>
        <p:sp>
          <p:nvSpPr>
            <p:cNvPr id="599113" name="Text Box 73"/>
            <p:cNvSpPr txBox="1">
              <a:spLocks noChangeArrowheads="1"/>
            </p:cNvSpPr>
            <p:nvPr/>
          </p:nvSpPr>
          <p:spPr bwMode="auto">
            <a:xfrm>
              <a:off x="2880" y="2131"/>
              <a:ext cx="8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200" b="0">
                  <a:latin typeface="맑은 고딕" pitchFamily="50" charset="-127"/>
                  <a:ea typeface="맑은 고딕" pitchFamily="50" charset="-127"/>
                </a:rPr>
                <a:t>Elaboration</a:t>
              </a:r>
            </a:p>
          </p:txBody>
        </p:sp>
        <p:sp>
          <p:nvSpPr>
            <p:cNvPr id="599114" name="Text Box 74"/>
            <p:cNvSpPr txBox="1">
              <a:spLocks noChangeArrowheads="1"/>
            </p:cNvSpPr>
            <p:nvPr/>
          </p:nvSpPr>
          <p:spPr bwMode="auto">
            <a:xfrm>
              <a:off x="4512" y="2131"/>
              <a:ext cx="8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200" b="0">
                  <a:latin typeface="맑은 고딕" pitchFamily="50" charset="-127"/>
                  <a:ea typeface="맑은 고딕" pitchFamily="50" charset="-127"/>
                </a:rPr>
                <a:t>Transition</a:t>
              </a:r>
            </a:p>
          </p:txBody>
        </p:sp>
        <p:sp>
          <p:nvSpPr>
            <p:cNvPr id="599115" name="Line 75"/>
            <p:cNvSpPr>
              <a:spLocks noChangeShapeType="1"/>
            </p:cNvSpPr>
            <p:nvPr/>
          </p:nvSpPr>
          <p:spPr bwMode="auto">
            <a:xfrm>
              <a:off x="720" y="2467"/>
              <a:ext cx="4656" cy="0"/>
            </a:xfrm>
            <a:prstGeom prst="line">
              <a:avLst/>
            </a:prstGeom>
            <a:noFill/>
            <a:ln w="9525">
              <a:solidFill>
                <a:srgbClr val="666699"/>
              </a:solidFill>
              <a:prstDash val="sysDot"/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99116" name="Line 76"/>
            <p:cNvSpPr>
              <a:spLocks noChangeShapeType="1"/>
            </p:cNvSpPr>
            <p:nvPr/>
          </p:nvSpPr>
          <p:spPr bwMode="auto">
            <a:xfrm>
              <a:off x="720" y="2611"/>
              <a:ext cx="4656" cy="0"/>
            </a:xfrm>
            <a:prstGeom prst="line">
              <a:avLst/>
            </a:prstGeom>
            <a:noFill/>
            <a:ln w="9525">
              <a:solidFill>
                <a:srgbClr val="666699"/>
              </a:solidFill>
              <a:prstDash val="sysDot"/>
              <a:round/>
              <a:headEnd/>
              <a:tailEnd/>
            </a:ln>
            <a:effectLst/>
          </p:spPr>
          <p:txBody>
            <a:bodyPr anchor="b"/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99118" name="Text Box 78"/>
            <p:cNvSpPr txBox="1">
              <a:spLocks noChangeArrowheads="1"/>
            </p:cNvSpPr>
            <p:nvPr/>
          </p:nvSpPr>
          <p:spPr bwMode="auto">
            <a:xfrm>
              <a:off x="2064" y="2323"/>
              <a:ext cx="8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200" b="0"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sp>
          <p:nvSpPr>
            <p:cNvPr id="599119" name="Text Box 79"/>
            <p:cNvSpPr txBox="1">
              <a:spLocks noChangeArrowheads="1"/>
            </p:cNvSpPr>
            <p:nvPr/>
          </p:nvSpPr>
          <p:spPr bwMode="auto">
            <a:xfrm>
              <a:off x="2064" y="2470"/>
              <a:ext cx="8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200" b="0"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599120" name="Text Box 80"/>
            <p:cNvSpPr txBox="1">
              <a:spLocks noChangeArrowheads="1"/>
            </p:cNvSpPr>
            <p:nvPr/>
          </p:nvSpPr>
          <p:spPr bwMode="auto">
            <a:xfrm>
              <a:off x="2064" y="2606"/>
              <a:ext cx="8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200" b="0">
                  <a:latin typeface="맑은 고딕" pitchFamily="50" charset="-127"/>
                  <a:ea typeface="맑은 고딕" pitchFamily="50" charset="-127"/>
                </a:rPr>
                <a:t>1(6)</a:t>
              </a:r>
            </a:p>
          </p:txBody>
        </p:sp>
        <p:sp>
          <p:nvSpPr>
            <p:cNvPr id="599121" name="Text Box 81"/>
            <p:cNvSpPr txBox="1">
              <a:spLocks noChangeArrowheads="1"/>
            </p:cNvSpPr>
            <p:nvPr/>
          </p:nvSpPr>
          <p:spPr bwMode="auto">
            <a:xfrm>
              <a:off x="2880" y="2323"/>
              <a:ext cx="8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200" b="0">
                  <a:latin typeface="맑은 고딕" pitchFamily="50" charset="-127"/>
                  <a:ea typeface="맑은 고딕" pitchFamily="50" charset="-127"/>
                </a:rPr>
                <a:t>5</a:t>
              </a:r>
            </a:p>
          </p:txBody>
        </p:sp>
        <p:sp>
          <p:nvSpPr>
            <p:cNvPr id="599122" name="Text Box 82"/>
            <p:cNvSpPr txBox="1">
              <a:spLocks noChangeArrowheads="1"/>
            </p:cNvSpPr>
            <p:nvPr/>
          </p:nvSpPr>
          <p:spPr bwMode="auto">
            <a:xfrm>
              <a:off x="2880" y="2470"/>
              <a:ext cx="8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200" b="0">
                  <a:latin typeface="맑은 고딕" pitchFamily="50" charset="-127"/>
                  <a:ea typeface="맑은 고딕" pitchFamily="50" charset="-127"/>
                </a:rPr>
                <a:t>16</a:t>
              </a:r>
            </a:p>
          </p:txBody>
        </p:sp>
        <p:sp>
          <p:nvSpPr>
            <p:cNvPr id="599123" name="Text Box 83"/>
            <p:cNvSpPr txBox="1">
              <a:spLocks noChangeArrowheads="1"/>
            </p:cNvSpPr>
            <p:nvPr/>
          </p:nvSpPr>
          <p:spPr bwMode="auto">
            <a:xfrm>
              <a:off x="2880" y="2606"/>
              <a:ext cx="8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200" b="0">
                  <a:latin typeface="맑은 고딕" pitchFamily="50" charset="-127"/>
                  <a:ea typeface="맑은 고딕" pitchFamily="50" charset="-127"/>
                </a:rPr>
                <a:t>2(8)</a:t>
              </a:r>
            </a:p>
          </p:txBody>
        </p:sp>
        <p:sp>
          <p:nvSpPr>
            <p:cNvPr id="599124" name="Text Box 84"/>
            <p:cNvSpPr txBox="1">
              <a:spLocks noChangeArrowheads="1"/>
            </p:cNvSpPr>
            <p:nvPr/>
          </p:nvSpPr>
          <p:spPr bwMode="auto">
            <a:xfrm>
              <a:off x="3696" y="2323"/>
              <a:ext cx="8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200" b="0"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  <p:sp>
          <p:nvSpPr>
            <p:cNvPr id="599125" name="Text Box 85"/>
            <p:cNvSpPr txBox="1">
              <a:spLocks noChangeArrowheads="1"/>
            </p:cNvSpPr>
            <p:nvPr/>
          </p:nvSpPr>
          <p:spPr bwMode="auto">
            <a:xfrm>
              <a:off x="3696" y="2470"/>
              <a:ext cx="8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200" b="0">
                  <a:latin typeface="맑은 고딕" pitchFamily="50" charset="-127"/>
                  <a:ea typeface="맑은 고딕" pitchFamily="50" charset="-127"/>
                </a:rPr>
                <a:t>36</a:t>
              </a:r>
            </a:p>
          </p:txBody>
        </p:sp>
        <p:sp>
          <p:nvSpPr>
            <p:cNvPr id="599126" name="Text Box 86"/>
            <p:cNvSpPr txBox="1">
              <a:spLocks noChangeArrowheads="1"/>
            </p:cNvSpPr>
            <p:nvPr/>
          </p:nvSpPr>
          <p:spPr bwMode="auto">
            <a:xfrm>
              <a:off x="3696" y="2606"/>
              <a:ext cx="8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200" b="0">
                  <a:latin typeface="맑은 고딕" pitchFamily="50" charset="-127"/>
                  <a:ea typeface="맑은 고딕" pitchFamily="50" charset="-127"/>
                </a:rPr>
                <a:t>4(9)</a:t>
              </a:r>
            </a:p>
          </p:txBody>
        </p:sp>
        <p:sp>
          <p:nvSpPr>
            <p:cNvPr id="599127" name="Text Box 87"/>
            <p:cNvSpPr txBox="1">
              <a:spLocks noChangeArrowheads="1"/>
            </p:cNvSpPr>
            <p:nvPr/>
          </p:nvSpPr>
          <p:spPr bwMode="auto">
            <a:xfrm>
              <a:off x="4512" y="2323"/>
              <a:ext cx="8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200" b="0">
                  <a:latin typeface="맑은 고딕" pitchFamily="50" charset="-127"/>
                  <a:ea typeface="맑은 고딕" pitchFamily="50" charset="-127"/>
                </a:rPr>
                <a:t>8</a:t>
              </a:r>
            </a:p>
          </p:txBody>
        </p:sp>
        <p:sp>
          <p:nvSpPr>
            <p:cNvPr id="599128" name="Text Box 88"/>
            <p:cNvSpPr txBox="1">
              <a:spLocks noChangeArrowheads="1"/>
            </p:cNvSpPr>
            <p:nvPr/>
          </p:nvSpPr>
          <p:spPr bwMode="auto">
            <a:xfrm>
              <a:off x="4512" y="2451"/>
              <a:ext cx="8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200" b="0">
                  <a:latin typeface="맑은 고딕" pitchFamily="50" charset="-127"/>
                  <a:ea typeface="맑은 고딕" pitchFamily="50" charset="-127"/>
                </a:rPr>
                <a:t>6</a:t>
              </a:r>
            </a:p>
          </p:txBody>
        </p:sp>
        <p:sp>
          <p:nvSpPr>
            <p:cNvPr id="599129" name="Text Box 89"/>
            <p:cNvSpPr txBox="1">
              <a:spLocks noChangeArrowheads="1"/>
            </p:cNvSpPr>
            <p:nvPr/>
          </p:nvSpPr>
          <p:spPr bwMode="auto">
            <a:xfrm>
              <a:off x="4512" y="2587"/>
              <a:ext cx="8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200" b="0">
                  <a:latin typeface="맑은 고딕" pitchFamily="50" charset="-127"/>
                  <a:ea typeface="맑은 고딕" pitchFamily="50" charset="-127"/>
                </a:rPr>
                <a:t>1(6)</a:t>
              </a:r>
            </a:p>
          </p:txBody>
        </p:sp>
        <p:sp>
          <p:nvSpPr>
            <p:cNvPr id="599130" name="Text Box 90"/>
            <p:cNvSpPr txBox="1">
              <a:spLocks noChangeArrowheads="1"/>
            </p:cNvSpPr>
            <p:nvPr/>
          </p:nvSpPr>
          <p:spPr bwMode="auto">
            <a:xfrm>
              <a:off x="960" y="2323"/>
              <a:ext cx="8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sz="1200" b="0">
                  <a:latin typeface="맑은 고딕" pitchFamily="50" charset="-127"/>
                  <a:ea typeface="맑은 고딕" pitchFamily="50" charset="-127"/>
                </a:rPr>
                <a:t>개발자 수</a:t>
              </a:r>
            </a:p>
          </p:txBody>
        </p:sp>
        <p:sp>
          <p:nvSpPr>
            <p:cNvPr id="599131" name="Text Box 91"/>
            <p:cNvSpPr txBox="1">
              <a:spLocks noChangeArrowheads="1"/>
            </p:cNvSpPr>
            <p:nvPr/>
          </p:nvSpPr>
          <p:spPr bwMode="auto">
            <a:xfrm>
              <a:off x="960" y="2467"/>
              <a:ext cx="8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sz="1200" b="0">
                  <a:latin typeface="맑은 고딕" pitchFamily="50" charset="-127"/>
                  <a:ea typeface="맑은 고딕" pitchFamily="50" charset="-127"/>
                </a:rPr>
                <a:t>주</a:t>
              </a:r>
            </a:p>
          </p:txBody>
        </p:sp>
        <p:sp>
          <p:nvSpPr>
            <p:cNvPr id="599132" name="Text Box 92"/>
            <p:cNvSpPr txBox="1">
              <a:spLocks noChangeArrowheads="1"/>
            </p:cNvSpPr>
            <p:nvPr/>
          </p:nvSpPr>
          <p:spPr bwMode="auto">
            <a:xfrm>
              <a:off x="720" y="2611"/>
              <a:ext cx="1344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200" b="0">
                  <a:latin typeface="맑은 고딕" pitchFamily="50" charset="-127"/>
                  <a:ea typeface="맑은 고딕" pitchFamily="50" charset="-127"/>
                </a:rPr>
                <a:t>Iteration (</a:t>
              </a:r>
              <a:r>
                <a:rPr lang="ko-KR" altLang="en-US" sz="1200" b="0">
                  <a:latin typeface="맑은 고딕" pitchFamily="50" charset="-127"/>
                  <a:ea typeface="맑은 고딕" pitchFamily="50" charset="-127"/>
                </a:rPr>
                <a:t>각 </a:t>
              </a:r>
              <a:r>
                <a:rPr lang="en-US" altLang="ko-KR" sz="1200" b="0">
                  <a:latin typeface="맑은 고딕" pitchFamily="50" charset="-127"/>
                  <a:ea typeface="맑은 고딕" pitchFamily="50" charset="-127"/>
                </a:rPr>
                <a:t>iteration </a:t>
              </a:r>
              <a:r>
                <a:rPr lang="ko-KR" altLang="en-US" sz="1200" b="0">
                  <a:latin typeface="맑은 고딕" pitchFamily="50" charset="-127"/>
                  <a:ea typeface="맑은 고딕" pitchFamily="50" charset="-127"/>
                </a:rPr>
                <a:t>주</a:t>
              </a:r>
              <a:r>
                <a:rPr lang="en-US" altLang="ko-KR" sz="1200" b="0">
                  <a:latin typeface="맑은 고딕" pitchFamily="50" charset="-127"/>
                  <a:ea typeface="맑은 고딕" pitchFamily="50" charset="-127"/>
                </a:rPr>
                <a:t>)</a:t>
              </a:r>
            </a:p>
          </p:txBody>
        </p:sp>
      </p:grpSp>
      <p:sp>
        <p:nvSpPr>
          <p:cNvPr id="599134" name="Text Box 94"/>
          <p:cNvSpPr txBox="1">
            <a:spLocks noChangeArrowheads="1"/>
          </p:cNvSpPr>
          <p:nvPr/>
        </p:nvSpPr>
        <p:spPr bwMode="auto">
          <a:xfrm>
            <a:off x="1066800" y="4800601"/>
            <a:ext cx="29718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1200" b="1">
                <a:latin typeface="맑은 고딕" pitchFamily="50" charset="-127"/>
                <a:ea typeface="맑은 고딕" pitchFamily="50" charset="-127"/>
              </a:rPr>
              <a:t>&gt; 1,500,000 </a:t>
            </a:r>
            <a:r>
              <a:rPr lang="ko-KR" altLang="en-US" sz="1200" b="1">
                <a:latin typeface="맑은 고딕" pitchFamily="50" charset="-127"/>
                <a:ea typeface="맑은 고딕" pitchFamily="50" charset="-127"/>
              </a:rPr>
              <a:t>라인</a:t>
            </a:r>
            <a:r>
              <a:rPr lang="en-US" altLang="ko-KR" sz="1200" b="1">
                <a:latin typeface="맑은 고딕" pitchFamily="50" charset="-127"/>
                <a:ea typeface="맑은 고딕" pitchFamily="50" charset="-127"/>
              </a:rPr>
              <a:t>,4,600MM, 45</a:t>
            </a:r>
            <a:r>
              <a:rPr lang="ko-KR" altLang="en-US" sz="1200" b="1">
                <a:latin typeface="맑은 고딕" pitchFamily="50" charset="-127"/>
                <a:ea typeface="맑은 고딕" pitchFamily="50" charset="-127"/>
              </a:rPr>
              <a:t>개월</a:t>
            </a:r>
          </a:p>
        </p:txBody>
      </p:sp>
      <p:sp>
        <p:nvSpPr>
          <p:cNvPr id="599136" name="Rectangle 96"/>
          <p:cNvSpPr>
            <a:spLocks noChangeArrowheads="1"/>
          </p:cNvSpPr>
          <p:nvPr/>
        </p:nvSpPr>
        <p:spPr bwMode="auto">
          <a:xfrm>
            <a:off x="1143000" y="5029200"/>
            <a:ext cx="7391400" cy="990600"/>
          </a:xfrm>
          <a:prstGeom prst="rect">
            <a:avLst/>
          </a:prstGeom>
          <a:solidFill>
            <a:srgbClr val="D8D8D8"/>
          </a:solidFill>
          <a:ln w="9525">
            <a:solidFill>
              <a:srgbClr val="6666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9137" name="Line 97"/>
          <p:cNvSpPr>
            <a:spLocks noChangeShapeType="1"/>
          </p:cNvSpPr>
          <p:nvPr/>
        </p:nvSpPr>
        <p:spPr bwMode="auto">
          <a:xfrm>
            <a:off x="3276600" y="5029200"/>
            <a:ext cx="0" cy="990600"/>
          </a:xfrm>
          <a:prstGeom prst="line">
            <a:avLst/>
          </a:prstGeom>
          <a:noFill/>
          <a:ln w="9525">
            <a:solidFill>
              <a:srgbClr val="666699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9138" name="Line 98"/>
          <p:cNvSpPr>
            <a:spLocks noChangeShapeType="1"/>
          </p:cNvSpPr>
          <p:nvPr/>
        </p:nvSpPr>
        <p:spPr bwMode="auto">
          <a:xfrm>
            <a:off x="1143000" y="5334000"/>
            <a:ext cx="7391400" cy="0"/>
          </a:xfrm>
          <a:prstGeom prst="line">
            <a:avLst/>
          </a:prstGeom>
          <a:noFill/>
          <a:ln w="9525">
            <a:solidFill>
              <a:srgbClr val="666699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9139" name="Line 99"/>
          <p:cNvSpPr>
            <a:spLocks noChangeShapeType="1"/>
          </p:cNvSpPr>
          <p:nvPr/>
        </p:nvSpPr>
        <p:spPr bwMode="auto">
          <a:xfrm>
            <a:off x="4572000" y="5029200"/>
            <a:ext cx="0" cy="990600"/>
          </a:xfrm>
          <a:prstGeom prst="line">
            <a:avLst/>
          </a:prstGeom>
          <a:noFill/>
          <a:ln w="9525">
            <a:solidFill>
              <a:srgbClr val="666699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9140" name="Line 100"/>
          <p:cNvSpPr>
            <a:spLocks noChangeShapeType="1"/>
          </p:cNvSpPr>
          <p:nvPr/>
        </p:nvSpPr>
        <p:spPr bwMode="auto">
          <a:xfrm>
            <a:off x="5867400" y="5029200"/>
            <a:ext cx="0" cy="990600"/>
          </a:xfrm>
          <a:prstGeom prst="line">
            <a:avLst/>
          </a:prstGeom>
          <a:noFill/>
          <a:ln w="9525">
            <a:solidFill>
              <a:srgbClr val="666699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9141" name="Line 101"/>
          <p:cNvSpPr>
            <a:spLocks noChangeShapeType="1"/>
          </p:cNvSpPr>
          <p:nvPr/>
        </p:nvSpPr>
        <p:spPr bwMode="auto">
          <a:xfrm>
            <a:off x="7162800" y="5029200"/>
            <a:ext cx="0" cy="990600"/>
          </a:xfrm>
          <a:prstGeom prst="line">
            <a:avLst/>
          </a:prstGeom>
          <a:noFill/>
          <a:ln w="9525">
            <a:solidFill>
              <a:srgbClr val="666699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9142" name="Text Box 102"/>
          <p:cNvSpPr txBox="1">
            <a:spLocks noChangeArrowheads="1"/>
          </p:cNvSpPr>
          <p:nvPr/>
        </p:nvSpPr>
        <p:spPr bwMode="auto">
          <a:xfrm>
            <a:off x="5867400" y="5029201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Construction</a:t>
            </a:r>
          </a:p>
        </p:txBody>
      </p:sp>
      <p:sp>
        <p:nvSpPr>
          <p:cNvPr id="599143" name="Text Box 103"/>
          <p:cNvSpPr txBox="1">
            <a:spLocks noChangeArrowheads="1"/>
          </p:cNvSpPr>
          <p:nvPr/>
        </p:nvSpPr>
        <p:spPr bwMode="auto">
          <a:xfrm>
            <a:off x="3276600" y="5029201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Inception</a:t>
            </a:r>
          </a:p>
        </p:txBody>
      </p:sp>
      <p:sp>
        <p:nvSpPr>
          <p:cNvPr id="599144" name="Text Box 104"/>
          <p:cNvSpPr txBox="1">
            <a:spLocks noChangeArrowheads="1"/>
          </p:cNvSpPr>
          <p:nvPr/>
        </p:nvSpPr>
        <p:spPr bwMode="auto">
          <a:xfrm>
            <a:off x="4572000" y="5029201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Elaboration</a:t>
            </a:r>
          </a:p>
        </p:txBody>
      </p:sp>
      <p:sp>
        <p:nvSpPr>
          <p:cNvPr id="599145" name="Text Box 105"/>
          <p:cNvSpPr txBox="1">
            <a:spLocks noChangeArrowheads="1"/>
          </p:cNvSpPr>
          <p:nvPr/>
        </p:nvSpPr>
        <p:spPr bwMode="auto">
          <a:xfrm>
            <a:off x="7162800" y="5029201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Transition</a:t>
            </a:r>
          </a:p>
        </p:txBody>
      </p:sp>
      <p:sp>
        <p:nvSpPr>
          <p:cNvPr id="599146" name="Line 106"/>
          <p:cNvSpPr>
            <a:spLocks noChangeShapeType="1"/>
          </p:cNvSpPr>
          <p:nvPr/>
        </p:nvSpPr>
        <p:spPr bwMode="auto">
          <a:xfrm>
            <a:off x="1143000" y="5562600"/>
            <a:ext cx="7391400" cy="0"/>
          </a:xfrm>
          <a:prstGeom prst="line">
            <a:avLst/>
          </a:prstGeom>
          <a:noFill/>
          <a:ln w="9525">
            <a:solidFill>
              <a:srgbClr val="666699"/>
            </a:solidFill>
            <a:prstDash val="sysDot"/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9147" name="Line 107"/>
          <p:cNvSpPr>
            <a:spLocks noChangeShapeType="1"/>
          </p:cNvSpPr>
          <p:nvPr/>
        </p:nvSpPr>
        <p:spPr bwMode="auto">
          <a:xfrm>
            <a:off x="1143000" y="5791200"/>
            <a:ext cx="7391400" cy="0"/>
          </a:xfrm>
          <a:prstGeom prst="line">
            <a:avLst/>
          </a:prstGeom>
          <a:noFill/>
          <a:ln w="9525">
            <a:solidFill>
              <a:srgbClr val="666699"/>
            </a:solidFill>
            <a:prstDash val="sysDot"/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9148" name="Text Box 108"/>
          <p:cNvSpPr txBox="1">
            <a:spLocks noChangeArrowheads="1"/>
          </p:cNvSpPr>
          <p:nvPr/>
        </p:nvSpPr>
        <p:spPr bwMode="auto">
          <a:xfrm>
            <a:off x="3276600" y="5334001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35</a:t>
            </a:r>
          </a:p>
        </p:txBody>
      </p:sp>
      <p:sp>
        <p:nvSpPr>
          <p:cNvPr id="599149" name="Text Box 109"/>
          <p:cNvSpPr txBox="1">
            <a:spLocks noChangeArrowheads="1"/>
          </p:cNvSpPr>
          <p:nvPr/>
        </p:nvSpPr>
        <p:spPr bwMode="auto">
          <a:xfrm>
            <a:off x="3276600" y="5567365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20</a:t>
            </a:r>
          </a:p>
        </p:txBody>
      </p:sp>
      <p:sp>
        <p:nvSpPr>
          <p:cNvPr id="599150" name="Text Box 110"/>
          <p:cNvSpPr txBox="1">
            <a:spLocks noChangeArrowheads="1"/>
          </p:cNvSpPr>
          <p:nvPr/>
        </p:nvSpPr>
        <p:spPr bwMode="auto">
          <a:xfrm>
            <a:off x="3276600" y="5783265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2(10)</a:t>
            </a:r>
          </a:p>
        </p:txBody>
      </p:sp>
      <p:sp>
        <p:nvSpPr>
          <p:cNvPr id="599151" name="Text Box 111"/>
          <p:cNvSpPr txBox="1">
            <a:spLocks noChangeArrowheads="1"/>
          </p:cNvSpPr>
          <p:nvPr/>
        </p:nvSpPr>
        <p:spPr bwMode="auto">
          <a:xfrm>
            <a:off x="4572000" y="5334001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70</a:t>
            </a:r>
          </a:p>
        </p:txBody>
      </p:sp>
      <p:sp>
        <p:nvSpPr>
          <p:cNvPr id="599152" name="Text Box 112"/>
          <p:cNvSpPr txBox="1">
            <a:spLocks noChangeArrowheads="1"/>
          </p:cNvSpPr>
          <p:nvPr/>
        </p:nvSpPr>
        <p:spPr bwMode="auto">
          <a:xfrm>
            <a:off x="4572000" y="5567365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50</a:t>
            </a:r>
          </a:p>
        </p:txBody>
      </p:sp>
      <p:sp>
        <p:nvSpPr>
          <p:cNvPr id="599153" name="Text Box 113"/>
          <p:cNvSpPr txBox="1">
            <a:spLocks noChangeArrowheads="1"/>
          </p:cNvSpPr>
          <p:nvPr/>
        </p:nvSpPr>
        <p:spPr bwMode="auto">
          <a:xfrm>
            <a:off x="4572000" y="5783265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2(25)</a:t>
            </a:r>
          </a:p>
        </p:txBody>
      </p:sp>
      <p:sp>
        <p:nvSpPr>
          <p:cNvPr id="599154" name="Text Box 114"/>
          <p:cNvSpPr txBox="1">
            <a:spLocks noChangeArrowheads="1"/>
          </p:cNvSpPr>
          <p:nvPr/>
        </p:nvSpPr>
        <p:spPr bwMode="auto">
          <a:xfrm>
            <a:off x="5867400" y="5334001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140</a:t>
            </a:r>
          </a:p>
        </p:txBody>
      </p:sp>
      <p:sp>
        <p:nvSpPr>
          <p:cNvPr id="599155" name="Text Box 115"/>
          <p:cNvSpPr txBox="1">
            <a:spLocks noChangeArrowheads="1"/>
          </p:cNvSpPr>
          <p:nvPr/>
        </p:nvSpPr>
        <p:spPr bwMode="auto">
          <a:xfrm>
            <a:off x="5867400" y="5567365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100</a:t>
            </a:r>
          </a:p>
        </p:txBody>
      </p:sp>
      <p:sp>
        <p:nvSpPr>
          <p:cNvPr id="599156" name="Text Box 116"/>
          <p:cNvSpPr txBox="1">
            <a:spLocks noChangeArrowheads="1"/>
          </p:cNvSpPr>
          <p:nvPr/>
        </p:nvSpPr>
        <p:spPr bwMode="auto">
          <a:xfrm>
            <a:off x="5867400" y="5783265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3(33)</a:t>
            </a:r>
          </a:p>
        </p:txBody>
      </p:sp>
      <p:sp>
        <p:nvSpPr>
          <p:cNvPr id="599157" name="Text Box 117"/>
          <p:cNvSpPr txBox="1">
            <a:spLocks noChangeArrowheads="1"/>
          </p:cNvSpPr>
          <p:nvPr/>
        </p:nvSpPr>
        <p:spPr bwMode="auto">
          <a:xfrm>
            <a:off x="7162800" y="5334001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100</a:t>
            </a:r>
          </a:p>
        </p:txBody>
      </p:sp>
      <p:sp>
        <p:nvSpPr>
          <p:cNvPr id="599158" name="Text Box 118"/>
          <p:cNvSpPr txBox="1">
            <a:spLocks noChangeArrowheads="1"/>
          </p:cNvSpPr>
          <p:nvPr/>
        </p:nvSpPr>
        <p:spPr bwMode="auto">
          <a:xfrm>
            <a:off x="7162800" y="5537201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20</a:t>
            </a:r>
          </a:p>
        </p:txBody>
      </p:sp>
      <p:sp>
        <p:nvSpPr>
          <p:cNvPr id="599159" name="Text Box 119"/>
          <p:cNvSpPr txBox="1">
            <a:spLocks noChangeArrowheads="1"/>
          </p:cNvSpPr>
          <p:nvPr/>
        </p:nvSpPr>
        <p:spPr bwMode="auto">
          <a:xfrm>
            <a:off x="7162800" y="5753101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2(10)</a:t>
            </a:r>
          </a:p>
        </p:txBody>
      </p:sp>
      <p:sp>
        <p:nvSpPr>
          <p:cNvPr id="599160" name="Text Box 120"/>
          <p:cNvSpPr txBox="1">
            <a:spLocks noChangeArrowheads="1"/>
          </p:cNvSpPr>
          <p:nvPr/>
        </p:nvSpPr>
        <p:spPr bwMode="auto">
          <a:xfrm>
            <a:off x="1524000" y="5334001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200" b="0">
                <a:latin typeface="맑은 고딕" pitchFamily="50" charset="-127"/>
                <a:ea typeface="맑은 고딕" pitchFamily="50" charset="-127"/>
              </a:rPr>
              <a:t>개발자 수</a:t>
            </a:r>
          </a:p>
        </p:txBody>
      </p:sp>
      <p:sp>
        <p:nvSpPr>
          <p:cNvPr id="599161" name="Text Box 121"/>
          <p:cNvSpPr txBox="1">
            <a:spLocks noChangeArrowheads="1"/>
          </p:cNvSpPr>
          <p:nvPr/>
        </p:nvSpPr>
        <p:spPr bwMode="auto">
          <a:xfrm>
            <a:off x="1524000" y="5562601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200" b="0">
                <a:latin typeface="맑은 고딕" pitchFamily="50" charset="-127"/>
                <a:ea typeface="맑은 고딕" pitchFamily="50" charset="-127"/>
              </a:rPr>
              <a:t>주</a:t>
            </a:r>
          </a:p>
        </p:txBody>
      </p:sp>
      <p:sp>
        <p:nvSpPr>
          <p:cNvPr id="599162" name="Text Box 122"/>
          <p:cNvSpPr txBox="1">
            <a:spLocks noChangeArrowheads="1"/>
          </p:cNvSpPr>
          <p:nvPr/>
        </p:nvSpPr>
        <p:spPr bwMode="auto">
          <a:xfrm>
            <a:off x="1143000" y="5791201"/>
            <a:ext cx="2133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Iteration (</a:t>
            </a:r>
            <a:r>
              <a:rPr lang="ko-KR" altLang="en-US" sz="1200" b="0">
                <a:latin typeface="맑은 고딕" pitchFamily="50" charset="-127"/>
                <a:ea typeface="맑은 고딕" pitchFamily="50" charset="-127"/>
              </a:rPr>
              <a:t>각 </a:t>
            </a: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iteration </a:t>
            </a:r>
            <a:r>
              <a:rPr lang="ko-KR" altLang="en-US" sz="1200" b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en-US" altLang="ko-KR" sz="1200" b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599163" name="Text Box 123"/>
          <p:cNvSpPr txBox="1">
            <a:spLocks noChangeArrowheads="1"/>
          </p:cNvSpPr>
          <p:nvPr/>
        </p:nvSpPr>
        <p:spPr bwMode="auto">
          <a:xfrm>
            <a:off x="6212956" y="4754565"/>
            <a:ext cx="2438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[ XP </a:t>
            </a: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로 관리가 불가능한 규모 </a:t>
            </a: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99164" name="Line 124"/>
          <p:cNvSpPr>
            <a:spLocks noChangeShapeType="1"/>
          </p:cNvSpPr>
          <p:nvPr/>
        </p:nvSpPr>
        <p:spPr bwMode="auto">
          <a:xfrm>
            <a:off x="685800" y="4648200"/>
            <a:ext cx="8229600" cy="0"/>
          </a:xfrm>
          <a:prstGeom prst="line">
            <a:avLst/>
          </a:prstGeom>
          <a:noFill/>
          <a:ln w="19050">
            <a:solidFill>
              <a:srgbClr val="333333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9165" name="Text Box 125"/>
          <p:cNvSpPr txBox="1">
            <a:spLocks noChangeArrowheads="1"/>
          </p:cNvSpPr>
          <p:nvPr/>
        </p:nvSpPr>
        <p:spPr bwMode="auto">
          <a:xfrm>
            <a:off x="6442843" y="4373565"/>
            <a:ext cx="220851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[ XP </a:t>
            </a: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로 관리가 가능한 규모 </a:t>
            </a:r>
            <a:r>
              <a:rPr lang="en-US" altLang="ko-KR" sz="1200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</p:spTree>
  </p:cSld>
  <p:clrMapOvr>
    <a:masterClrMapping/>
  </p:clrMapOvr>
  <p:transition spd="med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Agile </a:t>
            </a:r>
            <a:r>
              <a:rPr lang="ko-KR" altLang="en-US" dirty="0" smtClean="0"/>
              <a:t>소프트웨어 개발 중요사항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Agile </a:t>
            </a:r>
            <a:r>
              <a:rPr lang="ko-KR" altLang="en-US" dirty="0" smtClean="0"/>
              <a:t>중심적인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중요사항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의사소통</a:t>
            </a:r>
            <a:r>
              <a:rPr lang="en-US" altLang="ko-KR" sz="1200" i="1" dirty="0" smtClean="0"/>
              <a:t>Communication</a:t>
            </a:r>
          </a:p>
          <a:p>
            <a:pPr lvl="1"/>
            <a:r>
              <a:rPr lang="ko-KR" altLang="en-US" dirty="0" smtClean="0"/>
              <a:t>단순성</a:t>
            </a:r>
            <a:r>
              <a:rPr lang="en-US" altLang="ko-KR" sz="1200" i="1" dirty="0" smtClean="0"/>
              <a:t>Simplicity</a:t>
            </a:r>
            <a:endParaRPr lang="en-US" altLang="ko-KR" sz="1400" i="1" dirty="0" smtClean="0"/>
          </a:p>
          <a:p>
            <a:pPr lvl="1"/>
            <a:r>
              <a:rPr lang="ko-KR" altLang="en-US" dirty="0" smtClean="0"/>
              <a:t>피드백</a:t>
            </a:r>
            <a:r>
              <a:rPr lang="en-US" altLang="ko-KR" sz="1200" i="1" dirty="0" smtClean="0"/>
              <a:t>Feedback</a:t>
            </a:r>
            <a:endParaRPr lang="en-US" altLang="ko-KR" sz="1400" i="1" dirty="0" smtClean="0"/>
          </a:p>
          <a:p>
            <a:pPr lvl="1"/>
            <a:r>
              <a:rPr lang="ko-KR" altLang="en-US" dirty="0" smtClean="0"/>
              <a:t>자신감</a:t>
            </a:r>
            <a:r>
              <a:rPr lang="en-US" altLang="ko-KR" sz="1200" i="1" dirty="0" smtClean="0"/>
              <a:t>Courage</a:t>
            </a:r>
            <a:endParaRPr lang="ko-KR" altLang="en-US" sz="1400" i="1" dirty="0"/>
          </a:p>
        </p:txBody>
      </p:sp>
      <p:pic>
        <p:nvPicPr>
          <p:cNvPr id="2050" name="Picture 2" descr="C:\Users\Nextree Soft\AppData\Local\Microsoft\Windows\Temporary Internet Files\Content.IE5\RH3ZIVPL\MCj0334776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16916" y="3357562"/>
            <a:ext cx="1780455" cy="249233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의사소통</a:t>
            </a:r>
            <a:r>
              <a:rPr lang="en-US" altLang="ko-KR" sz="1600" i="1" dirty="0" smtClean="0"/>
              <a:t>Communication</a:t>
            </a:r>
            <a:endParaRPr lang="ko-KR" altLang="en-US" sz="1600" i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질책을 두려워하지 않고 프로젝트에 대해 자유롭게 논의할 수 있는 장을 마련하는 것이 중요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 견해 논의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짝 프로그래밍</a:t>
            </a:r>
            <a:r>
              <a:rPr lang="en-US" altLang="ko-KR" sz="1200" i="1" dirty="0" smtClean="0">
                <a:solidFill>
                  <a:srgbClr val="333333"/>
                </a:solidFill>
                <a:cs typeface="+mn-cs"/>
              </a:rPr>
              <a:t>Pair programming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반복적인 계획을 수월하게 수행할 수 있는가</a:t>
            </a:r>
            <a:r>
              <a:rPr lang="en-US" altLang="ko-KR" dirty="0" smtClean="0"/>
              <a:t>?</a:t>
            </a:r>
            <a:r>
              <a:rPr lang="ko-KR" altLang="en-US" dirty="0" smtClean="0"/>
              <a:t> </a:t>
            </a:r>
            <a:endParaRPr lang="ko-KR" altLang="en-US" sz="1400" i="1" dirty="0"/>
          </a:p>
        </p:txBody>
      </p:sp>
    </p:spTree>
  </p:cSld>
  <p:clrMapOvr>
    <a:masterClrMapping/>
  </p:clrMapOvr>
  <p:transition spd="med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단순성</a:t>
            </a:r>
            <a:r>
              <a:rPr lang="en-US" altLang="ko-KR" sz="1600" i="1" dirty="0" smtClean="0"/>
              <a:t>Simplicity</a:t>
            </a:r>
            <a:endParaRPr lang="ko-KR" altLang="en-US" sz="1600" i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현재 프로젝트들이 매우 복잡한 것이 일반적이기 때문에 직관적이지 못하는 경우가 발생</a:t>
            </a:r>
            <a:endParaRPr lang="en-US" altLang="ko-KR" dirty="0" smtClean="0"/>
          </a:p>
          <a:p>
            <a:r>
              <a:rPr lang="ko-KR" altLang="en-US" dirty="0" smtClean="0"/>
              <a:t>고객이 원하는 사항을 잘 전달하는 것이 중요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가능한 단순한 설계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알고리즘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피드백 </a:t>
            </a:r>
            <a:r>
              <a:rPr lang="en-US" altLang="ko-KR" sz="1600" i="1" dirty="0" smtClean="0"/>
              <a:t>Feedback</a:t>
            </a:r>
            <a:endParaRPr lang="ko-KR" altLang="en-US" sz="1600" i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프로젝트의 진행과정에서 발생하는 매우 중요한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코드 테스팅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고객의 요구사항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부분적인 반복작업 및 결과물 인도</a:t>
            </a:r>
            <a:r>
              <a:rPr lang="en-US" altLang="ko-KR" sz="1200" i="1" dirty="0" smtClean="0"/>
              <a:t>Delivery</a:t>
            </a:r>
            <a:endParaRPr lang="en-US" altLang="ko-KR" sz="1400" i="1" dirty="0" smtClean="0"/>
          </a:p>
          <a:p>
            <a:pPr lvl="1"/>
            <a:r>
              <a:rPr lang="ko-KR" altLang="en-US" dirty="0" smtClean="0"/>
              <a:t>짝 프로그래밍</a:t>
            </a:r>
            <a:r>
              <a:rPr lang="en-US" altLang="ko-KR" sz="1200" i="1" dirty="0" smtClean="0">
                <a:solidFill>
                  <a:srgbClr val="333333"/>
                </a:solidFill>
                <a:cs typeface="+mn-cs"/>
              </a:rPr>
              <a:t>Pair programming</a:t>
            </a:r>
            <a:r>
              <a:rPr lang="ko-KR" altLang="en-US" sz="1600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지속적인 코드 검토</a:t>
            </a:r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11" name="다이어그램 10"/>
          <p:cNvGraphicFramePr/>
          <p:nvPr/>
        </p:nvGraphicFramePr>
        <p:xfrm>
          <a:off x="1934289" y="3786192"/>
          <a:ext cx="5209479" cy="1558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자신감 </a:t>
            </a:r>
            <a:r>
              <a:rPr lang="en-US" altLang="ko-KR" sz="1600" i="1" dirty="0" smtClean="0"/>
              <a:t>Courage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문제에 대해 바른 길이 무엇인지 적극적으로 판단하는 것에 관한 사항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수준이하의 코드를 가진 프로젝트에 대한 경험이 있는가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관리자나 개발자가 코드를 변경하면 시스템에 어떤 영향을 미치는지 걱정하는 상황이라면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단위 회기 테스팅</a:t>
            </a:r>
            <a:r>
              <a:rPr lang="en-US" altLang="ko-KR" sz="1200" i="1" dirty="0" smtClean="0"/>
              <a:t>Unit Regression Testing</a:t>
            </a:r>
            <a:r>
              <a:rPr lang="ko-KR" altLang="en-US" dirty="0" smtClean="0"/>
              <a:t>을 통해 코드에 대한 믿음을 확보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리팩토링</a:t>
            </a:r>
            <a:r>
              <a:rPr lang="en-US" altLang="ko-KR" sz="1200" i="1" dirty="0" smtClean="0"/>
              <a:t>Refactoring</a:t>
            </a:r>
            <a:r>
              <a:rPr lang="ko-KR" altLang="en-US" dirty="0" smtClean="0"/>
              <a:t>을 통한 시스템의 재구조화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테스트 작업은 코드에 대한 자심감을 갖게 해줌</a:t>
            </a: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1386282" y="4333902"/>
            <a:ext cx="6555622" cy="1238238"/>
          </a:xfrm>
          <a:prstGeom prst="roundRect">
            <a:avLst/>
          </a:prstGeom>
          <a:solidFill>
            <a:srgbClr val="EAEAEA"/>
          </a:solidFill>
          <a:ln w="9525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txBody>
          <a:bodyPr vert="horz" wrap="square" lIns="99855" tIns="49928" rIns="99855" bIns="49928" numCol="1" rtlCol="0" anchor="b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코드에 좋지 않은 부분이 보이면</a:t>
            </a:r>
            <a:r>
              <a:rPr kumimoji="1" lang="en-US" altLang="ko-KR" sz="12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2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리팩토링해라</a:t>
            </a:r>
            <a:r>
              <a:rPr kumimoji="1" lang="en-US" altLang="ko-KR" sz="12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!</a:t>
            </a:r>
          </a:p>
          <a:p>
            <a:pPr marR="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R="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좋지 않은 코드를 버릴 수 있는 </a:t>
            </a:r>
            <a:r>
              <a:rPr lang="ko-KR" altLang="en-US" sz="1200" b="1" i="1" dirty="0" smtClean="0">
                <a:latin typeface="맑은 고딕" pitchFamily="50" charset="-127"/>
                <a:ea typeface="맑은 고딕" pitchFamily="50" charset="-127"/>
              </a:rPr>
              <a:t>자신감</a:t>
            </a:r>
            <a:r>
              <a:rPr lang="en-US" altLang="ko-KR" sz="1100" b="1" i="1" dirty="0" smtClean="0">
                <a:latin typeface="맑은 고딕" pitchFamily="50" charset="-127"/>
                <a:ea typeface="맑은 고딕" pitchFamily="50" charset="-127"/>
              </a:rPr>
              <a:t>Courage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 가지고 있어야 한다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문제 있는 코드는 재작성하는 것이 좋다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208919" y="4119588"/>
            <a:ext cx="3251661" cy="428628"/>
          </a:xfrm>
          <a:prstGeom prst="rect">
            <a:avLst/>
          </a:prstGeom>
          <a:solidFill>
            <a:srgbClr val="FFECC5"/>
          </a:solidFill>
          <a:ln w="2857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Martin</a:t>
            </a:r>
            <a:r>
              <a:rPr kumimoji="1" lang="en-US" altLang="ko-KR" sz="1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Fowler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– Refactoring</a:t>
            </a: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Agile </a:t>
            </a:r>
            <a:r>
              <a:rPr lang="ko-KR" altLang="en-US" dirty="0" smtClean="0"/>
              <a:t>소프트웨어 개발 실천사항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Agile </a:t>
            </a:r>
            <a:r>
              <a:rPr lang="ko-KR" altLang="en-US" dirty="0" smtClean="0"/>
              <a:t>소프트웨어 개발 실천사항의 중요단계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계획단계</a:t>
            </a:r>
            <a:r>
              <a:rPr lang="en-US" altLang="ko-KR" sz="1200" i="1" dirty="0" smtClean="0"/>
              <a:t>Planning game</a:t>
            </a:r>
            <a:endParaRPr lang="en-US" altLang="ko-KR" sz="1400" i="1" dirty="0" smtClean="0"/>
          </a:p>
          <a:p>
            <a:pPr lvl="1"/>
            <a:r>
              <a:rPr lang="ko-KR" altLang="en-US" dirty="0" smtClean="0"/>
              <a:t>작은규모 릴리즈</a:t>
            </a:r>
            <a:r>
              <a:rPr lang="en-US" altLang="ko-KR" sz="1200" i="1" dirty="0" smtClean="0"/>
              <a:t>Small Release</a:t>
            </a:r>
            <a:endParaRPr lang="en-US" altLang="ko-KR" sz="1400" i="1" dirty="0" smtClean="0"/>
          </a:p>
          <a:p>
            <a:pPr lvl="1"/>
            <a:r>
              <a:rPr lang="ko-KR" altLang="en-US" dirty="0" smtClean="0"/>
              <a:t>단순한 설계</a:t>
            </a:r>
            <a:r>
              <a:rPr lang="en-US" altLang="ko-KR" sz="1200" i="1" dirty="0" smtClean="0"/>
              <a:t>Simple Design</a:t>
            </a:r>
            <a:endParaRPr lang="en-US" altLang="ko-KR" sz="1400" i="1" dirty="0" smtClean="0"/>
          </a:p>
          <a:p>
            <a:pPr lvl="1"/>
            <a:r>
              <a:rPr lang="ko-KR" altLang="en-US" dirty="0" smtClean="0"/>
              <a:t>테스팅</a:t>
            </a:r>
            <a:r>
              <a:rPr lang="en-US" altLang="ko-KR" sz="1200" i="1" dirty="0" smtClean="0"/>
              <a:t>Testing</a:t>
            </a:r>
            <a:endParaRPr lang="en-US" altLang="ko-KR" sz="1400" i="1" dirty="0" smtClean="0"/>
          </a:p>
          <a:p>
            <a:pPr lvl="1">
              <a:buClr>
                <a:srgbClr val="333333"/>
              </a:buClr>
            </a:pPr>
            <a:r>
              <a:rPr lang="ko-KR" altLang="en-US" dirty="0" smtClean="0">
                <a:solidFill>
                  <a:srgbClr val="333333"/>
                </a:solidFill>
              </a:rPr>
              <a:t>지속적인 통합</a:t>
            </a:r>
            <a:r>
              <a:rPr lang="en-US" altLang="ko-KR" sz="1200" i="1" dirty="0" smtClean="0">
                <a:solidFill>
                  <a:srgbClr val="333333"/>
                </a:solidFill>
              </a:rPr>
              <a:t>Continuous integration</a:t>
            </a:r>
            <a:endParaRPr lang="en-US" altLang="ko-KR" sz="1400" i="1" dirty="0" smtClean="0"/>
          </a:p>
          <a:p>
            <a:pPr lvl="1">
              <a:buClr>
                <a:srgbClr val="333333"/>
              </a:buClr>
            </a:pPr>
            <a:r>
              <a:rPr lang="ko-KR" altLang="en-US" dirty="0" smtClean="0">
                <a:solidFill>
                  <a:srgbClr val="333333"/>
                </a:solidFill>
              </a:rPr>
              <a:t>리팩토링</a:t>
            </a:r>
            <a:r>
              <a:rPr lang="en-US" altLang="ko-KR" sz="1200" i="1" dirty="0" smtClean="0">
                <a:solidFill>
                  <a:srgbClr val="333333"/>
                </a:solidFill>
              </a:rPr>
              <a:t>Refactoring</a:t>
            </a:r>
            <a:endParaRPr lang="en-US" altLang="ko-KR" sz="1400" i="1" dirty="0" smtClean="0">
              <a:solidFill>
                <a:srgbClr val="333333"/>
              </a:solidFill>
            </a:endParaRPr>
          </a:p>
          <a:p>
            <a:pPr lvl="1">
              <a:buClr>
                <a:srgbClr val="333333"/>
              </a:buClr>
            </a:pPr>
            <a:r>
              <a:rPr lang="ko-KR" altLang="en-US" dirty="0" smtClean="0">
                <a:solidFill>
                  <a:srgbClr val="333333"/>
                </a:solidFill>
              </a:rPr>
              <a:t>짝 프로그래밍</a:t>
            </a:r>
            <a:r>
              <a:rPr lang="en-US" altLang="ko-KR" sz="1200" i="1" dirty="0" smtClean="0">
                <a:solidFill>
                  <a:srgbClr val="333333"/>
                </a:solidFill>
              </a:rPr>
              <a:t>Pair Programming</a:t>
            </a:r>
            <a:endParaRPr lang="en-US" altLang="ko-KR" sz="1400" i="1" dirty="0" smtClean="0">
              <a:solidFill>
                <a:srgbClr val="333333"/>
              </a:solidFill>
            </a:endParaRPr>
          </a:p>
          <a:p>
            <a:pPr lvl="1">
              <a:buClr>
                <a:srgbClr val="333333"/>
              </a:buClr>
            </a:pPr>
            <a:r>
              <a:rPr lang="ko-KR" altLang="en-US" dirty="0" smtClean="0">
                <a:solidFill>
                  <a:srgbClr val="333333"/>
                </a:solidFill>
              </a:rPr>
              <a:t>코드 공동 소유</a:t>
            </a:r>
            <a:r>
              <a:rPr lang="en-US" altLang="ko-KR" sz="1200" i="1" dirty="0" smtClean="0">
                <a:solidFill>
                  <a:srgbClr val="333333"/>
                </a:solidFill>
              </a:rPr>
              <a:t>Collective Ownership</a:t>
            </a:r>
            <a:endParaRPr lang="en-US" altLang="ko-KR" sz="1400" i="1" dirty="0" smtClean="0">
              <a:solidFill>
                <a:srgbClr val="333333"/>
              </a:solidFill>
            </a:endParaRPr>
          </a:p>
          <a:p>
            <a:pPr lvl="1">
              <a:buClr>
                <a:srgbClr val="333333"/>
              </a:buClr>
            </a:pPr>
            <a:r>
              <a:rPr lang="en-US" altLang="ko-KR" dirty="0" smtClean="0">
                <a:solidFill>
                  <a:srgbClr val="333333"/>
                </a:solidFill>
              </a:rPr>
              <a:t>40</a:t>
            </a:r>
            <a:r>
              <a:rPr lang="ko-KR" altLang="en-US" dirty="0" smtClean="0">
                <a:solidFill>
                  <a:srgbClr val="333333"/>
                </a:solidFill>
              </a:rPr>
              <a:t>시간 내 해결</a:t>
            </a:r>
            <a:r>
              <a:rPr lang="en-US" altLang="ko-KR" sz="1200" i="1" dirty="0" smtClean="0">
                <a:solidFill>
                  <a:srgbClr val="333333"/>
                </a:solidFill>
              </a:rPr>
              <a:t>40-Hour week</a:t>
            </a:r>
            <a:endParaRPr lang="en-US" altLang="ko-KR" sz="1400" i="1" dirty="0" smtClean="0">
              <a:solidFill>
                <a:srgbClr val="333333"/>
              </a:solidFill>
            </a:endParaRPr>
          </a:p>
          <a:p>
            <a:pPr lvl="1">
              <a:buClr>
                <a:srgbClr val="333333"/>
              </a:buClr>
            </a:pPr>
            <a:r>
              <a:rPr lang="ko-KR" altLang="en-US" dirty="0" smtClean="0">
                <a:solidFill>
                  <a:srgbClr val="333333"/>
                </a:solidFill>
              </a:rPr>
              <a:t>현장 고객 상주</a:t>
            </a:r>
            <a:r>
              <a:rPr lang="en-US" altLang="ko-KR" sz="1200" i="1" dirty="0" smtClean="0">
                <a:solidFill>
                  <a:srgbClr val="333333"/>
                </a:solidFill>
              </a:rPr>
              <a:t>On-site customer</a:t>
            </a:r>
            <a:endParaRPr lang="en-US" altLang="ko-KR" sz="1400" i="1" dirty="0" smtClean="0">
              <a:solidFill>
                <a:srgbClr val="333333"/>
              </a:solidFill>
            </a:endParaRPr>
          </a:p>
          <a:p>
            <a:pPr lvl="1">
              <a:buClr>
                <a:srgbClr val="333333"/>
              </a:buClr>
            </a:pPr>
            <a:r>
              <a:rPr lang="ko-KR" altLang="en-US" dirty="0" smtClean="0">
                <a:solidFill>
                  <a:srgbClr val="333333"/>
                </a:solidFill>
              </a:rPr>
              <a:t>메타포</a:t>
            </a:r>
            <a:r>
              <a:rPr lang="en-US" altLang="ko-KR" sz="1200" i="1" dirty="0" smtClean="0">
                <a:solidFill>
                  <a:srgbClr val="333333"/>
                </a:solidFill>
              </a:rPr>
              <a:t>Metaphor</a:t>
            </a:r>
            <a:endParaRPr lang="en-US" altLang="ko-KR" sz="1400" i="1" dirty="0" smtClean="0">
              <a:solidFill>
                <a:srgbClr val="333333"/>
              </a:solidFill>
            </a:endParaRPr>
          </a:p>
          <a:p>
            <a:pPr lvl="1">
              <a:buClr>
                <a:srgbClr val="333333"/>
              </a:buClr>
            </a:pPr>
            <a:r>
              <a:rPr lang="ko-KR" altLang="en-US" dirty="0" smtClean="0">
                <a:solidFill>
                  <a:srgbClr val="333333"/>
                </a:solidFill>
              </a:rPr>
              <a:t>코딩 표준</a:t>
            </a:r>
            <a:r>
              <a:rPr lang="en-US" altLang="ko-KR" sz="1200" i="1" dirty="0" smtClean="0">
                <a:solidFill>
                  <a:srgbClr val="333333"/>
                </a:solidFill>
              </a:rPr>
              <a:t>Coding standard</a:t>
            </a:r>
            <a:endParaRPr lang="en-US" altLang="ko-KR" sz="1400" i="1" dirty="0" smtClean="0"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계획단계 </a:t>
            </a:r>
            <a:r>
              <a:rPr lang="en-US" altLang="ko-KR" sz="1600" i="1" dirty="0" smtClean="0"/>
              <a:t>Planning game</a:t>
            </a:r>
            <a:endParaRPr lang="ko-KR" altLang="en-US" sz="1600" i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계획단계의 목적은 현재 반복의 범위를 결정하기 위한 것</a:t>
            </a:r>
            <a:endParaRPr lang="en-US" altLang="ko-KR" dirty="0" smtClean="0"/>
          </a:p>
          <a:p>
            <a:r>
              <a:rPr lang="ko-KR" altLang="en-US" dirty="0" smtClean="0"/>
              <a:t>고객의 가장 중요한 작업을 결정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 범위에 대한 고객의 결정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기능의 우선순위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배포물의 조립 및 배포일자</a:t>
            </a:r>
            <a:endParaRPr lang="en-US" altLang="ko-KR" dirty="0" smtClean="0"/>
          </a:p>
          <a:p>
            <a:r>
              <a:rPr lang="ko-KR" altLang="en-US" dirty="0" smtClean="0"/>
              <a:t>개발자의 기술적인 피드백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작업기간의 추정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결과와 위험요소 산출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팀 조직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 위험요소가 가장 큰 부분에 대한 기술적인 위험관리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ransition spd="med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작은 규모 릴리즈 </a:t>
            </a:r>
            <a:r>
              <a:rPr lang="en-US" altLang="ko-KR" sz="1600" i="1" dirty="0" smtClean="0"/>
              <a:t>Small Release</a:t>
            </a:r>
            <a:endParaRPr lang="ko-KR" altLang="en-US" sz="1600" i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적은 양의 코딩노력으로 비즈니스 가치를 극대화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원자성</a:t>
            </a:r>
            <a:r>
              <a:rPr lang="en-US" altLang="ko-KR" sz="1400" i="1" dirty="0" smtClean="0"/>
              <a:t>Atomic</a:t>
            </a:r>
          </a:p>
          <a:p>
            <a:r>
              <a:rPr lang="ko-KR" altLang="en-US" dirty="0" smtClean="0"/>
              <a:t>프로젝트에 포함될 아이디어는 가능한 빠르게 제품화</a:t>
            </a:r>
            <a:endParaRPr lang="en-US" altLang="ko-KR" dirty="0" smtClean="0"/>
          </a:p>
          <a:p>
            <a:r>
              <a:rPr lang="ko-KR" altLang="en-US" dirty="0" smtClean="0"/>
              <a:t>빠른 고객의 피드백으로 위험요소 감소</a:t>
            </a:r>
            <a:endParaRPr lang="en-US" altLang="ko-KR" dirty="0" smtClean="0"/>
          </a:p>
          <a:p>
            <a:r>
              <a:rPr lang="ko-KR" altLang="en-US" dirty="0" smtClean="0"/>
              <a:t>계획단계 및 단순한 설계 단계와 연계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계획단계 함께 고려하여 가장 중요한 부분과 큰 효과를 미칠 부분을 결정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단순한 설계 단계와 함께 작업하는 것이 좋음</a:t>
            </a:r>
            <a:endParaRPr lang="en-US" altLang="ko-KR" dirty="0" smtClean="0"/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2066175" y="4286256"/>
            <a:ext cx="5077592" cy="1000132"/>
          </a:xfrm>
          <a:prstGeom prst="roundRect">
            <a:avLst>
              <a:gd name="adj" fmla="val 921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Paredo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규칙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en-US" alt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       80%</a:t>
            </a:r>
            <a:r>
              <a:rPr lang="ko-KR" altLang="en-US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의 비즈니스 가치는 </a:t>
            </a: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20%</a:t>
            </a:r>
            <a:r>
              <a:rPr lang="ko-KR" altLang="en-US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의 노력으로 완성될 수 있다</a:t>
            </a: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단순한 설계 </a:t>
            </a:r>
            <a:r>
              <a:rPr lang="en-US" altLang="ko-KR" sz="1600" i="1" dirty="0" smtClean="0"/>
              <a:t>Simple Design</a:t>
            </a:r>
            <a:endParaRPr lang="ko-KR" altLang="en-US" sz="16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코드를 간단하게 작성할 수 있도록 하는 설계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향후 예견되는 문제에 대한 해결까지 포함하지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예견되는 문제는 시스템이 운영되면서 고객의 요구사항 또는 피드백을 받아 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고객의 수락 테스트까지 잘 받아낼 수 있음</a:t>
            </a:r>
            <a:endParaRPr lang="en-US" altLang="ko-KR" dirty="0" smtClean="0"/>
          </a:p>
          <a:p>
            <a:r>
              <a:rPr lang="ko-KR" altLang="en-US" dirty="0" smtClean="0"/>
              <a:t>작은 규모 릴리즈와 함께 고려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워킹모델</a:t>
            </a:r>
            <a:r>
              <a:rPr lang="en-US" altLang="ko-KR" sz="1200" i="1" dirty="0" smtClean="0"/>
              <a:t>Working model</a:t>
            </a:r>
            <a:r>
              <a:rPr lang="ko-KR" altLang="en-US" dirty="0" smtClean="0"/>
              <a:t>이 수많은 그림</a:t>
            </a:r>
            <a:r>
              <a:rPr lang="en-US" altLang="ko-KR" dirty="0" smtClean="0"/>
              <a:t>(</a:t>
            </a:r>
            <a:r>
              <a:rPr lang="ko-KR" altLang="en-US" dirty="0" smtClean="0"/>
              <a:t>설계모델</a:t>
            </a:r>
            <a:r>
              <a:rPr lang="en-US" altLang="ko-KR" sz="1200" i="1" dirty="0" smtClean="0"/>
              <a:t>Design Model</a:t>
            </a:r>
            <a:r>
              <a:rPr lang="en-US" altLang="ko-KR" dirty="0" smtClean="0"/>
              <a:t>)</a:t>
            </a:r>
            <a:r>
              <a:rPr lang="ko-KR" altLang="en-US" dirty="0" smtClean="0"/>
              <a:t>보다 가치있음</a:t>
            </a:r>
            <a:endParaRPr lang="en-US" altLang="ko-KR" sz="1200" dirty="0" smtClean="0"/>
          </a:p>
        </p:txBody>
      </p:sp>
    </p:spTree>
  </p:cSld>
  <p:clrMapOvr>
    <a:masterClrMapping/>
  </p:clrMapOvr>
  <p:transition spd="med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테스팅 </a:t>
            </a:r>
            <a:r>
              <a:rPr lang="en-US" altLang="ko-KR" sz="1600" i="1" dirty="0" smtClean="0"/>
              <a:t>Testing</a:t>
            </a:r>
            <a:endParaRPr lang="ko-KR" altLang="en-US" sz="1600" i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Agile </a:t>
            </a:r>
            <a:r>
              <a:rPr lang="ko-KR" altLang="en-US" dirty="0" smtClean="0"/>
              <a:t>소프트웨어 개발의 핵심</a:t>
            </a:r>
            <a:endParaRPr lang="en-US" altLang="ko-KR" dirty="0" smtClean="0"/>
          </a:p>
          <a:p>
            <a:r>
              <a:rPr lang="ko-KR" altLang="en-US" dirty="0" smtClean="0"/>
              <a:t>보장받을 수 없는 코드는 반드시 테스팅을 할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어떤 기능을 테스트 해보지 않고 올바르게 동작하는 지 어떻게 알 수 있는가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어떤 기능을 리팩토링 작업을 한 후 다시 테스트</a:t>
            </a:r>
            <a:r>
              <a:rPr lang="en-US" altLang="ko-KR" sz="1200" i="1" dirty="0" smtClean="0"/>
              <a:t>Retest</a:t>
            </a:r>
            <a:r>
              <a:rPr lang="en-US" altLang="ko-KR" sz="1600" dirty="0" smtClean="0"/>
              <a:t> </a:t>
            </a:r>
            <a:r>
              <a:rPr lang="ko-KR" altLang="en-US" dirty="0" smtClean="0"/>
              <a:t>해보지 않고 올바르게 동작하는 지 어떻게 알 수 있는가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테스팅은 자동화 되어야만 전체 시스템 작업을 하지 않고도 자신감</a:t>
            </a:r>
            <a:r>
              <a:rPr lang="en-US" altLang="ko-KR" sz="1400" i="1" dirty="0" smtClean="0"/>
              <a:t>Courage</a:t>
            </a:r>
            <a:r>
              <a:rPr lang="ko-KR" altLang="en-US" dirty="0" smtClean="0"/>
              <a:t>과 코드에 대한 신뢰를 가질 수 있음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 주기 비교 </a:t>
            </a:r>
            <a:r>
              <a:rPr lang="en-US" altLang="ko-KR"/>
              <a:t>- XP</a:t>
            </a:r>
          </a:p>
        </p:txBody>
      </p:sp>
      <p:sp>
        <p:nvSpPr>
          <p:cNvPr id="600067" name="Rectangle 1027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/>
              <a:t>Phase </a:t>
            </a:r>
          </a:p>
          <a:p>
            <a:pPr lvl="1">
              <a:lnSpc>
                <a:spcPct val="90000"/>
              </a:lnSpc>
            </a:pPr>
            <a:r>
              <a:rPr lang="en-US" altLang="ko-KR" b="1"/>
              <a:t>XP :</a:t>
            </a:r>
            <a:r>
              <a:rPr lang="en-US" altLang="ko-KR"/>
              <a:t> </a:t>
            </a:r>
            <a:r>
              <a:rPr lang="en-US" altLang="ko-KR" b="1"/>
              <a:t>Exploration -&gt; Planning -&gt; iteration to first release -&gt; productionizing -&gt; maintenance -&gt; death</a:t>
            </a:r>
          </a:p>
          <a:p>
            <a:pPr lvl="1">
              <a:lnSpc>
                <a:spcPct val="90000"/>
              </a:lnSpc>
            </a:pPr>
            <a:r>
              <a:rPr lang="en-US" altLang="ko-KR"/>
              <a:t>RUP : Inception -&gt; Elaboration -&gt;Construction-&gt;Transition</a:t>
            </a:r>
          </a:p>
        </p:txBody>
      </p:sp>
      <p:sp>
        <p:nvSpPr>
          <p:cNvPr id="600165" name="Rectangle 1125"/>
          <p:cNvSpPr>
            <a:spLocks noChangeArrowheads="1"/>
          </p:cNvSpPr>
          <p:nvPr/>
        </p:nvSpPr>
        <p:spPr bwMode="auto">
          <a:xfrm>
            <a:off x="565399" y="2500306"/>
            <a:ext cx="8153400" cy="3657600"/>
          </a:xfrm>
          <a:prstGeom prst="rect">
            <a:avLst/>
          </a:prstGeom>
          <a:solidFill>
            <a:srgbClr val="EFF7FF"/>
          </a:solidFill>
          <a:ln w="9525">
            <a:solidFill>
              <a:srgbClr val="808080"/>
            </a:solidFill>
            <a:miter lim="800000"/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0068" name="Line 1028"/>
          <p:cNvSpPr>
            <a:spLocks noChangeShapeType="1"/>
          </p:cNvSpPr>
          <p:nvPr/>
        </p:nvSpPr>
        <p:spPr bwMode="auto">
          <a:xfrm>
            <a:off x="793999" y="5624506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/>
          </a:p>
        </p:txBody>
      </p:sp>
      <p:sp>
        <p:nvSpPr>
          <p:cNvPr id="600069" name="AutoShape 1029"/>
          <p:cNvSpPr>
            <a:spLocks noChangeArrowheads="1"/>
          </p:cNvSpPr>
          <p:nvPr/>
        </p:nvSpPr>
        <p:spPr bwMode="auto">
          <a:xfrm flipV="1">
            <a:off x="870199" y="5383206"/>
            <a:ext cx="152400" cy="22860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0070" name="AutoShape 1030"/>
          <p:cNvSpPr>
            <a:spLocks noChangeArrowheads="1"/>
          </p:cNvSpPr>
          <p:nvPr/>
        </p:nvSpPr>
        <p:spPr bwMode="auto">
          <a:xfrm flipV="1">
            <a:off x="3003799" y="5395906"/>
            <a:ext cx="152400" cy="22860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0071" name="AutoShape 1031"/>
          <p:cNvSpPr>
            <a:spLocks noChangeArrowheads="1"/>
          </p:cNvSpPr>
          <p:nvPr/>
        </p:nvSpPr>
        <p:spPr bwMode="auto">
          <a:xfrm flipV="1">
            <a:off x="4756399" y="5395906"/>
            <a:ext cx="152400" cy="22860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0072" name="AutoShape 1032"/>
          <p:cNvSpPr>
            <a:spLocks noChangeArrowheads="1"/>
          </p:cNvSpPr>
          <p:nvPr/>
        </p:nvSpPr>
        <p:spPr bwMode="auto">
          <a:xfrm flipV="1">
            <a:off x="6166099" y="5395906"/>
            <a:ext cx="152400" cy="22860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0073" name="AutoShape 1033"/>
          <p:cNvSpPr>
            <a:spLocks noChangeArrowheads="1"/>
          </p:cNvSpPr>
          <p:nvPr/>
        </p:nvSpPr>
        <p:spPr bwMode="auto">
          <a:xfrm flipV="1">
            <a:off x="7918699" y="5395906"/>
            <a:ext cx="152400" cy="22860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0074" name="Text Box 1034"/>
          <p:cNvSpPr txBox="1">
            <a:spLocks noChangeArrowheads="1"/>
          </p:cNvSpPr>
          <p:nvPr/>
        </p:nvSpPr>
        <p:spPr bwMode="auto">
          <a:xfrm>
            <a:off x="1479799" y="5395908"/>
            <a:ext cx="1524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000">
                <a:solidFill>
                  <a:schemeClr val="bg2"/>
                </a:solidFill>
              </a:rPr>
              <a:t>Release 1</a:t>
            </a:r>
          </a:p>
        </p:txBody>
      </p:sp>
      <p:sp>
        <p:nvSpPr>
          <p:cNvPr id="600075" name="Text Box 1035"/>
          <p:cNvSpPr txBox="1">
            <a:spLocks noChangeArrowheads="1"/>
          </p:cNvSpPr>
          <p:nvPr/>
        </p:nvSpPr>
        <p:spPr bwMode="auto">
          <a:xfrm>
            <a:off x="3232399" y="5395908"/>
            <a:ext cx="1524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000">
                <a:solidFill>
                  <a:schemeClr val="bg2"/>
                </a:solidFill>
              </a:rPr>
              <a:t>Release 2</a:t>
            </a:r>
          </a:p>
        </p:txBody>
      </p:sp>
      <p:sp>
        <p:nvSpPr>
          <p:cNvPr id="600076" name="Text Box 1036"/>
          <p:cNvSpPr txBox="1">
            <a:spLocks noChangeArrowheads="1"/>
          </p:cNvSpPr>
          <p:nvPr/>
        </p:nvSpPr>
        <p:spPr bwMode="auto">
          <a:xfrm>
            <a:off x="4756399" y="5395908"/>
            <a:ext cx="1524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000">
                <a:solidFill>
                  <a:schemeClr val="bg2"/>
                </a:solidFill>
              </a:rPr>
              <a:t>Release 3-6</a:t>
            </a:r>
          </a:p>
        </p:txBody>
      </p:sp>
      <p:sp>
        <p:nvSpPr>
          <p:cNvPr id="600077" name="Text Box 1037"/>
          <p:cNvSpPr txBox="1">
            <a:spLocks noChangeArrowheads="1"/>
          </p:cNvSpPr>
          <p:nvPr/>
        </p:nvSpPr>
        <p:spPr bwMode="auto">
          <a:xfrm>
            <a:off x="6394699" y="5395908"/>
            <a:ext cx="1524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000">
                <a:solidFill>
                  <a:schemeClr val="bg2"/>
                </a:solidFill>
              </a:rPr>
              <a:t>Release 7</a:t>
            </a:r>
          </a:p>
        </p:txBody>
      </p:sp>
      <p:sp>
        <p:nvSpPr>
          <p:cNvPr id="600078" name="Line 1038"/>
          <p:cNvSpPr>
            <a:spLocks noChangeShapeType="1"/>
          </p:cNvSpPr>
          <p:nvPr/>
        </p:nvSpPr>
        <p:spPr bwMode="auto">
          <a:xfrm>
            <a:off x="946399" y="2881306"/>
            <a:ext cx="0" cy="2514600"/>
          </a:xfrm>
          <a:prstGeom prst="line">
            <a:avLst/>
          </a:prstGeom>
          <a:noFill/>
          <a:ln w="9525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/>
          </a:p>
        </p:txBody>
      </p:sp>
      <p:sp>
        <p:nvSpPr>
          <p:cNvPr id="600079" name="Line 1039"/>
          <p:cNvSpPr>
            <a:spLocks noChangeShapeType="1"/>
          </p:cNvSpPr>
          <p:nvPr/>
        </p:nvSpPr>
        <p:spPr bwMode="auto">
          <a:xfrm>
            <a:off x="3079999" y="2881306"/>
            <a:ext cx="0" cy="2514600"/>
          </a:xfrm>
          <a:prstGeom prst="line">
            <a:avLst/>
          </a:prstGeom>
          <a:noFill/>
          <a:ln w="9525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/>
          </a:p>
        </p:txBody>
      </p:sp>
      <p:sp>
        <p:nvSpPr>
          <p:cNvPr id="600080" name="Line 1040"/>
          <p:cNvSpPr>
            <a:spLocks noChangeShapeType="1"/>
          </p:cNvSpPr>
          <p:nvPr/>
        </p:nvSpPr>
        <p:spPr bwMode="auto">
          <a:xfrm>
            <a:off x="4832599" y="2881306"/>
            <a:ext cx="0" cy="2514600"/>
          </a:xfrm>
          <a:prstGeom prst="line">
            <a:avLst/>
          </a:prstGeom>
          <a:noFill/>
          <a:ln w="9525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/>
          </a:p>
        </p:txBody>
      </p:sp>
      <p:sp>
        <p:nvSpPr>
          <p:cNvPr id="600081" name="Line 1041"/>
          <p:cNvSpPr>
            <a:spLocks noChangeShapeType="1"/>
          </p:cNvSpPr>
          <p:nvPr/>
        </p:nvSpPr>
        <p:spPr bwMode="auto">
          <a:xfrm>
            <a:off x="6242299" y="2881306"/>
            <a:ext cx="0" cy="2514600"/>
          </a:xfrm>
          <a:prstGeom prst="line">
            <a:avLst/>
          </a:prstGeom>
          <a:noFill/>
          <a:ln w="9525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/>
          </a:p>
        </p:txBody>
      </p:sp>
      <p:sp>
        <p:nvSpPr>
          <p:cNvPr id="600082" name="Line 1042"/>
          <p:cNvSpPr>
            <a:spLocks noChangeShapeType="1"/>
          </p:cNvSpPr>
          <p:nvPr/>
        </p:nvSpPr>
        <p:spPr bwMode="auto">
          <a:xfrm>
            <a:off x="7994899" y="2881306"/>
            <a:ext cx="0" cy="2514600"/>
          </a:xfrm>
          <a:prstGeom prst="line">
            <a:avLst/>
          </a:prstGeom>
          <a:noFill/>
          <a:ln w="9525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/>
          </a:p>
        </p:txBody>
      </p:sp>
      <p:sp>
        <p:nvSpPr>
          <p:cNvPr id="600083" name="Rectangle 1043"/>
          <p:cNvSpPr>
            <a:spLocks noChangeArrowheads="1"/>
          </p:cNvSpPr>
          <p:nvPr/>
        </p:nvSpPr>
        <p:spPr bwMode="auto">
          <a:xfrm>
            <a:off x="1327399" y="3338506"/>
            <a:ext cx="1752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/>
          </a:p>
        </p:txBody>
      </p:sp>
      <p:grpSp>
        <p:nvGrpSpPr>
          <p:cNvPr id="2" name="Group 1058"/>
          <p:cNvGrpSpPr>
            <a:grpSpLocks/>
          </p:cNvGrpSpPr>
          <p:nvPr/>
        </p:nvGrpSpPr>
        <p:grpSpPr bwMode="auto">
          <a:xfrm>
            <a:off x="1479799" y="3490906"/>
            <a:ext cx="1600200" cy="230188"/>
            <a:chOff x="691" y="2112"/>
            <a:chExt cx="1037" cy="145"/>
          </a:xfrm>
        </p:grpSpPr>
        <p:sp>
          <p:nvSpPr>
            <p:cNvPr id="600084" name="Rectangle 1044"/>
            <p:cNvSpPr>
              <a:spLocks noChangeArrowheads="1"/>
            </p:cNvSpPr>
            <p:nvPr/>
          </p:nvSpPr>
          <p:spPr bwMode="auto">
            <a:xfrm>
              <a:off x="1555" y="2112"/>
              <a:ext cx="173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ko-KR" sz="1000" b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600089" name="Rectangle 1049"/>
            <p:cNvSpPr>
              <a:spLocks noChangeArrowheads="1"/>
            </p:cNvSpPr>
            <p:nvPr/>
          </p:nvSpPr>
          <p:spPr bwMode="auto">
            <a:xfrm>
              <a:off x="1382" y="2112"/>
              <a:ext cx="173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ko-KR" sz="1000" b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00090" name="Rectangle 1050"/>
            <p:cNvSpPr>
              <a:spLocks noChangeArrowheads="1"/>
            </p:cNvSpPr>
            <p:nvPr/>
          </p:nvSpPr>
          <p:spPr bwMode="auto">
            <a:xfrm>
              <a:off x="1210" y="2112"/>
              <a:ext cx="17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ko-KR" sz="1000" b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00091" name="Rectangle 1051"/>
            <p:cNvSpPr>
              <a:spLocks noChangeArrowheads="1"/>
            </p:cNvSpPr>
            <p:nvPr/>
          </p:nvSpPr>
          <p:spPr bwMode="auto">
            <a:xfrm>
              <a:off x="1037" y="2112"/>
              <a:ext cx="173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ko-KR" sz="1000" b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00092" name="Rectangle 1052"/>
            <p:cNvSpPr>
              <a:spLocks noChangeArrowheads="1"/>
            </p:cNvSpPr>
            <p:nvPr/>
          </p:nvSpPr>
          <p:spPr bwMode="auto">
            <a:xfrm>
              <a:off x="864" y="2112"/>
              <a:ext cx="173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ko-KR" sz="1000" b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00094" name="Rectangle 1054"/>
            <p:cNvSpPr>
              <a:spLocks noChangeArrowheads="1"/>
            </p:cNvSpPr>
            <p:nvPr/>
          </p:nvSpPr>
          <p:spPr bwMode="auto">
            <a:xfrm>
              <a:off x="691" y="2112"/>
              <a:ext cx="173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ko-KR" sz="1000" b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600095" name="AutoShape 1055"/>
            <p:cNvCxnSpPr>
              <a:cxnSpLocks noChangeShapeType="1"/>
              <a:stCxn id="600094" idx="2"/>
              <a:endCxn id="600084" idx="2"/>
            </p:cNvCxnSpPr>
            <p:nvPr/>
          </p:nvCxnSpPr>
          <p:spPr bwMode="auto">
            <a:xfrm rot="16200000" flipH="1">
              <a:off x="1209" y="1825"/>
              <a:ext cx="1" cy="864"/>
            </a:xfrm>
            <a:prstGeom prst="bentConnector3">
              <a:avLst>
                <a:gd name="adj1" fmla="val 7899995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</p:grpSp>
      <p:sp>
        <p:nvSpPr>
          <p:cNvPr id="600096" name="Text Box 1056"/>
          <p:cNvSpPr txBox="1">
            <a:spLocks noChangeArrowheads="1"/>
          </p:cNvSpPr>
          <p:nvPr/>
        </p:nvSpPr>
        <p:spPr bwMode="auto">
          <a:xfrm>
            <a:off x="1708399" y="3795707"/>
            <a:ext cx="914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000">
                <a:solidFill>
                  <a:schemeClr val="tx1"/>
                </a:solidFill>
              </a:rPr>
              <a:t>Iterations</a:t>
            </a:r>
          </a:p>
        </p:txBody>
      </p:sp>
      <p:sp>
        <p:nvSpPr>
          <p:cNvPr id="600097" name="Text Box 1057"/>
          <p:cNvSpPr txBox="1">
            <a:spLocks noChangeArrowheads="1"/>
          </p:cNvSpPr>
          <p:nvPr/>
        </p:nvSpPr>
        <p:spPr bwMode="auto">
          <a:xfrm>
            <a:off x="1708399" y="3121021"/>
            <a:ext cx="1066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000">
                <a:solidFill>
                  <a:schemeClr val="tx1"/>
                </a:solidFill>
              </a:rPr>
              <a:t>Steering</a:t>
            </a:r>
          </a:p>
        </p:txBody>
      </p:sp>
      <p:sp>
        <p:nvSpPr>
          <p:cNvPr id="600099" name="Line 1059"/>
          <p:cNvSpPr>
            <a:spLocks noChangeShapeType="1"/>
          </p:cNvSpPr>
          <p:nvPr/>
        </p:nvSpPr>
        <p:spPr bwMode="auto">
          <a:xfrm>
            <a:off x="1479799" y="3338506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 sz="1000"/>
          </a:p>
        </p:txBody>
      </p:sp>
      <p:sp>
        <p:nvSpPr>
          <p:cNvPr id="600100" name="Text Box 1060"/>
          <p:cNvSpPr txBox="1">
            <a:spLocks noChangeArrowheads="1"/>
          </p:cNvSpPr>
          <p:nvPr/>
        </p:nvSpPr>
        <p:spPr bwMode="auto">
          <a:xfrm>
            <a:off x="489199" y="3719508"/>
            <a:ext cx="990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</a:rPr>
              <a:t>Commitment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Planning</a:t>
            </a:r>
          </a:p>
        </p:txBody>
      </p:sp>
      <p:cxnSp>
        <p:nvCxnSpPr>
          <p:cNvPr id="600101" name="AutoShape 1061"/>
          <p:cNvCxnSpPr>
            <a:cxnSpLocks noChangeShapeType="1"/>
            <a:stCxn id="600100" idx="0"/>
            <a:endCxn id="600083" idx="1"/>
          </p:cNvCxnSpPr>
          <p:nvPr/>
        </p:nvCxnSpPr>
        <p:spPr bwMode="auto">
          <a:xfrm rot="5400000" flipH="1" flipV="1">
            <a:off x="1060698" y="3452807"/>
            <a:ext cx="190502" cy="3429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600102" name="Rectangle 1062"/>
          <p:cNvSpPr>
            <a:spLocks noChangeArrowheads="1"/>
          </p:cNvSpPr>
          <p:nvPr/>
        </p:nvSpPr>
        <p:spPr bwMode="auto">
          <a:xfrm>
            <a:off x="2546599" y="3338506"/>
            <a:ext cx="533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/>
          </a:p>
        </p:txBody>
      </p:sp>
      <p:sp>
        <p:nvSpPr>
          <p:cNvPr id="600103" name="Text Box 1063"/>
          <p:cNvSpPr txBox="1">
            <a:spLocks noChangeArrowheads="1"/>
          </p:cNvSpPr>
          <p:nvPr/>
        </p:nvSpPr>
        <p:spPr bwMode="auto">
          <a:xfrm>
            <a:off x="2775199" y="2957508"/>
            <a:ext cx="1143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</a:rPr>
              <a:t>Productionizing</a:t>
            </a:r>
          </a:p>
        </p:txBody>
      </p:sp>
      <p:cxnSp>
        <p:nvCxnSpPr>
          <p:cNvPr id="600104" name="AutoShape 1064"/>
          <p:cNvCxnSpPr>
            <a:cxnSpLocks noChangeShapeType="1"/>
            <a:stCxn id="600103" idx="2"/>
            <a:endCxn id="600102" idx="3"/>
          </p:cNvCxnSpPr>
          <p:nvPr/>
        </p:nvCxnSpPr>
        <p:spPr bwMode="auto">
          <a:xfrm rot="5400000">
            <a:off x="3106987" y="3174995"/>
            <a:ext cx="212725" cy="2667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600105" name="Line 1065"/>
          <p:cNvSpPr>
            <a:spLocks noChangeShapeType="1"/>
          </p:cNvSpPr>
          <p:nvPr/>
        </p:nvSpPr>
        <p:spPr bwMode="auto">
          <a:xfrm>
            <a:off x="1327399" y="3490906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 sz="1000"/>
          </a:p>
        </p:txBody>
      </p:sp>
      <p:sp>
        <p:nvSpPr>
          <p:cNvPr id="600106" name="Line 1066"/>
          <p:cNvSpPr>
            <a:spLocks noChangeShapeType="1"/>
          </p:cNvSpPr>
          <p:nvPr/>
        </p:nvSpPr>
        <p:spPr bwMode="auto">
          <a:xfrm>
            <a:off x="1327399" y="3452806"/>
            <a:ext cx="1752600" cy="0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 sz="1000"/>
          </a:p>
        </p:txBody>
      </p:sp>
      <p:sp>
        <p:nvSpPr>
          <p:cNvPr id="600107" name="Rectangle 1067"/>
          <p:cNvSpPr>
            <a:spLocks noChangeArrowheads="1"/>
          </p:cNvSpPr>
          <p:nvPr/>
        </p:nvSpPr>
        <p:spPr bwMode="auto">
          <a:xfrm>
            <a:off x="3079999" y="4013194"/>
            <a:ext cx="1752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0109" name="Rectangle 1069"/>
          <p:cNvSpPr>
            <a:spLocks noChangeArrowheads="1"/>
          </p:cNvSpPr>
          <p:nvPr/>
        </p:nvSpPr>
        <p:spPr bwMode="auto">
          <a:xfrm>
            <a:off x="4565899" y="4165594"/>
            <a:ext cx="2667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ko-KR" sz="1000" b="0"/>
              <a:t>6</a:t>
            </a:r>
          </a:p>
        </p:txBody>
      </p:sp>
      <p:sp>
        <p:nvSpPr>
          <p:cNvPr id="600110" name="Rectangle 1070"/>
          <p:cNvSpPr>
            <a:spLocks noChangeArrowheads="1"/>
          </p:cNvSpPr>
          <p:nvPr/>
        </p:nvSpPr>
        <p:spPr bwMode="auto">
          <a:xfrm>
            <a:off x="4299199" y="4165594"/>
            <a:ext cx="2667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ko-KR" sz="1000" b="0"/>
              <a:t>5</a:t>
            </a:r>
          </a:p>
        </p:txBody>
      </p:sp>
      <p:sp>
        <p:nvSpPr>
          <p:cNvPr id="600111" name="Rectangle 1071"/>
          <p:cNvSpPr>
            <a:spLocks noChangeArrowheads="1"/>
          </p:cNvSpPr>
          <p:nvPr/>
        </p:nvSpPr>
        <p:spPr bwMode="auto">
          <a:xfrm>
            <a:off x="4032499" y="4165594"/>
            <a:ext cx="2667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ko-KR" sz="1000" b="0"/>
              <a:t>4</a:t>
            </a:r>
          </a:p>
        </p:txBody>
      </p:sp>
      <p:sp>
        <p:nvSpPr>
          <p:cNvPr id="600112" name="Rectangle 1072"/>
          <p:cNvSpPr>
            <a:spLocks noChangeArrowheads="1"/>
          </p:cNvSpPr>
          <p:nvPr/>
        </p:nvSpPr>
        <p:spPr bwMode="auto">
          <a:xfrm>
            <a:off x="3765799" y="4165594"/>
            <a:ext cx="2667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ko-KR" sz="1000" b="0"/>
              <a:t>3</a:t>
            </a:r>
          </a:p>
        </p:txBody>
      </p:sp>
      <p:sp>
        <p:nvSpPr>
          <p:cNvPr id="600113" name="Rectangle 1073"/>
          <p:cNvSpPr>
            <a:spLocks noChangeArrowheads="1"/>
          </p:cNvSpPr>
          <p:nvPr/>
        </p:nvSpPr>
        <p:spPr bwMode="auto">
          <a:xfrm>
            <a:off x="3499099" y="4165594"/>
            <a:ext cx="2667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ko-KR" sz="1000" b="0"/>
              <a:t>2</a:t>
            </a:r>
          </a:p>
        </p:txBody>
      </p:sp>
      <p:sp>
        <p:nvSpPr>
          <p:cNvPr id="600114" name="Rectangle 1074"/>
          <p:cNvSpPr>
            <a:spLocks noChangeArrowheads="1"/>
          </p:cNvSpPr>
          <p:nvPr/>
        </p:nvSpPr>
        <p:spPr bwMode="auto">
          <a:xfrm>
            <a:off x="3232399" y="4165594"/>
            <a:ext cx="2667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ko-KR" sz="1000" b="0"/>
              <a:t>1</a:t>
            </a:r>
          </a:p>
        </p:txBody>
      </p:sp>
      <p:sp>
        <p:nvSpPr>
          <p:cNvPr id="600117" name="Text Box 1077"/>
          <p:cNvSpPr txBox="1">
            <a:spLocks noChangeArrowheads="1"/>
          </p:cNvSpPr>
          <p:nvPr/>
        </p:nvSpPr>
        <p:spPr bwMode="auto">
          <a:xfrm>
            <a:off x="3460999" y="3795707"/>
            <a:ext cx="1066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000"/>
              <a:t>Steering</a:t>
            </a:r>
          </a:p>
        </p:txBody>
      </p:sp>
      <p:sp>
        <p:nvSpPr>
          <p:cNvPr id="600118" name="Line 1078"/>
          <p:cNvSpPr>
            <a:spLocks noChangeShapeType="1"/>
          </p:cNvSpPr>
          <p:nvPr/>
        </p:nvSpPr>
        <p:spPr bwMode="auto">
          <a:xfrm>
            <a:off x="3232399" y="4013194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/>
          </a:p>
        </p:txBody>
      </p:sp>
      <p:sp>
        <p:nvSpPr>
          <p:cNvPr id="600119" name="Text Box 1079"/>
          <p:cNvSpPr txBox="1">
            <a:spLocks noChangeArrowheads="1"/>
          </p:cNvSpPr>
          <p:nvPr/>
        </p:nvSpPr>
        <p:spPr bwMode="auto">
          <a:xfrm>
            <a:off x="1784599" y="4005258"/>
            <a:ext cx="990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r>
              <a:rPr lang="en-US" altLang="ko-KR" sz="1000"/>
              <a:t>Commitment</a:t>
            </a:r>
          </a:p>
          <a:p>
            <a:r>
              <a:rPr lang="en-US" altLang="ko-KR" sz="1000"/>
              <a:t>Planning</a:t>
            </a:r>
          </a:p>
        </p:txBody>
      </p:sp>
      <p:cxnSp>
        <p:nvCxnSpPr>
          <p:cNvPr id="600120" name="AutoShape 1080"/>
          <p:cNvCxnSpPr>
            <a:cxnSpLocks noChangeShapeType="1"/>
            <a:stCxn id="600119" idx="3"/>
            <a:endCxn id="600107" idx="1"/>
          </p:cNvCxnSpPr>
          <p:nvPr/>
        </p:nvCxnSpPr>
        <p:spPr bwMode="auto">
          <a:xfrm flipV="1">
            <a:off x="2775199" y="4203694"/>
            <a:ext cx="304800" cy="16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600121" name="Rectangle 1081"/>
          <p:cNvSpPr>
            <a:spLocks noChangeArrowheads="1"/>
          </p:cNvSpPr>
          <p:nvPr/>
        </p:nvSpPr>
        <p:spPr bwMode="auto">
          <a:xfrm>
            <a:off x="4299199" y="4013194"/>
            <a:ext cx="533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0122" name="Text Box 1082"/>
          <p:cNvSpPr txBox="1">
            <a:spLocks noChangeArrowheads="1"/>
          </p:cNvSpPr>
          <p:nvPr/>
        </p:nvSpPr>
        <p:spPr bwMode="auto">
          <a:xfrm>
            <a:off x="4451599" y="3643307"/>
            <a:ext cx="1143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r>
              <a:rPr lang="en-US" altLang="ko-KR" sz="1000"/>
              <a:t>Productionizing</a:t>
            </a:r>
          </a:p>
        </p:txBody>
      </p:sp>
      <p:cxnSp>
        <p:nvCxnSpPr>
          <p:cNvPr id="600123" name="AutoShape 1083"/>
          <p:cNvCxnSpPr>
            <a:cxnSpLocks noChangeShapeType="1"/>
            <a:stCxn id="600122" idx="2"/>
            <a:endCxn id="600121" idx="3"/>
          </p:cNvCxnSpPr>
          <p:nvPr/>
        </p:nvCxnSpPr>
        <p:spPr bwMode="auto">
          <a:xfrm rot="5400000">
            <a:off x="4827042" y="3893338"/>
            <a:ext cx="201613" cy="1905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600124" name="Line 1084"/>
          <p:cNvSpPr>
            <a:spLocks noChangeShapeType="1"/>
          </p:cNvSpPr>
          <p:nvPr/>
        </p:nvSpPr>
        <p:spPr bwMode="auto">
          <a:xfrm>
            <a:off x="3079999" y="4165594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/>
          </a:p>
        </p:txBody>
      </p:sp>
      <p:sp>
        <p:nvSpPr>
          <p:cNvPr id="600125" name="Line 1085"/>
          <p:cNvSpPr>
            <a:spLocks noChangeShapeType="1"/>
          </p:cNvSpPr>
          <p:nvPr/>
        </p:nvSpPr>
        <p:spPr bwMode="auto">
          <a:xfrm>
            <a:off x="3079999" y="4127494"/>
            <a:ext cx="1752600" cy="0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/>
          </a:p>
        </p:txBody>
      </p:sp>
      <p:sp>
        <p:nvSpPr>
          <p:cNvPr id="600126" name="Rectangle 1086"/>
          <p:cNvSpPr>
            <a:spLocks noChangeArrowheads="1"/>
          </p:cNvSpPr>
          <p:nvPr/>
        </p:nvSpPr>
        <p:spPr bwMode="auto">
          <a:xfrm>
            <a:off x="2165599" y="4786306"/>
            <a:ext cx="1752600" cy="7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0127" name="Line 1087"/>
          <p:cNvSpPr>
            <a:spLocks noChangeShapeType="1"/>
          </p:cNvSpPr>
          <p:nvPr/>
        </p:nvSpPr>
        <p:spPr bwMode="auto">
          <a:xfrm>
            <a:off x="3537199" y="4405306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/>
          </a:p>
        </p:txBody>
      </p:sp>
      <p:sp>
        <p:nvSpPr>
          <p:cNvPr id="600128" name="Line 1088"/>
          <p:cNvSpPr>
            <a:spLocks noChangeShapeType="1"/>
          </p:cNvSpPr>
          <p:nvPr/>
        </p:nvSpPr>
        <p:spPr bwMode="auto">
          <a:xfrm flipH="1">
            <a:off x="2165599" y="4405306"/>
            <a:ext cx="1066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/>
          </a:p>
        </p:txBody>
      </p:sp>
      <p:sp>
        <p:nvSpPr>
          <p:cNvPr id="600129" name="Text Box 1089"/>
          <p:cNvSpPr txBox="1">
            <a:spLocks noChangeArrowheads="1"/>
          </p:cNvSpPr>
          <p:nvPr/>
        </p:nvSpPr>
        <p:spPr bwMode="auto">
          <a:xfrm>
            <a:off x="1174999" y="4894257"/>
            <a:ext cx="914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r>
              <a:rPr lang="en-US" altLang="ko-KR" sz="900" b="0"/>
              <a:t>Iterations</a:t>
            </a:r>
          </a:p>
          <a:p>
            <a:r>
              <a:rPr lang="en-US" altLang="ko-KR" sz="900" b="0"/>
              <a:t>Exploration</a:t>
            </a:r>
          </a:p>
        </p:txBody>
      </p:sp>
      <p:sp>
        <p:nvSpPr>
          <p:cNvPr id="600130" name="Rectangle 1090"/>
          <p:cNvSpPr>
            <a:spLocks noChangeArrowheads="1"/>
          </p:cNvSpPr>
          <p:nvPr/>
        </p:nvSpPr>
        <p:spPr bwMode="auto">
          <a:xfrm>
            <a:off x="2165599" y="4786306"/>
            <a:ext cx="228600" cy="7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cxnSp>
        <p:nvCxnSpPr>
          <p:cNvPr id="600131" name="AutoShape 1091"/>
          <p:cNvCxnSpPr>
            <a:cxnSpLocks noChangeShapeType="1"/>
            <a:stCxn id="600129" idx="3"/>
            <a:endCxn id="600130" idx="2"/>
          </p:cNvCxnSpPr>
          <p:nvPr/>
        </p:nvCxnSpPr>
        <p:spPr bwMode="auto">
          <a:xfrm flipV="1">
            <a:off x="2089399" y="4862506"/>
            <a:ext cx="190500" cy="216417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600132" name="Rectangle 1092"/>
          <p:cNvSpPr>
            <a:spLocks noChangeArrowheads="1"/>
          </p:cNvSpPr>
          <p:nvPr/>
        </p:nvSpPr>
        <p:spPr bwMode="auto">
          <a:xfrm>
            <a:off x="2394199" y="4786306"/>
            <a:ext cx="228600" cy="7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0133" name="Text Box 1093"/>
          <p:cNvSpPr txBox="1">
            <a:spLocks noChangeArrowheads="1"/>
          </p:cNvSpPr>
          <p:nvPr/>
        </p:nvSpPr>
        <p:spPr bwMode="auto">
          <a:xfrm>
            <a:off x="2089399" y="5030782"/>
            <a:ext cx="914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r>
              <a:rPr lang="en-US" altLang="ko-KR" sz="900" b="0"/>
              <a:t>Iterations</a:t>
            </a:r>
          </a:p>
          <a:p>
            <a:r>
              <a:rPr lang="en-US" altLang="ko-KR" sz="900" b="0"/>
              <a:t>Commitment</a:t>
            </a:r>
          </a:p>
        </p:txBody>
      </p:sp>
      <p:cxnSp>
        <p:nvCxnSpPr>
          <p:cNvPr id="600134" name="AutoShape 1094"/>
          <p:cNvCxnSpPr>
            <a:cxnSpLocks noChangeShapeType="1"/>
            <a:stCxn id="600133" idx="0"/>
            <a:endCxn id="600132" idx="2"/>
          </p:cNvCxnSpPr>
          <p:nvPr/>
        </p:nvCxnSpPr>
        <p:spPr bwMode="auto">
          <a:xfrm rot="16200000" flipV="1">
            <a:off x="2443411" y="4927594"/>
            <a:ext cx="168276" cy="381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600135" name="Rectangle 1095"/>
          <p:cNvSpPr>
            <a:spLocks noChangeArrowheads="1"/>
          </p:cNvSpPr>
          <p:nvPr/>
        </p:nvSpPr>
        <p:spPr bwMode="auto">
          <a:xfrm>
            <a:off x="2622799" y="4786306"/>
            <a:ext cx="1295400" cy="7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0136" name="Text Box 1096"/>
          <p:cNvSpPr txBox="1">
            <a:spLocks noChangeArrowheads="1"/>
          </p:cNvSpPr>
          <p:nvPr/>
        </p:nvSpPr>
        <p:spPr bwMode="auto">
          <a:xfrm>
            <a:off x="3537199" y="4938707"/>
            <a:ext cx="914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r>
              <a:rPr lang="en-US" altLang="ko-KR" sz="900" b="0"/>
              <a:t>Iterations</a:t>
            </a:r>
          </a:p>
          <a:p>
            <a:r>
              <a:rPr lang="en-US" altLang="ko-KR" sz="900" b="0"/>
              <a:t>Steering</a:t>
            </a:r>
          </a:p>
        </p:txBody>
      </p:sp>
      <p:cxnSp>
        <p:nvCxnSpPr>
          <p:cNvPr id="600137" name="AutoShape 1097"/>
          <p:cNvCxnSpPr>
            <a:cxnSpLocks noChangeShapeType="1"/>
            <a:stCxn id="600136" idx="1"/>
            <a:endCxn id="600135" idx="2"/>
          </p:cNvCxnSpPr>
          <p:nvPr/>
        </p:nvCxnSpPr>
        <p:spPr bwMode="auto">
          <a:xfrm rot="10800000">
            <a:off x="3270499" y="4862507"/>
            <a:ext cx="266700" cy="260867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600138" name="Text Box 1098"/>
          <p:cNvSpPr txBox="1">
            <a:spLocks noChangeArrowheads="1"/>
          </p:cNvSpPr>
          <p:nvPr/>
        </p:nvSpPr>
        <p:spPr bwMode="auto">
          <a:xfrm>
            <a:off x="2622799" y="4557708"/>
            <a:ext cx="1143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r>
              <a:rPr lang="en-US" altLang="ko-KR" sz="1000" b="0"/>
              <a:t>An iteration</a:t>
            </a:r>
          </a:p>
        </p:txBody>
      </p:sp>
      <p:sp>
        <p:nvSpPr>
          <p:cNvPr id="600139" name="AutoShape 1099"/>
          <p:cNvSpPr>
            <a:spLocks noChangeArrowheads="1"/>
          </p:cNvSpPr>
          <p:nvPr/>
        </p:nvSpPr>
        <p:spPr bwMode="auto">
          <a:xfrm flipV="1">
            <a:off x="8223499" y="5395906"/>
            <a:ext cx="152400" cy="22860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0140" name="Text Box 1100"/>
          <p:cNvSpPr txBox="1">
            <a:spLocks noChangeArrowheads="1"/>
          </p:cNvSpPr>
          <p:nvPr/>
        </p:nvSpPr>
        <p:spPr bwMode="auto">
          <a:xfrm>
            <a:off x="7550398" y="4938707"/>
            <a:ext cx="12192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/>
              <a:t>Project death</a:t>
            </a:r>
          </a:p>
        </p:txBody>
      </p:sp>
      <p:sp>
        <p:nvSpPr>
          <p:cNvPr id="600141" name="Rectangle 1101"/>
          <p:cNvSpPr>
            <a:spLocks noChangeArrowheads="1"/>
          </p:cNvSpPr>
          <p:nvPr/>
        </p:nvSpPr>
        <p:spPr bwMode="auto">
          <a:xfrm>
            <a:off x="7994899" y="5395906"/>
            <a:ext cx="304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cxnSp>
        <p:nvCxnSpPr>
          <p:cNvPr id="600142" name="AutoShape 1102"/>
          <p:cNvCxnSpPr>
            <a:cxnSpLocks noChangeShapeType="1"/>
            <a:stCxn id="600140" idx="2"/>
            <a:endCxn id="600141" idx="0"/>
          </p:cNvCxnSpPr>
          <p:nvPr/>
        </p:nvCxnSpPr>
        <p:spPr bwMode="auto">
          <a:xfrm rot="5400000">
            <a:off x="8063549" y="5299457"/>
            <a:ext cx="180201" cy="1269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600143" name="Line 1103"/>
          <p:cNvSpPr>
            <a:spLocks noChangeShapeType="1"/>
          </p:cNvSpPr>
          <p:nvPr/>
        </p:nvSpPr>
        <p:spPr bwMode="auto">
          <a:xfrm>
            <a:off x="4680199" y="4405306"/>
            <a:ext cx="17526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/>
          </a:p>
        </p:txBody>
      </p:sp>
      <p:sp>
        <p:nvSpPr>
          <p:cNvPr id="600144" name="Rectangle 1104"/>
          <p:cNvSpPr>
            <a:spLocks noChangeArrowheads="1"/>
          </p:cNvSpPr>
          <p:nvPr/>
        </p:nvSpPr>
        <p:spPr bwMode="auto">
          <a:xfrm>
            <a:off x="6242299" y="4473569"/>
            <a:ext cx="1752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0145" name="Rectangle 1105"/>
          <p:cNvSpPr>
            <a:spLocks noChangeArrowheads="1"/>
          </p:cNvSpPr>
          <p:nvPr/>
        </p:nvSpPr>
        <p:spPr bwMode="auto">
          <a:xfrm>
            <a:off x="7728199" y="4625969"/>
            <a:ext cx="2667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ko-KR" sz="1000" b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00146" name="Rectangle 1106"/>
          <p:cNvSpPr>
            <a:spLocks noChangeArrowheads="1"/>
          </p:cNvSpPr>
          <p:nvPr/>
        </p:nvSpPr>
        <p:spPr bwMode="auto">
          <a:xfrm>
            <a:off x="7461499" y="4625969"/>
            <a:ext cx="2667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ko-KR" sz="1000" b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00147" name="Rectangle 1107"/>
          <p:cNvSpPr>
            <a:spLocks noChangeArrowheads="1"/>
          </p:cNvSpPr>
          <p:nvPr/>
        </p:nvSpPr>
        <p:spPr bwMode="auto">
          <a:xfrm>
            <a:off x="7194799" y="4625969"/>
            <a:ext cx="2667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ko-KR" sz="1000" b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0148" name="Rectangle 1108"/>
          <p:cNvSpPr>
            <a:spLocks noChangeArrowheads="1"/>
          </p:cNvSpPr>
          <p:nvPr/>
        </p:nvSpPr>
        <p:spPr bwMode="auto">
          <a:xfrm>
            <a:off x="6928099" y="4625969"/>
            <a:ext cx="2667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ko-KR" sz="1000" b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00149" name="Rectangle 1109"/>
          <p:cNvSpPr>
            <a:spLocks noChangeArrowheads="1"/>
          </p:cNvSpPr>
          <p:nvPr/>
        </p:nvSpPr>
        <p:spPr bwMode="auto">
          <a:xfrm>
            <a:off x="6661399" y="4625969"/>
            <a:ext cx="2667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ko-KR" sz="1000" b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00150" name="Rectangle 1110"/>
          <p:cNvSpPr>
            <a:spLocks noChangeArrowheads="1"/>
          </p:cNvSpPr>
          <p:nvPr/>
        </p:nvSpPr>
        <p:spPr bwMode="auto">
          <a:xfrm>
            <a:off x="6394699" y="4625969"/>
            <a:ext cx="2667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ko-KR" sz="1000" b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0151" name="Text Box 1111"/>
          <p:cNvSpPr txBox="1">
            <a:spLocks noChangeArrowheads="1"/>
          </p:cNvSpPr>
          <p:nvPr/>
        </p:nvSpPr>
        <p:spPr bwMode="auto">
          <a:xfrm>
            <a:off x="6623299" y="4256082"/>
            <a:ext cx="1066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000">
                <a:solidFill>
                  <a:schemeClr val="tx1"/>
                </a:solidFill>
              </a:rPr>
              <a:t>Steering</a:t>
            </a:r>
          </a:p>
        </p:txBody>
      </p:sp>
      <p:sp>
        <p:nvSpPr>
          <p:cNvPr id="600152" name="Line 1112"/>
          <p:cNvSpPr>
            <a:spLocks noChangeShapeType="1"/>
          </p:cNvSpPr>
          <p:nvPr/>
        </p:nvSpPr>
        <p:spPr bwMode="auto">
          <a:xfrm>
            <a:off x="6394699" y="4473569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/>
          </a:p>
        </p:txBody>
      </p:sp>
      <p:sp>
        <p:nvSpPr>
          <p:cNvPr id="600153" name="Text Box 1113"/>
          <p:cNvSpPr txBox="1">
            <a:spLocks noChangeArrowheads="1"/>
          </p:cNvSpPr>
          <p:nvPr/>
        </p:nvSpPr>
        <p:spPr bwMode="auto">
          <a:xfrm>
            <a:off x="5289799" y="3490907"/>
            <a:ext cx="14478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</a:rPr>
              <a:t>Exploration and 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Commitment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Planning</a:t>
            </a:r>
          </a:p>
        </p:txBody>
      </p:sp>
      <p:cxnSp>
        <p:nvCxnSpPr>
          <p:cNvPr id="600154" name="AutoShape 1114"/>
          <p:cNvCxnSpPr>
            <a:cxnSpLocks noChangeShapeType="1"/>
            <a:stCxn id="600153" idx="2"/>
            <a:endCxn id="600144" idx="1"/>
          </p:cNvCxnSpPr>
          <p:nvPr/>
        </p:nvCxnSpPr>
        <p:spPr bwMode="auto">
          <a:xfrm rot="16200000" flipH="1">
            <a:off x="5818417" y="4240187"/>
            <a:ext cx="619164" cy="2286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600155" name="Rectangle 1115"/>
          <p:cNvSpPr>
            <a:spLocks noChangeArrowheads="1"/>
          </p:cNvSpPr>
          <p:nvPr/>
        </p:nvSpPr>
        <p:spPr bwMode="auto">
          <a:xfrm>
            <a:off x="7461499" y="4473569"/>
            <a:ext cx="533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0156" name="Text Box 1116"/>
          <p:cNvSpPr txBox="1">
            <a:spLocks noChangeArrowheads="1"/>
          </p:cNvSpPr>
          <p:nvPr/>
        </p:nvSpPr>
        <p:spPr bwMode="auto">
          <a:xfrm>
            <a:off x="7575799" y="4103683"/>
            <a:ext cx="1143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</a:rPr>
              <a:t>Productionizing</a:t>
            </a:r>
          </a:p>
        </p:txBody>
      </p:sp>
      <p:cxnSp>
        <p:nvCxnSpPr>
          <p:cNvPr id="600157" name="AutoShape 1117"/>
          <p:cNvCxnSpPr>
            <a:cxnSpLocks noChangeShapeType="1"/>
            <a:stCxn id="600156" idx="2"/>
            <a:endCxn id="600155" idx="3"/>
          </p:cNvCxnSpPr>
          <p:nvPr/>
        </p:nvCxnSpPr>
        <p:spPr bwMode="auto">
          <a:xfrm rot="5400000">
            <a:off x="7970293" y="4372763"/>
            <a:ext cx="201613" cy="1524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600158" name="Line 1118"/>
          <p:cNvSpPr>
            <a:spLocks noChangeShapeType="1"/>
          </p:cNvSpPr>
          <p:nvPr/>
        </p:nvSpPr>
        <p:spPr bwMode="auto">
          <a:xfrm>
            <a:off x="6242299" y="4625969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/>
          </a:p>
        </p:txBody>
      </p:sp>
      <p:sp>
        <p:nvSpPr>
          <p:cNvPr id="600159" name="Line 1119"/>
          <p:cNvSpPr>
            <a:spLocks noChangeShapeType="1"/>
          </p:cNvSpPr>
          <p:nvPr/>
        </p:nvSpPr>
        <p:spPr bwMode="auto">
          <a:xfrm>
            <a:off x="6242299" y="4587869"/>
            <a:ext cx="1752600" cy="0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/>
          </a:p>
        </p:txBody>
      </p:sp>
      <p:cxnSp>
        <p:nvCxnSpPr>
          <p:cNvPr id="600160" name="AutoShape 1120"/>
          <p:cNvCxnSpPr>
            <a:cxnSpLocks noChangeShapeType="1"/>
            <a:stCxn id="600070" idx="0"/>
            <a:endCxn id="600073" idx="0"/>
          </p:cNvCxnSpPr>
          <p:nvPr/>
        </p:nvCxnSpPr>
        <p:spPr bwMode="auto">
          <a:xfrm rot="16200000" flipH="1">
            <a:off x="5535068" y="3167850"/>
            <a:ext cx="1588" cy="4914900"/>
          </a:xfrm>
          <a:prstGeom prst="bentConnector3">
            <a:avLst>
              <a:gd name="adj1" fmla="val 1440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sp>
        <p:nvSpPr>
          <p:cNvPr id="600161" name="Text Box 1121"/>
          <p:cNvSpPr txBox="1">
            <a:spLocks noChangeArrowheads="1"/>
          </p:cNvSpPr>
          <p:nvPr/>
        </p:nvSpPr>
        <p:spPr bwMode="auto">
          <a:xfrm>
            <a:off x="5061199" y="5853107"/>
            <a:ext cx="1295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200"/>
              <a:t>Maintenance</a:t>
            </a:r>
          </a:p>
        </p:txBody>
      </p:sp>
      <p:sp>
        <p:nvSpPr>
          <p:cNvPr id="600162" name="Line 1122"/>
          <p:cNvSpPr>
            <a:spLocks noChangeShapeType="1"/>
          </p:cNvSpPr>
          <p:nvPr/>
        </p:nvSpPr>
        <p:spPr bwMode="auto">
          <a:xfrm>
            <a:off x="946399" y="3262306"/>
            <a:ext cx="381000" cy="0"/>
          </a:xfrm>
          <a:prstGeom prst="line">
            <a:avLst/>
          </a:prstGeom>
          <a:noFill/>
          <a:ln w="38100">
            <a:solidFill>
              <a:srgbClr val="333333"/>
            </a:solidFill>
            <a:round/>
            <a:headEnd/>
            <a:tailEnd/>
          </a:ln>
          <a:effectLst/>
        </p:spPr>
        <p:txBody>
          <a:bodyPr anchor="b"/>
          <a:lstStyle/>
          <a:p>
            <a:endParaRPr lang="ko-KR" altLang="en-US" sz="1000"/>
          </a:p>
        </p:txBody>
      </p:sp>
      <p:sp>
        <p:nvSpPr>
          <p:cNvPr id="600163" name="Text Box 1123"/>
          <p:cNvSpPr txBox="1">
            <a:spLocks noChangeArrowheads="1"/>
          </p:cNvSpPr>
          <p:nvPr/>
        </p:nvSpPr>
        <p:spPr bwMode="auto">
          <a:xfrm>
            <a:off x="489199" y="2576508"/>
            <a:ext cx="1600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r>
              <a:rPr lang="en-US" altLang="ko-KR" sz="1000"/>
              <a:t>Scoping the project and initial exploration</a:t>
            </a:r>
          </a:p>
        </p:txBody>
      </p:sp>
      <p:cxnSp>
        <p:nvCxnSpPr>
          <p:cNvPr id="600164" name="AutoShape 1124"/>
          <p:cNvCxnSpPr>
            <a:cxnSpLocks noChangeShapeType="1"/>
            <a:stCxn id="600163" idx="2"/>
            <a:endCxn id="600162" idx="0"/>
          </p:cNvCxnSpPr>
          <p:nvPr/>
        </p:nvCxnSpPr>
        <p:spPr bwMode="auto">
          <a:xfrm rot="5400000">
            <a:off x="982911" y="2936869"/>
            <a:ext cx="269875" cy="342900"/>
          </a:xfrm>
          <a:prstGeom prst="bentConnector3">
            <a:avLst>
              <a:gd name="adj1" fmla="val 5352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</p:spTree>
  </p:cSld>
  <p:clrMapOvr>
    <a:masterClrMapping/>
  </p:clrMapOvr>
  <p:transition spd="med"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지속적인 통합 </a:t>
            </a:r>
            <a:r>
              <a:rPr lang="en-US" altLang="ko-KR" sz="1600" i="1" dirty="0" smtClean="0"/>
              <a:t>Continuous Integration</a:t>
            </a:r>
            <a:endParaRPr lang="ko-KR" altLang="en-US" sz="1600" i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어떤 변경사항이 시스템에 문제가 되는지 알 수 있도록 적절히 조율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시스템의 모든 부분이 잘 동작하는지 여부를 프로젝트 종료일까지 미룬다면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수시간</a:t>
            </a:r>
            <a:r>
              <a:rPr lang="en-US" altLang="ko-KR" dirty="0" smtClean="0"/>
              <a:t> </a:t>
            </a:r>
            <a:r>
              <a:rPr lang="ko-KR" altLang="en-US" dirty="0" smtClean="0"/>
              <a:t>또는 최소 하루에 한번 최근 변경사항이 추가된 상태로 시스템을 통합하여 테스팅 되어야 함</a:t>
            </a:r>
            <a:endParaRPr lang="en-US" altLang="ko-KR" dirty="0" smtClean="0"/>
          </a:p>
          <a:p>
            <a:r>
              <a:rPr lang="ko-KR" altLang="en-US" dirty="0" smtClean="0"/>
              <a:t>빌드</a:t>
            </a:r>
            <a:r>
              <a:rPr lang="en-US" altLang="ko-KR" sz="1400" i="1" dirty="0" smtClean="0"/>
              <a:t>Build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배포</a:t>
            </a:r>
            <a:r>
              <a:rPr lang="en-US" altLang="ko-KR" sz="1400" i="1" dirty="0" smtClean="0"/>
              <a:t>Distribution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배치</a:t>
            </a:r>
            <a:r>
              <a:rPr lang="en-US" altLang="ko-KR" sz="1400" i="1" dirty="0" smtClean="0"/>
              <a:t>Deploy</a:t>
            </a:r>
            <a:r>
              <a:rPr lang="en-US" altLang="ko-KR" sz="1400" dirty="0" smtClean="0"/>
              <a:t>  </a:t>
            </a:r>
            <a:r>
              <a:rPr lang="ko-KR" altLang="en-US" dirty="0" smtClean="0"/>
              <a:t>절차를 자동화</a:t>
            </a:r>
            <a:endParaRPr lang="en-US" altLang="ko-KR" dirty="0" smtClean="0"/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1320339" y="3690960"/>
            <a:ext cx="6555622" cy="2024056"/>
          </a:xfrm>
          <a:prstGeom prst="roundRect">
            <a:avLst>
              <a:gd name="adj" fmla="val 8062"/>
            </a:avLst>
          </a:prstGeom>
          <a:solidFill>
            <a:srgbClr val="EAEAEA"/>
          </a:solidFill>
          <a:ln w="9525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txBody>
          <a:bodyPr vert="horz" wrap="square" lIns="99855" tIns="49928" rIns="99855" bIns="49928" numCol="1" rtlCol="0" anchor="b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i="1" dirty="0" smtClean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1200" i="1" dirty="0" smtClean="0">
                <a:latin typeface="맑은 고딕" pitchFamily="50" charset="-127"/>
                <a:ea typeface="맑은 고딕" pitchFamily="50" charset="-127"/>
              </a:rPr>
              <a:t>지속적인 통합을 통해 통합 과정에 들이는 많은 시간을 제거할 수 있다</a:t>
            </a:r>
            <a:r>
              <a:rPr lang="en-US" altLang="ko-KR" sz="1200" i="1" dirty="0" smtClean="0">
                <a:latin typeface="맑은 고딕" pitchFamily="50" charset="-127"/>
                <a:ea typeface="맑은 고딕" pitchFamily="50" charset="-127"/>
              </a:rPr>
              <a:t>.”</a:t>
            </a:r>
          </a:p>
          <a:p>
            <a:pPr marR="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R="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자동화된 구축과 테스팅의 필요사항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lvl="1" algn="l" defTabSz="1038225">
              <a:buFont typeface="Arial" pitchFamily="34" charset="0"/>
              <a:buChar char="•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최신 소스를 얻을 수 있도록 모든 소스를 한 장소에서 관리하는 기능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lvl="1" algn="l" defTabSz="1038225">
              <a:buFont typeface="Arial" pitchFamily="34" charset="0"/>
              <a:buChar char="•"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하나의 명령으로 전체 소스에서 시스템을 빌드하는 기능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lvl="1" algn="l" defTabSz="1038225">
              <a:buFont typeface="Arial" pitchFamily="34" charset="0"/>
              <a:buChar char="•"/>
            </a:pPr>
            <a:r>
              <a:rPr kumimoji="1" lang="en-US" altLang="ko-KR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하나의 명령으로 시스템에 대한 전체 테스트 스위트를 테스트하는 기능</a:t>
            </a:r>
            <a:endParaRPr kumimoji="1" lang="en-US" altLang="ko-KR" sz="12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lvl="1" algn="l" defTabSz="1038225">
              <a:buFont typeface="Arial" pitchFamily="34" charset="0"/>
              <a:buChar char="•"/>
            </a:pPr>
            <a:r>
              <a:rPr lang="en-US" altLang="ko-KR" sz="1200" baseline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aseline="0" dirty="0" smtClean="0">
                <a:latin typeface="맑은 고딕" pitchFamily="50" charset="-127"/>
                <a:ea typeface="맑은 고딕" pitchFamily="50" charset="-127"/>
              </a:rPr>
              <a:t>개발자가 최신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컴포넌트를 사용할 수 있도록 바이너리 세트 제공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(Jar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파일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142976" y="3476646"/>
            <a:ext cx="3251661" cy="428628"/>
          </a:xfrm>
          <a:prstGeom prst="rect">
            <a:avLst/>
          </a:prstGeom>
          <a:solidFill>
            <a:srgbClr val="FFECC5"/>
          </a:solidFill>
          <a:ln w="2857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Martin</a:t>
            </a:r>
            <a:r>
              <a:rPr kumimoji="1" lang="en-US" altLang="ko-KR" sz="1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Fowler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lang="en-US" altLang="ko-KR" sz="1400" b="1" dirty="0" err="1" smtClean="0">
                <a:latin typeface="맑은 고딕" pitchFamily="50" charset="-127"/>
                <a:ea typeface="맑은 고딕" pitchFamily="50" charset="-127"/>
              </a:rPr>
              <a:t>Foemmel</a:t>
            </a: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 spd="med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333333"/>
                </a:solidFill>
              </a:rPr>
              <a:t>리팩토링 </a:t>
            </a:r>
            <a:r>
              <a:rPr lang="en-US" altLang="ko-KR" sz="1600" i="1" dirty="0" smtClean="0">
                <a:solidFill>
                  <a:srgbClr val="333333"/>
                </a:solidFill>
              </a:rPr>
              <a:t>Refactoring</a:t>
            </a:r>
            <a:endParaRPr lang="ko-KR" altLang="en-US" sz="16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개발자가 코드를 간결하게 유지하면서 기능</a:t>
            </a:r>
            <a:r>
              <a:rPr lang="en-US" altLang="ko-KR" sz="1400" i="1" dirty="0" smtClean="0"/>
              <a:t>Feature</a:t>
            </a:r>
            <a:r>
              <a:rPr lang="ko-KR" altLang="en-US" dirty="0" smtClean="0"/>
              <a:t>을 추가하는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테스트케이스를 실행 가능한 상태에서 코드를 간결하게 유지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코드가 기능 수행을 다하는지 확인하기위한 테스팅에 중점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중복된 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엉성한 코드 및 불완전한 코드를 제거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간결한 상태와 표현가능 코드를 유지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코드에 의심가는 부분은 수정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8793" y="3429002"/>
            <a:ext cx="1704521" cy="2361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333333"/>
                </a:solidFill>
              </a:rPr>
              <a:t>짝 프로그래밍 </a:t>
            </a:r>
            <a:r>
              <a:rPr lang="en-US" altLang="ko-KR" sz="1600" i="1" dirty="0" smtClean="0">
                <a:solidFill>
                  <a:srgbClr val="333333"/>
                </a:solidFill>
              </a:rPr>
              <a:t>Pair Programming</a:t>
            </a:r>
            <a:endParaRPr lang="ko-KR" altLang="en-US" sz="16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Agile </a:t>
            </a:r>
            <a:r>
              <a:rPr lang="ko-KR" altLang="en-US" dirty="0" smtClean="0"/>
              <a:t>소프트웨어 개발의 가장 혁신적인 실천사항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팀원간의 의사소통 증대 효과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특정한 기술 분야 또는 특정 도메인에 능속한 개발자와 짝 프로그래밍을 통해 문제점 해결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지속적인 피드백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코딩하는 사람에게 리팩토링이나 테스팅 작업을 확인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코딩표준을 따르도록 하게 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코드 공동 소유</a:t>
            </a:r>
            <a:r>
              <a:rPr lang="en-US" altLang="ko-KR" sz="1200" i="1" dirty="0" smtClean="0"/>
              <a:t>Collective Ownership</a:t>
            </a:r>
            <a:r>
              <a:rPr lang="ko-KR" altLang="en-US" dirty="0" smtClean="0"/>
              <a:t>과 밀접한 관계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333333"/>
                </a:solidFill>
              </a:rPr>
              <a:t>코드 공동 소유 </a:t>
            </a:r>
            <a:r>
              <a:rPr lang="en-US" altLang="ko-KR" sz="1600" i="1" dirty="0" smtClean="0">
                <a:solidFill>
                  <a:srgbClr val="333333"/>
                </a:solidFill>
              </a:rPr>
              <a:t>Collective Ownership</a:t>
            </a:r>
            <a:endParaRPr lang="ko-KR" altLang="en-US" sz="16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시스템을 변경시키는 사람에 대한 권한을 설정하는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코드는 여러사람에 의해 작성되며 시스템을 변경시키거나 새로운 기능 추가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코드 공동 소유형태의 프로그래밍은 자동화된 테스트과 함께 고려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코드 공동 소유가 되지 않을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시스템이 중요한 문제가 발생하게 되면 모든 사람들은 그 문제가 해결될때 까지 아무 일도 할 수 없음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ko-KR" dirty="0" smtClean="0">
                <a:solidFill>
                  <a:srgbClr val="333333"/>
                </a:solidFill>
              </a:rPr>
              <a:t>40</a:t>
            </a:r>
            <a:r>
              <a:rPr lang="ko-KR" altLang="en-US" dirty="0" smtClean="0">
                <a:solidFill>
                  <a:srgbClr val="333333"/>
                </a:solidFill>
              </a:rPr>
              <a:t>시간 내 해결 </a:t>
            </a:r>
            <a:r>
              <a:rPr lang="en-US" altLang="ko-KR" sz="1600" i="1" dirty="0" smtClean="0">
                <a:solidFill>
                  <a:srgbClr val="333333"/>
                </a:solidFill>
              </a:rPr>
              <a:t>40-Hour week</a:t>
            </a:r>
            <a:endParaRPr lang="ko-KR" altLang="en-US" sz="16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어떤 문제가 </a:t>
            </a:r>
            <a:r>
              <a:rPr lang="en-US" altLang="ko-KR" dirty="0" smtClean="0"/>
              <a:t>40</a:t>
            </a:r>
            <a:r>
              <a:rPr lang="ko-KR" altLang="en-US" dirty="0" smtClean="0"/>
              <a:t>시간 안에 해결되지 않는다면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 방향 설정에 이상이 있을 가능성이 높다는 것을 의미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극도로 피곤한 상태에서 개발한 코드에는 많은 오류를 내포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장시간의 관료적인 성격의 회의 지양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정상적인 근무시간을 지키는 것이 결과적으로 고객에 도움</a:t>
            </a:r>
            <a:endParaRPr lang="en-US" altLang="ko-KR" dirty="0" smtClean="0"/>
          </a:p>
        </p:txBody>
      </p:sp>
      <p:pic>
        <p:nvPicPr>
          <p:cNvPr id="3080" name="Picture 8" descr="C:\Users\Nextree Soft\AppData\Local\Microsoft\Windows\Temporary Internet Files\Content.IE5\B8X1Y28E\MCj0079055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50973" y="3357562"/>
            <a:ext cx="2288757" cy="241309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333333"/>
                </a:solidFill>
              </a:rPr>
              <a:t>현장 고객 상주 </a:t>
            </a:r>
            <a:r>
              <a:rPr lang="en-US" altLang="ko-KR" sz="1600" i="1" dirty="0" smtClean="0">
                <a:solidFill>
                  <a:srgbClr val="333333"/>
                </a:solidFill>
              </a:rPr>
              <a:t>On-site customer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가능한 고객이 개발자와 의사소통을 하기 위한 거리에 있어야 한다는 의미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고객은 물리적으로 개발자와 가까운 거리에 있는것이 가장 바람직</a:t>
            </a:r>
            <a:endParaRPr lang="en-US" altLang="ko-KR" dirty="0" smtClean="0"/>
          </a:p>
          <a:p>
            <a:r>
              <a:rPr lang="ko-KR" altLang="en-US" dirty="0" smtClean="0"/>
              <a:t>고객은 향후 진행 사항을 명확히 하는데 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고객은 계획단계</a:t>
            </a:r>
            <a:r>
              <a:rPr lang="en-US" altLang="ko-KR" sz="1200" i="1" dirty="0" smtClean="0"/>
              <a:t>Planning game</a:t>
            </a:r>
            <a:r>
              <a:rPr lang="ko-KR" altLang="en-US" dirty="0" smtClean="0"/>
              <a:t>에도 참여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개발자는 고객에게 작업내용이 반복단계에서 어떻게 구현되었는지 보여줄 수 있고 결정할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고객의 추가적인 사항이 개발자와 함께 계획되어 정리되는 것이 일반적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098" name="Picture 2" descr="C:\Users\Nextree Soft\AppData\Local\Microsoft\Windows\Temporary Internet Files\Content.IE5\M7P12ZE8\MPj0430490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50974" y="3714752"/>
            <a:ext cx="2176089" cy="235743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333333"/>
                </a:solidFill>
              </a:rPr>
              <a:t>메타포 </a:t>
            </a:r>
            <a:r>
              <a:rPr lang="en-US" altLang="ko-KR" sz="1600" i="1" dirty="0" smtClean="0">
                <a:solidFill>
                  <a:srgbClr val="333333"/>
                </a:solidFill>
              </a:rPr>
              <a:t>Metaphor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프로젝트의 기능성을 상상하고 계획하는 사용되는 공통된 용어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실세계</a:t>
            </a:r>
            <a:r>
              <a:rPr lang="en-US" altLang="ko-KR" sz="1200" i="1" dirty="0" smtClean="0"/>
              <a:t>Physical world</a:t>
            </a:r>
            <a:r>
              <a:rPr lang="ko-KR" altLang="en-US" dirty="0" smtClean="0"/>
              <a:t>의 객체와 동등한 의미로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면에서는 추상적으로 사용 </a:t>
            </a:r>
            <a:r>
              <a:rPr lang="en-US" altLang="ko-KR" dirty="0" smtClean="0"/>
              <a:t>(</a:t>
            </a:r>
            <a:r>
              <a:rPr lang="ko-KR" altLang="en-US" dirty="0" smtClean="0"/>
              <a:t>셀</a:t>
            </a:r>
            <a:r>
              <a:rPr lang="en-US" altLang="ko-KR" sz="1200" i="1" dirty="0" smtClean="0"/>
              <a:t>cell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윈도우</a:t>
            </a:r>
            <a:r>
              <a:rPr lang="en-US" altLang="ko-KR" sz="1200" i="1" dirty="0" smtClean="0"/>
              <a:t>windows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고객과 개발자간의 시스템에 대한 동일한 생각을 교류하는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 시스템에 대한 사항을 공통된 약어</a:t>
            </a:r>
            <a:r>
              <a:rPr lang="en-US" altLang="ko-KR" sz="1200" i="1" dirty="0" smtClean="0"/>
              <a:t>Dialect</a:t>
            </a:r>
            <a:r>
              <a:rPr lang="ko-KR" altLang="en-US" dirty="0" smtClean="0"/>
              <a:t>로 대화 가능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1406748" y="3500438"/>
            <a:ext cx="6330506" cy="2286016"/>
          </a:xfrm>
          <a:prstGeom prst="roundRect">
            <a:avLst>
              <a:gd name="adj" fmla="val 921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Scrum Metaphor –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럭비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44500" lvl="1" indent="12700" algn="l" defTabSz="1038225"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팀은 추성적인 계획을 가지고 시합에 임하지만 게임의 흐름에 따라서 게임에 적응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44500" lvl="1" indent="12700" algn="l" defTabSz="1038225"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목적은 공을 앞으로 이동시키는 것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44500" lvl="1" indent="12700" algn="l" defTabSz="1038225"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선수는 특별한 역할을 가지고 있으나 개방된 시합에서는 그리 중요하지 않음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44500" lvl="1" indent="12700" algn="l" defTabSz="1038225"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게임은 두 개의 타임박스로 이루어지며 두 가지의 척도로 평가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하프타임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풀타임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444500" lvl="1" indent="12700" algn="l" defTabSz="1038225"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럭비는 기존 게임의 규칙을 깨뜨리면서 만들어짐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축구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444500" lvl="1" indent="12700" algn="l" defTabSz="1038225"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코치는 팀을 대표하지만 게임의 진행 중에는 큰 영향을 미치지 못함</a:t>
            </a:r>
            <a:endParaRPr lang="en-US" altLang="ko-KR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44500" lvl="1" indent="12700" algn="l" defTabSz="1038225"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개인의 성공은 팀의 목적에 부차적인 것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게임을 이기는 것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</p:spTree>
  </p:cSld>
  <p:clrMapOvr>
    <a:masterClrMapping/>
  </p:clrMapOvr>
  <p:transition spd="med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333333"/>
                </a:solidFill>
              </a:rPr>
              <a:t>코딩 표준 </a:t>
            </a:r>
            <a:r>
              <a:rPr lang="en-US" altLang="ko-KR" sz="1600" i="1" dirty="0" smtClean="0">
                <a:solidFill>
                  <a:srgbClr val="333333"/>
                </a:solidFill>
              </a:rPr>
              <a:t>Coding standard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다른 개발자가 쉽게 이해하기 위해 필요</a:t>
            </a:r>
            <a:endParaRPr lang="en-US" altLang="ko-KR" dirty="0" smtClean="0"/>
          </a:p>
          <a:p>
            <a:r>
              <a:rPr lang="ko-KR" altLang="en-US" dirty="0" smtClean="0"/>
              <a:t>코딩 표준 제정할 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스레드</a:t>
            </a:r>
            <a:r>
              <a:rPr lang="en-US" altLang="ko-KR" sz="1200" i="1" dirty="0" smtClean="0"/>
              <a:t>Thread</a:t>
            </a:r>
            <a:r>
              <a:rPr lang="en-US" altLang="ko-KR" sz="1200" dirty="0" smtClean="0"/>
              <a:t> </a:t>
            </a:r>
            <a:r>
              <a:rPr lang="ko-KR" altLang="en-US" dirty="0" smtClean="0"/>
              <a:t>사용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언어 문법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예외처리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중복된 로직 제거 등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프로젝트 통합 환경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통합 환경 구성요소 소개</a:t>
            </a:r>
            <a:endParaRPr lang="en-US" altLang="ko-KR" dirty="0" smtClean="0"/>
          </a:p>
          <a:p>
            <a:r>
              <a:rPr lang="ko-KR" altLang="en-US" dirty="0" smtClean="0"/>
              <a:t>소프트웨어 제품 개발</a:t>
            </a:r>
            <a:endParaRPr lang="en-US" altLang="ko-KR" dirty="0" smtClean="0"/>
          </a:p>
          <a:p>
            <a:r>
              <a:rPr lang="en-US" altLang="ko-KR" dirty="0" smtClean="0"/>
              <a:t>Open &amp; Closed </a:t>
            </a:r>
            <a:r>
              <a:rPr lang="ko-KR" altLang="en-US" dirty="0" smtClean="0"/>
              <a:t>소프트웨어 개발</a:t>
            </a:r>
            <a:endParaRPr lang="en-US" altLang="ko-KR" dirty="0" smtClean="0"/>
          </a:p>
          <a:p>
            <a:r>
              <a:rPr lang="ko-KR" altLang="en-US" dirty="0" smtClean="0"/>
              <a:t>소프트웨어 프로젝트의 문제점</a:t>
            </a:r>
            <a:endParaRPr lang="en-US" altLang="ko-KR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통합 환경 구성요소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프로젝트는 제품 생산을 위한 개발 환경을 가짐</a:t>
            </a:r>
            <a:endParaRPr lang="en-US" altLang="ko-KR" dirty="0" smtClean="0"/>
          </a:p>
          <a:p>
            <a:r>
              <a:rPr lang="ko-KR" altLang="en-US" dirty="0" smtClean="0"/>
              <a:t>통합 환경에 포함된 요소들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소프트웨어 구성관리</a:t>
            </a:r>
            <a:r>
              <a:rPr lang="en-US" altLang="ko-KR" sz="1200" i="1" dirty="0" smtClean="0"/>
              <a:t>Software Configuration Management  </a:t>
            </a:r>
            <a:r>
              <a:rPr lang="ko-KR" altLang="en-US" dirty="0" smtClean="0"/>
              <a:t>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빌드 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테스트 및 버그 트래킹 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릴리즈 프로세스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유지보수 프로세스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PresentationLoa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sentationLoa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resentationLoad 1">
        <a:dk1>
          <a:srgbClr val="000000"/>
        </a:dk1>
        <a:lt1>
          <a:srgbClr val="FFFFFF"/>
        </a:lt1>
        <a:dk2>
          <a:srgbClr val="004074"/>
        </a:dk2>
        <a:lt2>
          <a:srgbClr val="737373"/>
        </a:lt2>
        <a:accent1>
          <a:srgbClr val="2A79D0"/>
        </a:accent1>
        <a:accent2>
          <a:srgbClr val="919191"/>
        </a:accent2>
        <a:accent3>
          <a:srgbClr val="FFFFFF"/>
        </a:accent3>
        <a:accent4>
          <a:srgbClr val="000000"/>
        </a:accent4>
        <a:accent5>
          <a:srgbClr val="ACBEE4"/>
        </a:accent5>
        <a:accent6>
          <a:srgbClr val="838383"/>
        </a:accent6>
        <a:hlink>
          <a:srgbClr val="AEAFAE"/>
        </a:hlink>
        <a:folHlink>
          <a:srgbClr val="C9C9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Load 2">
        <a:dk1>
          <a:srgbClr val="000000"/>
        </a:dk1>
        <a:lt1>
          <a:srgbClr val="FFFFFF"/>
        </a:lt1>
        <a:dk2>
          <a:srgbClr val="38520E"/>
        </a:dk2>
        <a:lt2>
          <a:srgbClr val="737373"/>
        </a:lt2>
        <a:accent1>
          <a:srgbClr val="6B9B1A"/>
        </a:accent1>
        <a:accent2>
          <a:srgbClr val="919191"/>
        </a:accent2>
        <a:accent3>
          <a:srgbClr val="FFFFFF"/>
        </a:accent3>
        <a:accent4>
          <a:srgbClr val="000000"/>
        </a:accent4>
        <a:accent5>
          <a:srgbClr val="BACBAB"/>
        </a:accent5>
        <a:accent6>
          <a:srgbClr val="838383"/>
        </a:accent6>
        <a:hlink>
          <a:srgbClr val="AEAEAE"/>
        </a:hlink>
        <a:folHlink>
          <a:srgbClr val="C9C9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Load 3">
        <a:dk1>
          <a:srgbClr val="000000"/>
        </a:dk1>
        <a:lt1>
          <a:srgbClr val="FFFFFF"/>
        </a:lt1>
        <a:dk2>
          <a:srgbClr val="E24203"/>
        </a:dk2>
        <a:lt2>
          <a:srgbClr val="737373"/>
        </a:lt2>
        <a:accent1>
          <a:srgbClr val="FEA501"/>
        </a:accent1>
        <a:accent2>
          <a:srgbClr val="919191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838383"/>
        </a:accent6>
        <a:hlink>
          <a:srgbClr val="AEAEAE"/>
        </a:hlink>
        <a:folHlink>
          <a:srgbClr val="C9C9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Load 4">
        <a:dk1>
          <a:srgbClr val="000000"/>
        </a:dk1>
        <a:lt1>
          <a:srgbClr val="FFFFFF"/>
        </a:lt1>
        <a:dk2>
          <a:srgbClr val="A80404"/>
        </a:dk2>
        <a:lt2>
          <a:srgbClr val="737373"/>
        </a:lt2>
        <a:accent1>
          <a:srgbClr val="D03737"/>
        </a:accent1>
        <a:accent2>
          <a:srgbClr val="919191"/>
        </a:accent2>
        <a:accent3>
          <a:srgbClr val="FFFFFF"/>
        </a:accent3>
        <a:accent4>
          <a:srgbClr val="000000"/>
        </a:accent4>
        <a:accent5>
          <a:srgbClr val="E4AEAE"/>
        </a:accent5>
        <a:accent6>
          <a:srgbClr val="838383"/>
        </a:accent6>
        <a:hlink>
          <a:srgbClr val="AEAEAE"/>
        </a:hlink>
        <a:folHlink>
          <a:srgbClr val="C9C9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Load 5">
        <a:dk1>
          <a:srgbClr val="000000"/>
        </a:dk1>
        <a:lt1>
          <a:srgbClr val="FFFFFF"/>
        </a:lt1>
        <a:dk2>
          <a:srgbClr val="5F4B3B"/>
        </a:dk2>
        <a:lt2>
          <a:srgbClr val="737373"/>
        </a:lt2>
        <a:accent1>
          <a:srgbClr val="C8A058"/>
        </a:accent1>
        <a:accent2>
          <a:srgbClr val="919191"/>
        </a:accent2>
        <a:accent3>
          <a:srgbClr val="FFFFFF"/>
        </a:accent3>
        <a:accent4>
          <a:srgbClr val="000000"/>
        </a:accent4>
        <a:accent5>
          <a:srgbClr val="E0CDB4"/>
        </a:accent5>
        <a:accent6>
          <a:srgbClr val="838383"/>
        </a:accent6>
        <a:hlink>
          <a:srgbClr val="AEAFAE"/>
        </a:hlink>
        <a:folHlink>
          <a:srgbClr val="C9C9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Load 6">
        <a:dk1>
          <a:srgbClr val="737373"/>
        </a:dk1>
        <a:lt1>
          <a:srgbClr val="FFFFFF"/>
        </a:lt1>
        <a:dk2>
          <a:srgbClr val="000000"/>
        </a:dk2>
        <a:lt2>
          <a:srgbClr val="004074"/>
        </a:lt2>
        <a:accent1>
          <a:srgbClr val="2A79D0"/>
        </a:accent1>
        <a:accent2>
          <a:srgbClr val="919191"/>
        </a:accent2>
        <a:accent3>
          <a:srgbClr val="AAAAAA"/>
        </a:accent3>
        <a:accent4>
          <a:srgbClr val="DADADA"/>
        </a:accent4>
        <a:accent5>
          <a:srgbClr val="ACBEE4"/>
        </a:accent5>
        <a:accent6>
          <a:srgbClr val="838383"/>
        </a:accent6>
        <a:hlink>
          <a:srgbClr val="AEAEAE"/>
        </a:hlink>
        <a:folHlink>
          <a:srgbClr val="C9C9C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Load 7">
        <a:dk1>
          <a:srgbClr val="737373"/>
        </a:dk1>
        <a:lt1>
          <a:srgbClr val="FFFFFF"/>
        </a:lt1>
        <a:dk2>
          <a:srgbClr val="000000"/>
        </a:dk2>
        <a:lt2>
          <a:srgbClr val="38520E"/>
        </a:lt2>
        <a:accent1>
          <a:srgbClr val="6B9B1A"/>
        </a:accent1>
        <a:accent2>
          <a:srgbClr val="919191"/>
        </a:accent2>
        <a:accent3>
          <a:srgbClr val="AAAAAA"/>
        </a:accent3>
        <a:accent4>
          <a:srgbClr val="DADADA"/>
        </a:accent4>
        <a:accent5>
          <a:srgbClr val="BACBAB"/>
        </a:accent5>
        <a:accent6>
          <a:srgbClr val="838383"/>
        </a:accent6>
        <a:hlink>
          <a:srgbClr val="AEAEAE"/>
        </a:hlink>
        <a:folHlink>
          <a:srgbClr val="C9C9C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Load 8">
        <a:dk1>
          <a:srgbClr val="737373"/>
        </a:dk1>
        <a:lt1>
          <a:srgbClr val="FFFFFF"/>
        </a:lt1>
        <a:dk2>
          <a:srgbClr val="000000"/>
        </a:dk2>
        <a:lt2>
          <a:srgbClr val="E24203"/>
        </a:lt2>
        <a:accent1>
          <a:srgbClr val="FEA501"/>
        </a:accent1>
        <a:accent2>
          <a:srgbClr val="919191"/>
        </a:accent2>
        <a:accent3>
          <a:srgbClr val="AAAAAA"/>
        </a:accent3>
        <a:accent4>
          <a:srgbClr val="DADADA"/>
        </a:accent4>
        <a:accent5>
          <a:srgbClr val="FECFAA"/>
        </a:accent5>
        <a:accent6>
          <a:srgbClr val="838383"/>
        </a:accent6>
        <a:hlink>
          <a:srgbClr val="AEAEAE"/>
        </a:hlink>
        <a:folHlink>
          <a:srgbClr val="C9C9C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Load 9">
        <a:dk1>
          <a:srgbClr val="737373"/>
        </a:dk1>
        <a:lt1>
          <a:srgbClr val="FFFFFF"/>
        </a:lt1>
        <a:dk2>
          <a:srgbClr val="000000"/>
        </a:dk2>
        <a:lt2>
          <a:srgbClr val="A80404"/>
        </a:lt2>
        <a:accent1>
          <a:srgbClr val="D03737"/>
        </a:accent1>
        <a:accent2>
          <a:srgbClr val="919191"/>
        </a:accent2>
        <a:accent3>
          <a:srgbClr val="AAAAAA"/>
        </a:accent3>
        <a:accent4>
          <a:srgbClr val="DADADA"/>
        </a:accent4>
        <a:accent5>
          <a:srgbClr val="E4AEAE"/>
        </a:accent5>
        <a:accent6>
          <a:srgbClr val="838383"/>
        </a:accent6>
        <a:hlink>
          <a:srgbClr val="AEAEAE"/>
        </a:hlink>
        <a:folHlink>
          <a:srgbClr val="C9C9C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Load 10">
        <a:dk1>
          <a:srgbClr val="737373"/>
        </a:dk1>
        <a:lt1>
          <a:srgbClr val="FFFFFF"/>
        </a:lt1>
        <a:dk2>
          <a:srgbClr val="000000"/>
        </a:dk2>
        <a:lt2>
          <a:srgbClr val="5F4B3B"/>
        </a:lt2>
        <a:accent1>
          <a:srgbClr val="C8A058"/>
        </a:accent1>
        <a:accent2>
          <a:srgbClr val="919191"/>
        </a:accent2>
        <a:accent3>
          <a:srgbClr val="AAAAAA"/>
        </a:accent3>
        <a:accent4>
          <a:srgbClr val="DADADA"/>
        </a:accent4>
        <a:accent5>
          <a:srgbClr val="E0CDB4"/>
        </a:accent5>
        <a:accent6>
          <a:srgbClr val="838383"/>
        </a:accent6>
        <a:hlink>
          <a:srgbClr val="AEAEAE"/>
        </a:hlink>
        <a:folHlink>
          <a:srgbClr val="C9C9C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Load 1">
        <a:dk1>
          <a:srgbClr val="000000"/>
        </a:dk1>
        <a:lt1>
          <a:srgbClr val="FFFFFF"/>
        </a:lt1>
        <a:dk2>
          <a:srgbClr val="A80404"/>
        </a:dk2>
        <a:lt2>
          <a:srgbClr val="737373"/>
        </a:lt2>
        <a:accent1>
          <a:srgbClr val="D03737"/>
        </a:accent1>
        <a:accent2>
          <a:srgbClr val="919191"/>
        </a:accent2>
        <a:accent3>
          <a:srgbClr val="FFFFFF"/>
        </a:accent3>
        <a:accent4>
          <a:srgbClr val="000000"/>
        </a:accent4>
        <a:accent5>
          <a:srgbClr val="E4AEAE"/>
        </a:accent5>
        <a:accent6>
          <a:srgbClr val="838383"/>
        </a:accent6>
        <a:hlink>
          <a:srgbClr val="AEAEAE"/>
        </a:hlink>
        <a:folHlink>
          <a:srgbClr val="C9C9C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PresentationLoad</Template>
  <TotalTime>1721</TotalTime>
  <Words>34971</Words>
  <Application>Microsoft Office PowerPoint</Application>
  <PresentationFormat>화면 슬라이드 쇼(4:3)</PresentationFormat>
  <Paragraphs>6788</Paragraphs>
  <Slides>526</Slides>
  <Notes>48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526</vt:i4>
      </vt:variant>
    </vt:vector>
  </HeadingPairs>
  <TitlesOfParts>
    <vt:vector size="529" baseType="lpstr">
      <vt:lpstr>PresentationLoad</vt:lpstr>
      <vt:lpstr>비트맵 이미지</vt:lpstr>
      <vt:lpstr>워크시트</vt:lpstr>
      <vt:lpstr>과 정 명 : Agile 소프트웨어 개발  훈련기간 : 2009. 04. 27 – 05. 13   강 사 명 : 동부 CNI 이종국 차장  </vt:lpstr>
      <vt:lpstr>슬라이드 2</vt:lpstr>
      <vt:lpstr>슬라이드 3</vt:lpstr>
      <vt:lpstr>개요 - XP</vt:lpstr>
      <vt:lpstr>RUP와 XP 비교</vt:lpstr>
      <vt:lpstr>개발 프로세스 개요</vt:lpstr>
      <vt:lpstr>시간과 작업 할당 비교</vt:lpstr>
      <vt:lpstr>시간과 작업 할당 비교(계속)</vt:lpstr>
      <vt:lpstr>개발 주기 비교 - XP</vt:lpstr>
      <vt:lpstr>개발 주기 비교 - RUP</vt:lpstr>
      <vt:lpstr>산출물 비교</vt:lpstr>
      <vt:lpstr>산출물 비교 (계속)</vt:lpstr>
      <vt:lpstr>산출물 비교 (계속)</vt:lpstr>
      <vt:lpstr>산출물 비교 (계속)</vt:lpstr>
      <vt:lpstr>액티비티 비교</vt:lpstr>
      <vt:lpstr>RUP에 도입된 XP의 Practice</vt:lpstr>
      <vt:lpstr>역할 비교</vt:lpstr>
      <vt:lpstr>역할비교</vt:lpstr>
      <vt:lpstr>비교 결론</vt:lpstr>
      <vt:lpstr>1.2 아주 오래된 Agile 프로젝트</vt:lpstr>
      <vt:lpstr>프로젝트 이해 - 목표</vt:lpstr>
      <vt:lpstr>프로젝트 이해 - 시스템 구조</vt:lpstr>
      <vt:lpstr>프로젝트 이해 - 사용자 인터페이스</vt:lpstr>
      <vt:lpstr>프로젝트 이해 – 리스크 </vt:lpstr>
      <vt:lpstr>프로젝트 이해 - 특별 요구사항</vt:lpstr>
      <vt:lpstr>프로젝트 이해 - 프로젝트 팀 프로젝트와 XP</vt:lpstr>
      <vt:lpstr>XP 선택 기준</vt:lpstr>
      <vt:lpstr>프로젝트 계획</vt:lpstr>
      <vt:lpstr>개발실 구조</vt:lpstr>
      <vt:lpstr>팀 구성</vt:lpstr>
      <vt:lpstr>프로젝트 결과 XP 교훈</vt:lpstr>
      <vt:lpstr>페어 프로그래밍 – 실행을 통한 경험</vt:lpstr>
      <vt:lpstr>페어 프로그래밍 – 개발 환경</vt:lpstr>
      <vt:lpstr>페어 프로그래밍 - 문제점</vt:lpstr>
      <vt:lpstr>테스트 먼저</vt:lpstr>
      <vt:lpstr>짧은 반복 주기</vt:lpstr>
      <vt:lpstr>참고자료</vt:lpstr>
      <vt:lpstr>1.3 반복주기(Iteration)</vt:lpstr>
      <vt:lpstr>개발 프로세스 구조</vt:lpstr>
      <vt:lpstr>반복주기 패턴 (1/4)</vt:lpstr>
      <vt:lpstr>반복주기 패턴 (2/4)</vt:lpstr>
      <vt:lpstr>반복주기 패턴 (3/4)</vt:lpstr>
      <vt:lpstr>반복주기 패턴 (4/4)</vt:lpstr>
      <vt:lpstr>반복주기 계획 가이드라인</vt:lpstr>
      <vt:lpstr>반복주기 계획 가이드라인</vt:lpstr>
      <vt:lpstr>반복주기 계획 가이드라인</vt:lpstr>
      <vt:lpstr>반복주기 계획 가이드라인</vt:lpstr>
      <vt:lpstr>반복주기 계획 가이드라인</vt:lpstr>
      <vt:lpstr>반복주기 계획 가이드라인</vt:lpstr>
      <vt:lpstr>반복주기 계획 가이드라인</vt:lpstr>
      <vt:lpstr>반복주기 계획 가이드라인</vt:lpstr>
      <vt:lpstr>반복주기 계획 고려사항</vt:lpstr>
      <vt:lpstr>반복주기 계획 예제</vt:lpstr>
      <vt:lpstr>1.4 Agile 이해 </vt:lpstr>
      <vt:lpstr>개요</vt:lpstr>
      <vt:lpstr>Agile 원칙 열두가지</vt:lpstr>
      <vt:lpstr>패러다임 (1/2)</vt:lpstr>
      <vt:lpstr>패러다임(2/2)</vt:lpstr>
      <vt:lpstr>Agile의 효과</vt:lpstr>
      <vt:lpstr>기업과 개발팀</vt:lpstr>
      <vt:lpstr>Agile로의 이행</vt:lpstr>
      <vt:lpstr>Agile 핵심 포인트</vt:lpstr>
      <vt:lpstr>1.5 Agile 프로세스</vt:lpstr>
      <vt:lpstr>개요(1/3)</vt:lpstr>
      <vt:lpstr>개요(2/3)</vt:lpstr>
      <vt:lpstr>개요(3/3)</vt:lpstr>
      <vt:lpstr>Agile 프로세스 </vt:lpstr>
      <vt:lpstr>타당성 조사(Feasibility) 단계(1/2)</vt:lpstr>
      <vt:lpstr>타당성 조사(Feasibility) 단계(2/2)</vt:lpstr>
      <vt:lpstr>계획수립(planning) 단계(1/2)</vt:lpstr>
      <vt:lpstr>계획수립(planning) 단계(1/2)</vt:lpstr>
      <vt:lpstr>개발(development) 단계(1/2)</vt:lpstr>
      <vt:lpstr>개발(development) 단계 (1/2)</vt:lpstr>
      <vt:lpstr>적응(adapting) 단계 </vt:lpstr>
      <vt:lpstr>인도(delivery) 단계(1/2)</vt:lpstr>
      <vt:lpstr>인도(delivery) 단계(2/2)</vt:lpstr>
      <vt:lpstr>요약</vt:lpstr>
      <vt:lpstr>2. Agile 소프트웨어 개발 환경의 필요성</vt:lpstr>
      <vt:lpstr>2.1 Agile 소프트웨어 개발 개요</vt:lpstr>
      <vt:lpstr>Agile 소프트웨어 개발 중요사항</vt:lpstr>
      <vt:lpstr>의사소통Communication</vt:lpstr>
      <vt:lpstr>단순성Simplicity</vt:lpstr>
      <vt:lpstr>피드백 Feedback</vt:lpstr>
      <vt:lpstr>자신감 Courage </vt:lpstr>
      <vt:lpstr>Agile 소프트웨어 개발 실천사항</vt:lpstr>
      <vt:lpstr>계획단계 Planning game</vt:lpstr>
      <vt:lpstr>작은 규모 릴리즈 Small Release</vt:lpstr>
      <vt:lpstr>단순한 설계 Simple Design</vt:lpstr>
      <vt:lpstr>테스팅 Testing</vt:lpstr>
      <vt:lpstr>지속적인 통합 Continuous Integration</vt:lpstr>
      <vt:lpstr>리팩토링 Refactoring</vt:lpstr>
      <vt:lpstr>짝 프로그래밍 Pair Programming</vt:lpstr>
      <vt:lpstr>코드 공동 소유 Collective Ownership</vt:lpstr>
      <vt:lpstr>40시간 내 해결 40-Hour week</vt:lpstr>
      <vt:lpstr>현장 고객 상주 On-site customer</vt:lpstr>
      <vt:lpstr>메타포 Metaphor</vt:lpstr>
      <vt:lpstr>코딩 표준 Coding standard</vt:lpstr>
      <vt:lpstr>2.2 프로젝트 통합 환경 개요</vt:lpstr>
      <vt:lpstr>통합 환경 구성요소 소개</vt:lpstr>
      <vt:lpstr>소프트웨어 제품 개발 (1/2)</vt:lpstr>
      <vt:lpstr>소프트웨어 제품 개발 (2/2)</vt:lpstr>
      <vt:lpstr>Open &amp; Closed 소프트웨어 개발</vt:lpstr>
      <vt:lpstr>소프트웨어 프로젝트의 문제점 (1/2)</vt:lpstr>
      <vt:lpstr>소프트웨어 프로젝트의 문제점 (2/2)</vt:lpstr>
      <vt:lpstr>2.3 프로젝트 통합 환경 기본사항</vt:lpstr>
      <vt:lpstr>프로젝트 구성요소</vt:lpstr>
      <vt:lpstr>SCM Software Configuration Management</vt:lpstr>
      <vt:lpstr>소프트웨어 빌드</vt:lpstr>
      <vt:lpstr>소프트웨어 테스트</vt:lpstr>
      <vt:lpstr>버그 트래킹</vt:lpstr>
      <vt:lpstr>문서 작성</vt:lpstr>
      <vt:lpstr>소프트웨어 제품 릴리즈</vt:lpstr>
      <vt:lpstr>유지보수</vt:lpstr>
      <vt:lpstr>통합 환경에 필요한 툴 추천</vt:lpstr>
      <vt:lpstr>2.4 프로젝트 통합 환경 개념</vt:lpstr>
      <vt:lpstr>PDEs (1/2)</vt:lpstr>
      <vt:lpstr>PDEs (2/2)</vt:lpstr>
      <vt:lpstr>통합이 도움을 주는 이유</vt:lpstr>
      <vt:lpstr>자동화가 핵심인 이유 (1/2)</vt:lpstr>
      <vt:lpstr>자동화가 핵심인 이유 (2/2)</vt:lpstr>
      <vt:lpstr>자동화 환경 (1/2)</vt:lpstr>
      <vt:lpstr>자동화 환경 (2/2)</vt:lpstr>
      <vt:lpstr>빌드 라벨 붙이기</vt:lpstr>
      <vt:lpstr>프로젝트 및 장치 명명 (1/2)</vt:lpstr>
      <vt:lpstr>프로젝트 및 장치 명명 (2/2)</vt:lpstr>
      <vt:lpstr>신규 툴 선택하기 (1/3)</vt:lpstr>
      <vt:lpstr>신규 툴 선택하기 (2/3)</vt:lpstr>
      <vt:lpstr>신규 툴 선택하기 (3/3)</vt:lpstr>
      <vt:lpstr>3. Agile 프로세스</vt:lpstr>
      <vt:lpstr>3.1 준비상태 평가</vt:lpstr>
      <vt:lpstr>준비상태 평가의 중요성</vt:lpstr>
      <vt:lpstr>평가와 Agile 채택 리스크(1/2)</vt:lpstr>
      <vt:lpstr>평가와 Agile 채택 리스크(2/2)</vt:lpstr>
      <vt:lpstr>준비상태 평가와 생산성(1/2)</vt:lpstr>
      <vt:lpstr>준비상태 평가와 생산성(2/2)</vt:lpstr>
      <vt:lpstr>준비상태 평가와 임원의 지원</vt:lpstr>
      <vt:lpstr>준비상태 평가 수행(1/6)</vt:lpstr>
      <vt:lpstr>준비상태 평가 수행(2/6)</vt:lpstr>
      <vt:lpstr>준비상태 평가 수행(3/6)</vt:lpstr>
      <vt:lpstr>준비상태 평가 수행(4/6)</vt:lpstr>
      <vt:lpstr>준비상태 평가 수행(5/6)</vt:lpstr>
      <vt:lpstr>준비상태 평가 수행(6/6)</vt:lpstr>
      <vt:lpstr>요약</vt:lpstr>
      <vt:lpstr>3.2 코어팀 구성</vt:lpstr>
      <vt:lpstr>코어팀</vt:lpstr>
      <vt:lpstr>코어팀 구성원</vt:lpstr>
      <vt:lpstr>킥-오프 미팅</vt:lpstr>
      <vt:lpstr>킥-오프 미팅 – 어려운 질문 (1/2)</vt:lpstr>
      <vt:lpstr>킥-오프 미팅 – 어려운 질문(2/2)</vt:lpstr>
      <vt:lpstr>요점 </vt:lpstr>
      <vt:lpstr>3.3 Agile 마음가짐</vt:lpstr>
      <vt:lpstr>개요 (1/2)</vt:lpstr>
      <vt:lpstr>개요(2/2)</vt:lpstr>
      <vt:lpstr>Agile 코치</vt:lpstr>
      <vt:lpstr>Agile 멘토링</vt:lpstr>
      <vt:lpstr>Agile 관리</vt:lpstr>
      <vt:lpstr>Agile 관리 – Soft Skill</vt:lpstr>
      <vt:lpstr>Agile 관리 – 가치 입증 </vt:lpstr>
      <vt:lpstr>Agile 마음가짐 만들기</vt:lpstr>
      <vt:lpstr>요점 </vt:lpstr>
      <vt:lpstr>3.4 Agility 주입 </vt:lpstr>
      <vt:lpstr>개요</vt:lpstr>
      <vt:lpstr>현재 프로세스 이해(1/3)</vt:lpstr>
      <vt:lpstr>현재 프로세스 이해(2/3)</vt:lpstr>
      <vt:lpstr>현재 프로세스 이해(3/3)</vt:lpstr>
      <vt:lpstr>기존 프로세스 확장</vt:lpstr>
      <vt:lpstr>기존 프로세스 확장 – 타당성(feasibility) 단계</vt:lpstr>
      <vt:lpstr>기존 프로세스 확장 – 계획수립(planning) 단계</vt:lpstr>
      <vt:lpstr>기존 프로세스 확장 – 개발(development) 단계</vt:lpstr>
      <vt:lpstr>기존 프로세스 확장 – 적응(adapt) 단계</vt:lpstr>
      <vt:lpstr>기존 프로세스 확장 – 배치(deployment) 단계</vt:lpstr>
      <vt:lpstr>요점</vt:lpstr>
      <vt:lpstr>3.5 파일럿 프로젝트 선정</vt:lpstr>
      <vt:lpstr>훌륭한 파일럿 프로젝트</vt:lpstr>
      <vt:lpstr>프로젝트 후보 평가</vt:lpstr>
      <vt:lpstr>파일럿 팀 구성</vt:lpstr>
      <vt:lpstr>요점</vt:lpstr>
      <vt:lpstr>3.6 타당성(feasibility)</vt:lpstr>
      <vt:lpstr>타당성 조사(1/7)</vt:lpstr>
      <vt:lpstr>타당성 조사(2/7)</vt:lpstr>
      <vt:lpstr>타당성 조사(3/7)</vt:lpstr>
      <vt:lpstr>타당성 조사(4/7)</vt:lpstr>
      <vt:lpstr>타당성 조사(5/7)</vt:lpstr>
      <vt:lpstr>타당성 조사(6/7)</vt:lpstr>
      <vt:lpstr>타당성 조사(7/7)</vt:lpstr>
      <vt:lpstr>타당성조사팀 선정</vt:lpstr>
      <vt:lpstr>요구사항 소개</vt:lpstr>
      <vt:lpstr>타당성 팀 피드백</vt:lpstr>
      <vt:lpstr>타당성 토의 가이드라인 (1/2)</vt:lpstr>
      <vt:lpstr>타당성 토의 가이드라인 (2/2)</vt:lpstr>
      <vt:lpstr>아이디어 변경 및 대응(1/3)</vt:lpstr>
      <vt:lpstr>아이디어 변경 및 대응(2/3)</vt:lpstr>
      <vt:lpstr>아이디어 변경 및 대응(3/3)</vt:lpstr>
      <vt:lpstr>변경 대응</vt:lpstr>
      <vt:lpstr>요점</vt:lpstr>
      <vt:lpstr>[부록] – 개발 프로세스(RUP) 도입</vt:lpstr>
      <vt:lpstr>고려사항</vt:lpstr>
      <vt:lpstr>접근 방법</vt:lpstr>
      <vt:lpstr>전통적인 접근 방법(1/2)</vt:lpstr>
      <vt:lpstr>전통적인 접근 방법(2/2)</vt:lpstr>
      <vt:lpstr>분산화된 접근 방법(1/2)</vt:lpstr>
      <vt:lpstr>분산화된 접근 방법(2/2)</vt:lpstr>
      <vt:lpstr>민첩한 접근 방법(1/2)</vt:lpstr>
      <vt:lpstr>민첩한 접근 방법(2/2)</vt:lpstr>
      <vt:lpstr>신중한 접근 방법(1/2)</vt:lpstr>
      <vt:lpstr>신중한 접근 방법(2/2)</vt:lpstr>
      <vt:lpstr>조직 개발 환경 접근 방법(1/2)</vt:lpstr>
      <vt:lpstr>조직 개발 환경 접근 방법(2/2)</vt:lpstr>
      <vt:lpstr>파일럿 프로젝트</vt:lpstr>
      <vt:lpstr>파일럿 프로젝트 - 훈련 및 멘터링</vt:lpstr>
      <vt:lpstr>파일럿 프로젝트 - 구축 계획</vt:lpstr>
      <vt:lpstr>파일럿 프로젝트 - 활동 1: 목표 및 기대치 설정</vt:lpstr>
      <vt:lpstr>파일럿 프로젝트 - 활동 2: 인도물을 위한 계획</vt:lpstr>
      <vt:lpstr>파일럿 프로젝트 - 활동 3: RUP 인스턴스화</vt:lpstr>
      <vt:lpstr>파일럿 프로젝트 - 활동 4: 프로젝트 팀 교육</vt:lpstr>
      <vt:lpstr>파일럿 프로젝트 - 활동 5: 프로젝트 멘토링</vt:lpstr>
      <vt:lpstr>파일럿 프로젝트 - 활동 6: 진척에 대한 평가</vt:lpstr>
      <vt:lpstr>파일럿 프로젝트 - 성공 및 실패 요인(1/2)</vt:lpstr>
      <vt:lpstr>파일럿 프로젝트 - 성공 및 실패 요인(2/2)</vt:lpstr>
      <vt:lpstr>요약</vt:lpstr>
      <vt:lpstr>4. 테스트 주도 개발 Test-Driven Development</vt:lpstr>
      <vt:lpstr>4.1 테스트 주도 개발과 JUnit</vt:lpstr>
      <vt:lpstr>테스트 주도 개발 개요</vt:lpstr>
      <vt:lpstr>테스트에 대한 잘못된 인식</vt:lpstr>
      <vt:lpstr>테스트와 디버깅 </vt:lpstr>
      <vt:lpstr>프로젝트 테스트 시간</vt:lpstr>
      <vt:lpstr>테스트 종류</vt:lpstr>
      <vt:lpstr>단위 테스트란? </vt:lpstr>
      <vt:lpstr>단위 테스트 경계 </vt:lpstr>
      <vt:lpstr>단위 테스트의 목적 </vt:lpstr>
      <vt:lpstr>단위 테스트의 대상 (1/2)</vt:lpstr>
      <vt:lpstr>단위 테스트의 대상 (2/2)</vt:lpstr>
      <vt:lpstr>좋은 테스트의 특징 </vt:lpstr>
      <vt:lpstr>Junit 개요</vt:lpstr>
      <vt:lpstr>Junit 개요</vt:lpstr>
      <vt:lpstr>Junit 설치 및 실행 </vt:lpstr>
      <vt:lpstr>Junit 프레임워크의 이해 (1/7) </vt:lpstr>
      <vt:lpstr>Junit 프레임워크의 이해 (1/7) </vt:lpstr>
      <vt:lpstr>Junit 프레임워크의 이해 (2/7)</vt:lpstr>
      <vt:lpstr>Junit 프레임워크의 이해 (3/7)</vt:lpstr>
      <vt:lpstr>Junit 프레임워크의 이해 (4/7)</vt:lpstr>
      <vt:lpstr>Junit 프레임워크의 이해 (5/7)</vt:lpstr>
      <vt:lpstr>Junit 프레임워크의 이해 (6/7)</vt:lpstr>
      <vt:lpstr>Junit 프레임워크의 이해 (7/7)</vt:lpstr>
      <vt:lpstr>테스트 코드 위치</vt:lpstr>
      <vt:lpstr>테스트 빈도</vt:lpstr>
      <vt:lpstr>회귀 테스트와 테스트 자동화 </vt:lpstr>
      <vt:lpstr>4.2 테스트 전략</vt:lpstr>
      <vt:lpstr>Test Double</vt:lpstr>
      <vt:lpstr>Test Double</vt:lpstr>
      <vt:lpstr>Stub 소개</vt:lpstr>
      <vt:lpstr>HTTP Connection 예제</vt:lpstr>
      <vt:lpstr>HTTP Connection 예제</vt:lpstr>
      <vt:lpstr>HTTP Connection 예제</vt:lpstr>
      <vt:lpstr>HTTP Connection 예제</vt:lpstr>
      <vt:lpstr>웹 리소스 스터빙(Stubbing)</vt:lpstr>
      <vt:lpstr>웹 리소스 스터빙(Stubbing)</vt:lpstr>
      <vt:lpstr>HTTP Connection 예제</vt:lpstr>
      <vt:lpstr>웹 리소스 스터빙(Stubbing)</vt:lpstr>
      <vt:lpstr>웹 리소스 스터빙(Stubbing) - 고려사항</vt:lpstr>
      <vt:lpstr>웹 리소스 스터빙(Stubbing) 회고</vt:lpstr>
      <vt:lpstr>HTTP Connection 스터빙(Stubbing)</vt:lpstr>
      <vt:lpstr>HTTP Connection 스터빙(Stubbing)</vt:lpstr>
      <vt:lpstr>HTTP Connection 스터빙(Stubbing)</vt:lpstr>
      <vt:lpstr>모의 객체(Mock Object) 개요</vt:lpstr>
      <vt:lpstr>모의 객체(Mock Object) 개요 - 계속</vt:lpstr>
      <vt:lpstr>Unit test and Mock Objects</vt:lpstr>
      <vt:lpstr>모의 객체 사용방법 </vt:lpstr>
      <vt:lpstr>간단한 모의 객체 활용 예제 – 계좌이체 테스트 (1/5) </vt:lpstr>
      <vt:lpstr>간단한 모의 객체 활용 예제 – 계좌이체 테스트 (2/5)</vt:lpstr>
      <vt:lpstr>간단한 모의 객체 활용 예제 – 계좌이체 테스트 (3/5)</vt:lpstr>
      <vt:lpstr>간단한 모의 객체 활용 예제 – 계좌이체 테스트 (4/5)</vt:lpstr>
      <vt:lpstr>간단한 모의 객체 활용 예제 – 계좌이체 테스트 (5/5)</vt:lpstr>
      <vt:lpstr>Mock Objects Frameworks 소개 </vt:lpstr>
      <vt:lpstr>5. 리팩토링 Refactoring</vt:lpstr>
      <vt:lpstr>5.1 리팩토링 원리</vt:lpstr>
      <vt:lpstr>리팩토링의 정의</vt:lpstr>
      <vt:lpstr>왜 리팩토링을 해야 하는가?</vt:lpstr>
      <vt:lpstr>언제 리팩토링을 해야 하는가?</vt:lpstr>
      <vt:lpstr>리팩토링을 할 때의 문제</vt:lpstr>
      <vt:lpstr>리팩토링과 디자인</vt:lpstr>
      <vt:lpstr>리팩토링과 성능</vt:lpstr>
      <vt:lpstr>5.2 코드 속의 나쁜 냄새</vt:lpstr>
      <vt:lpstr>중복된 코드 Duplicated Code</vt:lpstr>
      <vt:lpstr>긴 메소드 Long Method</vt:lpstr>
      <vt:lpstr>거대한 클래스 Large Class</vt:lpstr>
      <vt:lpstr>긴 파라메터 리스트 Long Parameter List</vt:lpstr>
      <vt:lpstr>확산적 변경 Divergent Change</vt:lpstr>
      <vt:lpstr>기능에 대한 욕심 Feature Envy</vt:lpstr>
      <vt:lpstr>5일차 - Agile 소프트웨어 개발 환경</vt:lpstr>
      <vt:lpstr>5.3 프로젝트 통합 : 메이븐 Maven</vt:lpstr>
      <vt:lpstr>개요</vt:lpstr>
      <vt:lpstr>개요 – 메이븐 정의</vt:lpstr>
      <vt:lpstr>개요 – 메이븐 태생</vt:lpstr>
      <vt:lpstr>개요 – 메이븐 기능 (1/2)</vt:lpstr>
      <vt:lpstr>개요 – 메이븐 기능 (2/2)</vt:lpstr>
      <vt:lpstr>원칙</vt:lpstr>
      <vt:lpstr>원칙 – 설정에 대한 형식 (1/2)</vt:lpstr>
      <vt:lpstr>원칙 – 설정에 대한 형식 (2/2)</vt:lpstr>
      <vt:lpstr>원칙 – 빌드 로직의 재사용</vt:lpstr>
      <vt:lpstr>원칙 – 선언적인 실행 (1/3)</vt:lpstr>
      <vt:lpstr>원칙 – 선언적인 실행 (2/3)</vt:lpstr>
      <vt:lpstr>원칙 – 선언적인 실행 (3/3)</vt:lpstr>
      <vt:lpstr>원칙 – 일관성 있는 dependency 구조 (1/3)</vt:lpstr>
      <vt:lpstr>원칙 – 일관성 있는 dependency 구조 (2/3)</vt:lpstr>
      <vt:lpstr>원칙 – 일관성 있는 dependency 구조 (3/3)</vt:lpstr>
      <vt:lpstr>이점</vt:lpstr>
      <vt:lpstr>팀이 직면한 이슈들</vt:lpstr>
      <vt:lpstr>일관된 개발 환경 구축하기 (1/2)</vt:lpstr>
      <vt:lpstr>일관된 개발 환경 구축하기 (2/2)</vt:lpstr>
      <vt:lpstr>Snapshot을 이용한 의존 관리 (1/4)</vt:lpstr>
      <vt:lpstr>Snapshot을 이용한 의존 관리 (2/4)</vt:lpstr>
      <vt:lpstr>Snapshot을 이용한 의존 관리 (3/4)</vt:lpstr>
      <vt:lpstr>Snapshot을 이용한 의존 관리 (4/4)</vt:lpstr>
      <vt:lpstr>표준 프로젝트 Archetype</vt:lpstr>
      <vt:lpstr>릴리즈 하기</vt:lpstr>
      <vt:lpstr>Maven Repository (1/3)</vt:lpstr>
      <vt:lpstr>Maven Repository (2/3)</vt:lpstr>
      <vt:lpstr>Maven Repository (3/3)</vt:lpstr>
      <vt:lpstr>Artifactory 설치 (1/5)</vt:lpstr>
      <vt:lpstr>Artifactory 설치 (2/5)</vt:lpstr>
      <vt:lpstr>Artifactory 설치 (3/5)</vt:lpstr>
      <vt:lpstr>Artifactory 설치 (4/5)</vt:lpstr>
      <vt:lpstr>Artifactory 설치 (5/5)</vt:lpstr>
      <vt:lpstr>5.4 SCM Software Configuration Management</vt:lpstr>
      <vt:lpstr>SCM이 필요한 이유</vt:lpstr>
      <vt:lpstr>SCM 소개 (1/5)</vt:lpstr>
      <vt:lpstr>SCM 소개 (2/5)</vt:lpstr>
      <vt:lpstr>SCM 소개 (3/5)</vt:lpstr>
      <vt:lpstr>SCM 소개 (4/5)</vt:lpstr>
      <vt:lpstr>SCM 소개 (5/5)</vt:lpstr>
      <vt:lpstr>SCM 결점 (1/2)</vt:lpstr>
      <vt:lpstr>SCM 결정 (2/2)</vt:lpstr>
      <vt:lpstr>전형적인 SCM 작업 (1/3)</vt:lpstr>
      <vt:lpstr>전형적인 SCM 작업 (2/3)</vt:lpstr>
      <vt:lpstr>전형적인 SCM 작업 (3/3)</vt:lpstr>
      <vt:lpstr>SCM Annoyances (1/9)</vt:lpstr>
      <vt:lpstr>SCM Annoyances (2/9)</vt:lpstr>
      <vt:lpstr>SCM Annoyances (3/9)</vt:lpstr>
      <vt:lpstr>SCM Annoyances (4/9)</vt:lpstr>
      <vt:lpstr>SCM Annoyances (5/9)</vt:lpstr>
      <vt:lpstr>SCM Annoyances (6/9)</vt:lpstr>
      <vt:lpstr>SCM Annoyances (7/9)</vt:lpstr>
      <vt:lpstr>SCM Annoyances (8/9)</vt:lpstr>
      <vt:lpstr>SCM Annoyances (9/9)</vt:lpstr>
      <vt:lpstr>SCM 툴과 비교 (1/2)</vt:lpstr>
      <vt:lpstr>SCM 툴과 비교 (2/2)</vt:lpstr>
      <vt:lpstr>SCM 체크리스트 (1/2)</vt:lpstr>
      <vt:lpstr>SCM 체크리스트 (2/2)</vt:lpstr>
      <vt:lpstr>Subversion 개요</vt:lpstr>
      <vt:lpstr>Subversion 장점 (1/2)</vt:lpstr>
      <vt:lpstr>Subversion 장점 (2/2)</vt:lpstr>
      <vt:lpstr>Subversion 아키텍처</vt:lpstr>
      <vt:lpstr>Subversion 기본 개념 (1/6)</vt:lpstr>
      <vt:lpstr>Subversion 기본 개념 (2/6)</vt:lpstr>
      <vt:lpstr>Subversion 기본 개념 (3/6)</vt:lpstr>
      <vt:lpstr>Subversion 기본 개념 (4/6)</vt:lpstr>
      <vt:lpstr>Subversion 기본 개념 (5/6)</vt:lpstr>
      <vt:lpstr>Subversion 기본 개념 (6/6)</vt:lpstr>
      <vt:lpstr>5.5 버그 트래킹</vt:lpstr>
      <vt:lpstr>Overview (1/2)</vt:lpstr>
      <vt:lpstr>Overview (2/2)</vt:lpstr>
      <vt:lpstr>툴 요구사항 (1/8)</vt:lpstr>
      <vt:lpstr>툴 요구사항 (2/8)</vt:lpstr>
      <vt:lpstr>툴 요구사항 (3/8)</vt:lpstr>
      <vt:lpstr>툴 요구사항 (4/8)</vt:lpstr>
      <vt:lpstr>툴 요구사항 (5/8)</vt:lpstr>
      <vt:lpstr>툴 요구사항 (6/8)</vt:lpstr>
      <vt:lpstr>툴 요구사항 (7/8)</vt:lpstr>
      <vt:lpstr>툴 요구사항 (8/8)</vt:lpstr>
      <vt:lpstr>버그 트래킹 툴 (1/5)</vt:lpstr>
      <vt:lpstr>버그 트래킹 툴 (2/5)</vt:lpstr>
      <vt:lpstr>버그 트래킹 툴 (3/5)</vt:lpstr>
      <vt:lpstr>버그 트래킹 툴 (4/5)</vt:lpstr>
      <vt:lpstr>버그 트래킹 툴 (5/5)</vt:lpstr>
      <vt:lpstr>SCM 툴과 통합 (1/2)</vt:lpstr>
      <vt:lpstr>SCM 툴과 통합 (2/2)</vt:lpstr>
      <vt:lpstr>체크리스트 (1/2)</vt:lpstr>
      <vt:lpstr>체크리스트 (2/2)</vt:lpstr>
      <vt:lpstr>5.6 지속적인 통합 Continuous Integration</vt:lpstr>
      <vt:lpstr>개요 (1/7)</vt:lpstr>
      <vt:lpstr>개요 (2/7)</vt:lpstr>
      <vt:lpstr>개요 (3/7)</vt:lpstr>
      <vt:lpstr>개요 (4/7)</vt:lpstr>
      <vt:lpstr>개요 (5/7)</vt:lpstr>
      <vt:lpstr>개요 (6/7)</vt:lpstr>
      <vt:lpstr>개요 (7/7)</vt:lpstr>
      <vt:lpstr>Continuum 설치 (1/7)</vt:lpstr>
      <vt:lpstr>Continuum 설치 (2/7)</vt:lpstr>
      <vt:lpstr>Continuum 설치 (3/7)</vt:lpstr>
      <vt:lpstr>Continuum 설치 (4/7)</vt:lpstr>
      <vt:lpstr>Continuum 설치 (5/7)</vt:lpstr>
      <vt:lpstr>Continuum 설치 (6/7)</vt:lpstr>
      <vt:lpstr>Continuum 설치 (7/7)</vt:lpstr>
      <vt:lpstr>Continuum 활용 (1/7)</vt:lpstr>
      <vt:lpstr>Continuum 활용 (2/7)</vt:lpstr>
      <vt:lpstr>Continuum 활용 (3/7)</vt:lpstr>
      <vt:lpstr>Continuum 활용 (4/7)</vt:lpstr>
      <vt:lpstr>Continuum 활용 (5/7)</vt:lpstr>
      <vt:lpstr>Continuum 활용 (6/7)</vt:lpstr>
      <vt:lpstr>Continuum 활용 (7/7)</vt:lpstr>
      <vt:lpstr>6. Agile 실습</vt:lpstr>
      <vt:lpstr>6.1 Feature Card 작성 </vt:lpstr>
      <vt:lpstr>Feature 카드의 구조</vt:lpstr>
      <vt:lpstr>Feature Card의 구성요소</vt:lpstr>
      <vt:lpstr>Feature Card의 구성요소</vt:lpstr>
      <vt:lpstr>Feature Card의 구성요소</vt:lpstr>
      <vt:lpstr>Feature Card의 구성요소</vt:lpstr>
      <vt:lpstr>Feature Card의 용도</vt:lpstr>
      <vt:lpstr>Feature Card의 용도</vt:lpstr>
      <vt:lpstr>Feature 카드 실습 – 온라인 경매 서비스</vt:lpstr>
      <vt:lpstr>Feature Card의 비교</vt:lpstr>
      <vt:lpstr>Feature Card의 비교</vt:lpstr>
      <vt:lpstr>Feature Card의 비교</vt:lpstr>
      <vt:lpstr>Feature Card의 한계</vt:lpstr>
      <vt:lpstr>요약</vt:lpstr>
      <vt:lpstr>6.2 backlog 우선순위 매기기</vt:lpstr>
      <vt:lpstr>Feature 우선순위/순서/그룹핑</vt:lpstr>
      <vt:lpstr>Feature 우선순위/순서/그룹핑</vt:lpstr>
      <vt:lpstr>Feature 우선순위/순서/그룹핑 실습 – 온라인 경매 서비스</vt:lpstr>
      <vt:lpstr>Feature 우선순위/순서/그룹핑 실습 – 온라인 경매 서비스</vt:lpstr>
      <vt:lpstr>값에 의한 우선 순위 매기기</vt:lpstr>
      <vt:lpstr>위험 평가</vt:lpstr>
      <vt:lpstr>위험 평가</vt:lpstr>
      <vt:lpstr>관련 feature 그룹핑</vt:lpstr>
      <vt:lpstr>Feature 우선순위 매기는 다른 방법들</vt:lpstr>
      <vt:lpstr>요점</vt:lpstr>
      <vt:lpstr>6.3 적절한 예측</vt:lpstr>
      <vt:lpstr>전통적인 예측 기법과의 비교</vt:lpstr>
      <vt:lpstr>전체 팀의 예측</vt:lpstr>
      <vt:lpstr>스토리 점수 (story point)</vt:lpstr>
      <vt:lpstr>스토리 점수 (story point)</vt:lpstr>
      <vt:lpstr>스토리 점수 (story point) - 실습</vt:lpstr>
      <vt:lpstr>요점</vt:lpstr>
      <vt:lpstr>6.4 릴리즈 계획</vt:lpstr>
      <vt:lpstr>릴리즈 계획 정의</vt:lpstr>
      <vt:lpstr>릴리즈 계획 정의</vt:lpstr>
      <vt:lpstr>릴리즈 계획 정의</vt:lpstr>
      <vt:lpstr>반복주기에 Feature 할당</vt:lpstr>
      <vt:lpstr>반복주기에 feature 할당 실습 - 온라인 경매 서비스</vt:lpstr>
      <vt:lpstr>킥오프에서 릴리즈 계획 의논</vt:lpstr>
      <vt:lpstr>요점</vt:lpstr>
      <vt:lpstr>6.5 반복주기 계획</vt:lpstr>
      <vt:lpstr>목표에 대한 명확한 정의</vt:lpstr>
      <vt:lpstr>작업 식별과 예측</vt:lpstr>
      <vt:lpstr>Feature card 모델링</vt:lpstr>
      <vt:lpstr>Feature card 모델링</vt:lpstr>
      <vt:lpstr>Feature card 모델링</vt:lpstr>
      <vt:lpstr>Feature card 모델링</vt:lpstr>
      <vt:lpstr>Feature card 모델링</vt:lpstr>
      <vt:lpstr>작업 식별과 예측 실습 – 온라인 경매 시스템</vt:lpstr>
      <vt:lpstr>반복주기에서 사용 가능한 시간 결정</vt:lpstr>
      <vt:lpstr>계획 완성을 위한 예측과 능력 사용</vt:lpstr>
      <vt:lpstr>상태 가시화</vt:lpstr>
      <vt:lpstr>요약</vt:lpstr>
      <vt:lpstr>7. Agile 실습</vt:lpstr>
      <vt:lpstr>7.1 파일럿 팀 구성</vt:lpstr>
      <vt:lpstr>파일럿 팀 식별</vt:lpstr>
      <vt:lpstr>파일럿 팀 식별</vt:lpstr>
      <vt:lpstr>파일럿 팀 구성</vt:lpstr>
      <vt:lpstr>팀 구성원에 대한 훈련</vt:lpstr>
      <vt:lpstr>팀 구성원에 대한 훈련</vt:lpstr>
      <vt:lpstr>제품 계획 (envisioning the product)</vt:lpstr>
      <vt:lpstr>제품 계획 (envisioning the product)</vt:lpstr>
      <vt:lpstr>제품 계획 (envisioning the product)</vt:lpstr>
      <vt:lpstr>제품 계획 (envisioning the product)</vt:lpstr>
      <vt:lpstr>제품 계획 (envisioning the product)</vt:lpstr>
      <vt:lpstr>Trade-off matrix</vt:lpstr>
      <vt:lpstr>프로젝트 worksheet</vt:lpstr>
      <vt:lpstr>프로젝트 worksheet</vt:lpstr>
      <vt:lpstr>프로젝트 worksheet</vt:lpstr>
      <vt:lpstr>요약</vt:lpstr>
      <vt:lpstr>7.2 반복주기</vt:lpstr>
      <vt:lpstr>개요</vt:lpstr>
      <vt:lpstr>아키텍처에 대한 초기 비전</vt:lpstr>
      <vt:lpstr>타 업체와의 계약 완료</vt:lpstr>
      <vt:lpstr>환경과 지원 도구 준비</vt:lpstr>
      <vt:lpstr>환경과 지원 도구 준비</vt:lpstr>
      <vt:lpstr>기금 마련</vt:lpstr>
      <vt:lpstr>프로젝트 팀 확정</vt:lpstr>
      <vt:lpstr>요령 – 일찍 작업 시작하기</vt:lpstr>
      <vt:lpstr>요점</vt:lpstr>
      <vt:lpstr>7.3 동작중인 소프트웨어 전달</vt:lpstr>
      <vt:lpstr>개요</vt:lpstr>
      <vt:lpstr>개발 동안의 Agile 원칙 지원</vt:lpstr>
      <vt:lpstr>Feature 개발</vt:lpstr>
      <vt:lpstr>Feature 완료</vt:lpstr>
      <vt:lpstr>Feature 완료</vt:lpstr>
      <vt:lpstr>요점</vt:lpstr>
      <vt:lpstr>[부록] – 테스트 기반 개발 (Test-Driven Development)</vt:lpstr>
      <vt:lpstr>개발 사례(1)</vt:lpstr>
      <vt:lpstr>개발 사례(2)</vt:lpstr>
      <vt:lpstr>테스트</vt:lpstr>
      <vt:lpstr>테스트</vt:lpstr>
      <vt:lpstr>테스트 기반Test-Driven</vt:lpstr>
      <vt:lpstr>테스트 기반Test-Driven</vt:lpstr>
      <vt:lpstr>올바르게 만들자Build it right : TDD</vt:lpstr>
      <vt:lpstr>올바르게 만들자Build it right : TDD</vt:lpstr>
      <vt:lpstr>올바르게 만들자Build it right : TDD</vt:lpstr>
      <vt:lpstr>올바르게 만들자Build it right : TDD</vt:lpstr>
      <vt:lpstr>올바르게 만들자Build it right : TDD</vt:lpstr>
      <vt:lpstr>올바르게 만들자Build it right : TDD</vt:lpstr>
      <vt:lpstr>올바르게 만들자Build it right : TDD</vt:lpstr>
      <vt:lpstr>올바르게 만들자Build it right : TDD</vt:lpstr>
      <vt:lpstr>올바르게 만들자Build it right : TDD</vt:lpstr>
      <vt:lpstr>올바르게 만들자Build it right : TDD</vt:lpstr>
      <vt:lpstr>올바르게 만들자Build it right : TDD</vt:lpstr>
      <vt:lpstr>올바르게 만들자Build it right : TDD</vt:lpstr>
      <vt:lpstr>올바르게 만들자Build it right : TDD</vt:lpstr>
      <vt:lpstr>테스트 도구</vt:lpstr>
      <vt:lpstr>테스트 도구</vt:lpstr>
      <vt:lpstr>테스트 도구</vt:lpstr>
      <vt:lpstr>테스트 도구</vt:lpstr>
      <vt:lpstr>테스트 도구</vt:lpstr>
      <vt:lpstr>테스트 도구</vt:lpstr>
      <vt:lpstr>테스트 도구</vt:lpstr>
      <vt:lpstr>통합 빌드 도구</vt:lpstr>
      <vt:lpstr>통합 빌드 도구</vt:lpstr>
      <vt:lpstr>통합 빌드 도구</vt:lpstr>
      <vt:lpstr>통합 빌드 도구</vt:lpstr>
      <vt:lpstr>통합 빌드 도구</vt:lpstr>
      <vt:lpstr>CI 도구</vt:lpstr>
      <vt:lpstr>CI 도구</vt:lpstr>
      <vt:lpstr>CI 도구</vt:lpstr>
      <vt:lpstr>CI 도구</vt:lpstr>
      <vt:lpstr>참조 문서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/>
  <dc:description>PresentationLoad.com</dc:description>
  <cp:lastModifiedBy>snoopy</cp:lastModifiedBy>
  <cp:revision>383</cp:revision>
  <dcterms:created xsi:type="dcterms:W3CDTF">2007-11-27T23:54:21Z</dcterms:created>
  <dcterms:modified xsi:type="dcterms:W3CDTF">2009-04-27T23:50:18Z</dcterms:modified>
</cp:coreProperties>
</file>